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3"/>
  </p:sldMasterIdLst>
  <p:notesMasterIdLst>
    <p:notesMasterId r:id="rId83"/>
  </p:notesMasterIdLst>
  <p:handoutMasterIdLst>
    <p:handoutMasterId r:id="rId84"/>
  </p:handoutMasterIdLst>
  <p:sldIdLst>
    <p:sldId id="388" r:id="rId4"/>
    <p:sldId id="257" r:id="rId5"/>
    <p:sldId id="391" r:id="rId6"/>
    <p:sldId id="386" r:id="rId7"/>
    <p:sldId id="440" r:id="rId8"/>
    <p:sldId id="278" r:id="rId9"/>
    <p:sldId id="436" r:id="rId10"/>
    <p:sldId id="437" r:id="rId11"/>
    <p:sldId id="259" r:id="rId12"/>
    <p:sldId id="258" r:id="rId13"/>
    <p:sldId id="260" r:id="rId14"/>
    <p:sldId id="261" r:id="rId15"/>
    <p:sldId id="438" r:id="rId16"/>
    <p:sldId id="262" r:id="rId17"/>
    <p:sldId id="263" r:id="rId18"/>
    <p:sldId id="264" r:id="rId19"/>
    <p:sldId id="447" r:id="rId20"/>
    <p:sldId id="415" r:id="rId21"/>
    <p:sldId id="448" r:id="rId22"/>
    <p:sldId id="265" r:id="rId23"/>
    <p:sldId id="266" r:id="rId24"/>
    <p:sldId id="267" r:id="rId25"/>
    <p:sldId id="393" r:id="rId26"/>
    <p:sldId id="452" r:id="rId27"/>
    <p:sldId id="394" r:id="rId28"/>
    <p:sldId id="405" r:id="rId29"/>
    <p:sldId id="449" r:id="rId30"/>
    <p:sldId id="395" r:id="rId31"/>
    <p:sldId id="453" r:id="rId32"/>
    <p:sldId id="399" r:id="rId33"/>
    <p:sldId id="402" r:id="rId34"/>
    <p:sldId id="404" r:id="rId35"/>
    <p:sldId id="401" r:id="rId36"/>
    <p:sldId id="400" r:id="rId37"/>
    <p:sldId id="270" r:id="rId38"/>
    <p:sldId id="416" r:id="rId39"/>
    <p:sldId id="455" r:id="rId40"/>
    <p:sldId id="396" r:id="rId41"/>
    <p:sldId id="410" r:id="rId42"/>
    <p:sldId id="406" r:id="rId43"/>
    <p:sldId id="271" r:id="rId44"/>
    <p:sldId id="451" r:id="rId45"/>
    <p:sldId id="417" r:id="rId46"/>
    <p:sldId id="412" r:id="rId47"/>
    <p:sldId id="274" r:id="rId48"/>
    <p:sldId id="450" r:id="rId49"/>
    <p:sldId id="276" r:id="rId50"/>
    <p:sldId id="456" r:id="rId51"/>
    <p:sldId id="397" r:id="rId52"/>
    <p:sldId id="411" r:id="rId53"/>
    <p:sldId id="407" r:id="rId54"/>
    <p:sldId id="272" r:id="rId55"/>
    <p:sldId id="398" r:id="rId56"/>
    <p:sldId id="460" r:id="rId57"/>
    <p:sldId id="413" r:id="rId58"/>
    <p:sldId id="408" r:id="rId59"/>
    <p:sldId id="273" r:id="rId60"/>
    <p:sldId id="418" r:id="rId61"/>
    <p:sldId id="444" r:id="rId62"/>
    <p:sldId id="443" r:id="rId63"/>
    <p:sldId id="419" r:id="rId64"/>
    <p:sldId id="445" r:id="rId65"/>
    <p:sldId id="420" r:id="rId66"/>
    <p:sldId id="421" r:id="rId67"/>
    <p:sldId id="422" r:id="rId68"/>
    <p:sldId id="446" r:id="rId69"/>
    <p:sldId id="423" r:id="rId70"/>
    <p:sldId id="426" r:id="rId71"/>
    <p:sldId id="457" r:id="rId72"/>
    <p:sldId id="435" r:id="rId73"/>
    <p:sldId id="434" r:id="rId74"/>
    <p:sldId id="428" r:id="rId75"/>
    <p:sldId id="429" r:id="rId76"/>
    <p:sldId id="430" r:id="rId77"/>
    <p:sldId id="433" r:id="rId78"/>
    <p:sldId id="458" r:id="rId79"/>
    <p:sldId id="439" r:id="rId80"/>
    <p:sldId id="431" r:id="rId81"/>
    <p:sldId id="45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B1A6D4-1F21-883A-D17F-56040C2D6817}" name="Brown,Laurel P" initials="BP" userId="S::knlbrown@ufl.edu::0f93cd51-712a-4e0e-af80-e2dc1e0371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22B"/>
    <a:srgbClr val="E7632C"/>
    <a:srgbClr val="FAC625"/>
    <a:srgbClr val="84B348"/>
    <a:srgbClr val="647B9E"/>
    <a:srgbClr val="EF4A25"/>
    <a:srgbClr val="ECECEC"/>
    <a:srgbClr val="E6622C"/>
    <a:srgbClr val="23407E"/>
    <a:srgbClr val="F5C6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57" autoAdjust="0"/>
    <p:restoredTop sz="86369" autoAdjust="0"/>
  </p:normalViewPr>
  <p:slideViewPr>
    <p:cSldViewPr snapToGrid="0">
      <p:cViewPr varScale="1">
        <p:scale>
          <a:sx n="103" d="100"/>
          <a:sy n="103" d="100"/>
        </p:scale>
        <p:origin x="114" y="348"/>
      </p:cViewPr>
      <p:guideLst/>
    </p:cSldViewPr>
  </p:slideViewPr>
  <p:outlineViewPr>
    <p:cViewPr>
      <p:scale>
        <a:sx n="33" d="100"/>
        <a:sy n="33" d="100"/>
      </p:scale>
      <p:origin x="0" y="-114"/>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handoutMaster" Target="handoutMasters/handoutMaster1.xml"/><Relationship Id="rId89" Type="http://schemas.microsoft.com/office/2018/10/relationships/authors" Targe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B731A4-9859-4067-B959-E778CB9911D7}" type="doc">
      <dgm:prSet loTypeId="urn:microsoft.com/office/officeart/2016/7/layout/BasicLinearProcessNumbered" loCatId="process" qsTypeId="urn:microsoft.com/office/officeart/2005/8/quickstyle/simple1" qsCatId="simple" csTypeId="urn:microsoft.com/office/officeart/2005/8/colors/accent2_2" csCatId="accent2" phldr="1"/>
      <dgm:spPr/>
      <dgm:t>
        <a:bodyPr/>
        <a:lstStyle/>
        <a:p>
          <a:endParaRPr lang="en-US"/>
        </a:p>
      </dgm:t>
    </dgm:pt>
    <dgm:pt modelId="{FAE759F7-E18F-4B22-BA19-7EC041068D0E}">
      <dgm:prSet custT="1"/>
      <dgm:spPr/>
      <dgm:t>
        <a:bodyPr/>
        <a:lstStyle/>
        <a:p>
          <a:pPr algn="ctr"/>
          <a:r>
            <a:rPr lang="es-AR" sz="1600" i="1" noProof="0" dirty="0">
              <a:latin typeface="+mn-lt"/>
            </a:rPr>
            <a:t>Identificar</a:t>
          </a:r>
          <a:r>
            <a:rPr lang="en-US" sz="1600" i="1" dirty="0">
              <a:latin typeface="+mn-lt"/>
            </a:rPr>
            <a:t> </a:t>
          </a:r>
          <a:r>
            <a:rPr lang="es-ES" sz="1600" dirty="0">
              <a:latin typeface="+mn-lt"/>
            </a:rPr>
            <a:t>los requisitos del estándar de EPP en la construcción</a:t>
          </a:r>
          <a:endParaRPr lang="en-US" sz="1600" dirty="0">
            <a:latin typeface="+mn-lt"/>
          </a:endParaRPr>
        </a:p>
      </dgm:t>
    </dgm:pt>
    <dgm:pt modelId="{74E0D7D4-02A8-485B-8770-385C7F46BF22}" type="parTrans" cxnId="{DAB0F012-233D-4D6C-9BBC-C21A6BB23E89}">
      <dgm:prSet/>
      <dgm:spPr/>
      <dgm:t>
        <a:bodyPr/>
        <a:lstStyle/>
        <a:p>
          <a:endParaRPr lang="en-US" sz="2000"/>
        </a:p>
      </dgm:t>
    </dgm:pt>
    <dgm:pt modelId="{290A0258-46A4-49AD-B243-687B5DADA410}" type="sibTrans" cxnId="{DAB0F012-233D-4D6C-9BBC-C21A6BB23E89}">
      <dgm:prSet phldrT="2" phldr="0" custT="1"/>
      <dgm:spPr/>
      <dgm:t>
        <a:bodyPr/>
        <a:lstStyle/>
        <a:p>
          <a:r>
            <a:rPr lang="en-US" sz="4800" dirty="0"/>
            <a:t>2</a:t>
          </a:r>
        </a:p>
      </dgm:t>
      <dgm:extLst>
        <a:ext uri="{E40237B7-FDA0-4F09-8148-C483321AD2D9}">
          <dgm14:cNvPr xmlns:dgm14="http://schemas.microsoft.com/office/drawing/2010/diagram" id="0" name="" descr="Circle with number 2"/>
        </a:ext>
      </dgm:extLst>
    </dgm:pt>
    <dgm:pt modelId="{6F1E3FDE-6EF7-4F0B-BC2A-F25F8375DE69}">
      <dgm:prSet custT="1"/>
      <dgm:spPr/>
      <dgm:t>
        <a:bodyPr/>
        <a:lstStyle/>
        <a:p>
          <a:pPr algn="ctr"/>
          <a:r>
            <a:rPr lang="en-US" sz="1600" i="1" dirty="0" err="1">
              <a:latin typeface="+mn-lt"/>
            </a:rPr>
            <a:t>Reconocer</a:t>
          </a:r>
          <a:r>
            <a:rPr lang="en-US" sz="1600" i="1" dirty="0">
              <a:latin typeface="+mn-lt"/>
            </a:rPr>
            <a:t> </a:t>
          </a:r>
          <a:r>
            <a:rPr lang="es-AR" sz="1600" i="1" noProof="0" dirty="0">
              <a:latin typeface="+mn-lt"/>
            </a:rPr>
            <a:t>peligros</a:t>
          </a:r>
          <a:r>
            <a:rPr lang="en-US" sz="1600" i="1" dirty="0">
              <a:latin typeface="+mn-lt"/>
            </a:rPr>
            <a:t> </a:t>
          </a:r>
          <a:r>
            <a:rPr lang="es-HN" sz="1600" i="1" noProof="0" dirty="0">
              <a:latin typeface="+mn-lt"/>
            </a:rPr>
            <a:t>comunes</a:t>
          </a:r>
          <a:r>
            <a:rPr lang="en-US" sz="1600" i="1" dirty="0">
              <a:latin typeface="+mn-lt"/>
            </a:rPr>
            <a:t> </a:t>
          </a:r>
          <a:r>
            <a:rPr lang="es-ES" sz="1600" i="0" dirty="0">
              <a:latin typeface="+mn-lt"/>
            </a:rPr>
            <a:t>que los trabajadores encuentran durante las operaciones en espacios confinados que pueden requerir el uso de EPP</a:t>
          </a:r>
          <a:endParaRPr lang="en-US" sz="1600" i="0" dirty="0">
            <a:latin typeface="+mn-lt"/>
          </a:endParaRPr>
        </a:p>
        <a:p>
          <a:pPr algn="l"/>
          <a:endParaRPr lang="en-US" sz="1600" dirty="0">
            <a:latin typeface="+mn-lt"/>
          </a:endParaRPr>
        </a:p>
      </dgm:t>
    </dgm:pt>
    <dgm:pt modelId="{90CD234B-2520-419F-86C9-0A56D0ED5F8A}" type="parTrans" cxnId="{66470E47-FD17-4A89-9FE6-B6C6374B07B0}">
      <dgm:prSet/>
      <dgm:spPr/>
      <dgm:t>
        <a:bodyPr/>
        <a:lstStyle/>
        <a:p>
          <a:endParaRPr lang="en-US"/>
        </a:p>
      </dgm:t>
    </dgm:pt>
    <dgm:pt modelId="{FBC63C65-2549-4DE3-B7CD-38793E556A45}" type="sibTrans" cxnId="{66470E47-FD17-4A89-9FE6-B6C6374B07B0}">
      <dgm:prSet phldrT="3" phldr="0"/>
      <dgm:spPr/>
      <dgm:t>
        <a:bodyPr/>
        <a:lstStyle/>
        <a:p>
          <a:r>
            <a:rPr lang="en-US" dirty="0"/>
            <a:t>3</a:t>
          </a:r>
        </a:p>
      </dgm:t>
      <dgm:extLst>
        <a:ext uri="{E40237B7-FDA0-4F09-8148-C483321AD2D9}">
          <dgm14:cNvPr xmlns:dgm14="http://schemas.microsoft.com/office/drawing/2010/diagram" id="0" name="" descr="Circle with number 3"/>
        </a:ext>
      </dgm:extLst>
    </dgm:pt>
    <dgm:pt modelId="{10C3C0F8-02A4-4B39-9BA7-EF3ACC36A8D6}">
      <dgm:prSet custT="1"/>
      <dgm:spPr/>
      <dgm:t>
        <a:bodyPr/>
        <a:lstStyle/>
        <a:p>
          <a:pPr algn="ctr"/>
          <a:r>
            <a:rPr lang="en-US" sz="1600" i="1" dirty="0">
              <a:latin typeface="+mn-lt"/>
            </a:rPr>
            <a:t>Describir las </a:t>
          </a:r>
          <a:r>
            <a:rPr lang="es-ES" sz="1600" i="0" dirty="0">
              <a:latin typeface="+mn-lt"/>
            </a:rPr>
            <a:t>limitaciones, cuidado adecuado y cómo inspeccionar el EPP</a:t>
          </a:r>
          <a:endParaRPr lang="en-US" sz="1600" i="0" dirty="0">
            <a:latin typeface="+mn-lt"/>
          </a:endParaRPr>
        </a:p>
      </dgm:t>
    </dgm:pt>
    <dgm:pt modelId="{B560BE12-106A-4398-AF73-F44704864ABB}" type="parTrans" cxnId="{04E1A1AE-45BC-4601-A94A-5A4A4E2B627A}">
      <dgm:prSet/>
      <dgm:spPr/>
      <dgm:t>
        <a:bodyPr/>
        <a:lstStyle/>
        <a:p>
          <a:endParaRPr lang="en-US"/>
        </a:p>
      </dgm:t>
    </dgm:pt>
    <dgm:pt modelId="{E18B118C-DB9F-4689-B942-A0A119797B06}" type="sibTrans" cxnId="{04E1A1AE-45BC-4601-A94A-5A4A4E2B627A}">
      <dgm:prSet phldrT="4" phldr="0"/>
      <dgm:spPr/>
      <dgm:t>
        <a:bodyPr/>
        <a:lstStyle/>
        <a:p>
          <a:r>
            <a:rPr lang="en-US" dirty="0"/>
            <a:t>4</a:t>
          </a:r>
        </a:p>
      </dgm:t>
      <dgm:extLst>
        <a:ext uri="{E40237B7-FDA0-4F09-8148-C483321AD2D9}">
          <dgm14:cNvPr xmlns:dgm14="http://schemas.microsoft.com/office/drawing/2010/diagram" id="0" name="" descr="Circle with number 4"/>
        </a:ext>
      </dgm:extLst>
    </dgm:pt>
    <dgm:pt modelId="{2B34777D-F7CC-4A9A-9510-1624E3CE1FB4}">
      <dgm:prSet custT="1"/>
      <dgm:spPr/>
      <dgm:t>
        <a:bodyPr/>
        <a:lstStyle/>
        <a:p>
          <a:pPr algn="ctr"/>
          <a:r>
            <a:rPr lang="es-ES" sz="1600" b="0" i="1" dirty="0"/>
            <a:t>Comprender</a:t>
          </a:r>
          <a:r>
            <a:rPr lang="es-ES" sz="1600" b="0" i="0" dirty="0"/>
            <a:t> los derechos de los trabajadores y las responsabilidades de los empleadores</a:t>
          </a:r>
          <a:endParaRPr lang="en-US" sz="1600" dirty="0">
            <a:latin typeface="+mn-lt"/>
          </a:endParaRPr>
        </a:p>
      </dgm:t>
    </dgm:pt>
    <dgm:pt modelId="{0B760DAD-24A8-492B-9B91-987E625F5F61}" type="parTrans" cxnId="{AF69297F-A4D4-4FF6-970D-131941D25C03}">
      <dgm:prSet/>
      <dgm:spPr/>
      <dgm:t>
        <a:bodyPr/>
        <a:lstStyle/>
        <a:p>
          <a:endParaRPr lang="en-US"/>
        </a:p>
      </dgm:t>
    </dgm:pt>
    <dgm:pt modelId="{DBDAE83F-1C1F-438D-B5FA-91DCD61E3603}" type="sibTrans" cxnId="{AF69297F-A4D4-4FF6-970D-131941D25C03}">
      <dgm:prSet phldrT="1" phldr="0"/>
      <dgm:spPr/>
      <dgm:t>
        <a:bodyPr/>
        <a:lstStyle/>
        <a:p>
          <a:r>
            <a:rPr lang="en-US" dirty="0"/>
            <a:t>1</a:t>
          </a:r>
        </a:p>
      </dgm:t>
      <dgm:extLst>
        <a:ext uri="{E40237B7-FDA0-4F09-8148-C483321AD2D9}">
          <dgm14:cNvPr xmlns:dgm14="http://schemas.microsoft.com/office/drawing/2010/diagram" id="0" name="" descr="Circle with number 1"/>
        </a:ext>
      </dgm:extLst>
    </dgm:pt>
    <dgm:pt modelId="{9FBB35B7-4701-480E-AB00-CB984A0A6B7F}">
      <dgm:prSet custT="1"/>
      <dgm:spPr/>
      <dgm:t>
        <a:bodyPr/>
        <a:lstStyle/>
        <a:p>
          <a:pPr algn="ctr"/>
          <a:r>
            <a:rPr lang="es-CR" sz="1600" i="1" noProof="0" dirty="0">
              <a:effectLst/>
              <a:latin typeface="+mn-lt"/>
              <a:ea typeface="Times New Roman" panose="02020603050405020304" pitchFamily="18" charset="0"/>
              <a:cs typeface="Times New Roman" panose="02020603050405020304" pitchFamily="18" charset="0"/>
            </a:rPr>
            <a:t>Describir que son </a:t>
          </a:r>
          <a:r>
            <a:rPr lang="es-CR" sz="1600" b="0" i="0" noProof="0" dirty="0">
              <a:effectLst/>
              <a:latin typeface="+mn-lt"/>
              <a:ea typeface="Times New Roman" panose="02020603050405020304" pitchFamily="18" charset="0"/>
              <a:cs typeface="Times New Roman" panose="02020603050405020304" pitchFamily="18" charset="0"/>
            </a:rPr>
            <a:t>programas de seguridad basados en comportamiento y como promover una cultura de seguridad </a:t>
          </a:r>
          <a:endParaRPr lang="es-CR" sz="1600" i="0" noProof="0" dirty="0">
            <a:latin typeface="+mn-lt"/>
          </a:endParaRPr>
        </a:p>
      </dgm:t>
    </dgm:pt>
    <dgm:pt modelId="{70243A21-A63E-42CE-A6C3-483D4A5D33AF}" type="parTrans" cxnId="{C7F263DB-4976-4D4E-92D7-BD5A9319CF75}">
      <dgm:prSet/>
      <dgm:spPr/>
      <dgm:t>
        <a:bodyPr/>
        <a:lstStyle/>
        <a:p>
          <a:endParaRPr lang="en-US"/>
        </a:p>
      </dgm:t>
    </dgm:pt>
    <dgm:pt modelId="{1341C4EE-9B35-462B-8C6F-E6F779202502}" type="sibTrans" cxnId="{C7F263DB-4976-4D4E-92D7-BD5A9319CF75}">
      <dgm:prSet phldrT="5" phldr="0"/>
      <dgm:spPr/>
      <dgm:t>
        <a:bodyPr/>
        <a:lstStyle/>
        <a:p>
          <a:r>
            <a:rPr lang="en-US" dirty="0"/>
            <a:t>5</a:t>
          </a:r>
        </a:p>
      </dgm:t>
      <dgm:extLst>
        <a:ext uri="{E40237B7-FDA0-4F09-8148-C483321AD2D9}">
          <dgm14:cNvPr xmlns:dgm14="http://schemas.microsoft.com/office/drawing/2010/diagram" id="0" name="" descr="Circle with number 5"/>
        </a:ext>
      </dgm:extLst>
    </dgm:pt>
    <dgm:pt modelId="{E4C95339-9BAD-4D1A-817B-F25C795D698F}" type="pres">
      <dgm:prSet presAssocID="{ACB731A4-9859-4067-B959-E778CB9911D7}" presName="Name0" presStyleCnt="0">
        <dgm:presLayoutVars>
          <dgm:animLvl val="lvl"/>
          <dgm:resizeHandles val="exact"/>
        </dgm:presLayoutVars>
      </dgm:prSet>
      <dgm:spPr/>
    </dgm:pt>
    <dgm:pt modelId="{42C0D4AE-1556-40DB-B45C-2D448D16711B}" type="pres">
      <dgm:prSet presAssocID="{2B34777D-F7CC-4A9A-9510-1624E3CE1FB4}" presName="compositeNode" presStyleCnt="0">
        <dgm:presLayoutVars>
          <dgm:bulletEnabled val="1"/>
        </dgm:presLayoutVars>
      </dgm:prSet>
      <dgm:spPr/>
    </dgm:pt>
    <dgm:pt modelId="{03354C36-E37C-4232-8D01-FB8C036C92C6}" type="pres">
      <dgm:prSet presAssocID="{2B34777D-F7CC-4A9A-9510-1624E3CE1FB4}" presName="bgRect" presStyleLbl="bgAccFollowNode1" presStyleIdx="0" presStyleCnt="5" custScaleY="118311" custLinFactNeighborY="0"/>
      <dgm:spPr/>
    </dgm:pt>
    <dgm:pt modelId="{AA88DEF3-3F61-4D70-A6F2-9A628B73E99D}" type="pres">
      <dgm:prSet presAssocID="{DBDAE83F-1C1F-438D-B5FA-91DCD61E3603}" presName="sibTransNodeCircle" presStyleLbl="alignNode1" presStyleIdx="0" presStyleCnt="10">
        <dgm:presLayoutVars>
          <dgm:chMax val="0"/>
          <dgm:bulletEnabled/>
        </dgm:presLayoutVars>
      </dgm:prSet>
      <dgm:spPr/>
    </dgm:pt>
    <dgm:pt modelId="{3B182B2B-8511-4937-9BDC-86C407397FF4}" type="pres">
      <dgm:prSet presAssocID="{2B34777D-F7CC-4A9A-9510-1624E3CE1FB4}" presName="bottomLine" presStyleLbl="alignNode1" presStyleIdx="1" presStyleCnt="10" custLinFactY="58213890" custLinFactNeighborY="58300000">
        <dgm:presLayoutVars/>
      </dgm:prSet>
      <dgm:spPr/>
    </dgm:pt>
    <dgm:pt modelId="{9EF4B4C1-085D-4185-A7D0-B2E1754B9EA1}" type="pres">
      <dgm:prSet presAssocID="{2B34777D-F7CC-4A9A-9510-1624E3CE1FB4}" presName="nodeText" presStyleLbl="bgAccFollowNode1" presStyleIdx="0" presStyleCnt="5">
        <dgm:presLayoutVars>
          <dgm:bulletEnabled val="1"/>
        </dgm:presLayoutVars>
      </dgm:prSet>
      <dgm:spPr/>
    </dgm:pt>
    <dgm:pt modelId="{939E4200-B230-44FF-97AA-5F3728A18D0E}" type="pres">
      <dgm:prSet presAssocID="{DBDAE83F-1C1F-438D-B5FA-91DCD61E3603}" presName="sibTrans" presStyleCnt="0"/>
      <dgm:spPr/>
    </dgm:pt>
    <dgm:pt modelId="{7A4F1A52-4AC5-4E5C-8261-6DF03E60636A}" type="pres">
      <dgm:prSet presAssocID="{FAE759F7-E18F-4B22-BA19-7EC041068D0E}" presName="compositeNode" presStyleCnt="0">
        <dgm:presLayoutVars>
          <dgm:bulletEnabled val="1"/>
        </dgm:presLayoutVars>
      </dgm:prSet>
      <dgm:spPr/>
    </dgm:pt>
    <dgm:pt modelId="{68716C5C-1F8E-4F4D-8C1B-A28A8487E873}" type="pres">
      <dgm:prSet presAssocID="{FAE759F7-E18F-4B22-BA19-7EC041068D0E}" presName="bgRect" presStyleLbl="bgAccFollowNode1" presStyleIdx="1" presStyleCnt="5" custScaleY="118311" custLinFactNeighborX="518" custLinFactNeighborY="0"/>
      <dgm:spPr/>
    </dgm:pt>
    <dgm:pt modelId="{8C4C0C1D-FBAA-4F60-96E3-56427EDA9FA8}" type="pres">
      <dgm:prSet presAssocID="{290A0258-46A4-49AD-B243-687B5DADA410}" presName="sibTransNodeCircle" presStyleLbl="alignNode1" presStyleIdx="2" presStyleCnt="10">
        <dgm:presLayoutVars>
          <dgm:chMax val="0"/>
          <dgm:bulletEnabled/>
        </dgm:presLayoutVars>
      </dgm:prSet>
      <dgm:spPr/>
    </dgm:pt>
    <dgm:pt modelId="{0114CCB2-A141-466C-B307-FAF2E85A99D0}" type="pres">
      <dgm:prSet presAssocID="{FAE759F7-E18F-4B22-BA19-7EC041068D0E}" presName="bottomLine" presStyleLbl="alignNode1" presStyleIdx="3" presStyleCnt="10" custFlipVert="0" custScaleX="99392" custScaleY="2000000" custLinFactY="58213890" custLinFactNeighborX="420" custLinFactNeighborY="58300000">
        <dgm:presLayoutVars/>
      </dgm:prSet>
      <dgm:spPr/>
    </dgm:pt>
    <dgm:pt modelId="{4F356389-A82E-4177-BC3B-E40C61996C2D}" type="pres">
      <dgm:prSet presAssocID="{FAE759F7-E18F-4B22-BA19-7EC041068D0E}" presName="nodeText" presStyleLbl="bgAccFollowNode1" presStyleIdx="1" presStyleCnt="5">
        <dgm:presLayoutVars>
          <dgm:bulletEnabled val="1"/>
        </dgm:presLayoutVars>
      </dgm:prSet>
      <dgm:spPr/>
    </dgm:pt>
    <dgm:pt modelId="{1538DFEC-6F40-49A4-8E2F-5732BEA1E06E}" type="pres">
      <dgm:prSet presAssocID="{290A0258-46A4-49AD-B243-687B5DADA410}" presName="sibTrans" presStyleCnt="0"/>
      <dgm:spPr/>
    </dgm:pt>
    <dgm:pt modelId="{986C0974-94F7-4432-A717-DE085820F7B0}" type="pres">
      <dgm:prSet presAssocID="{6F1E3FDE-6EF7-4F0B-BC2A-F25F8375DE69}" presName="compositeNode" presStyleCnt="0">
        <dgm:presLayoutVars>
          <dgm:bulletEnabled val="1"/>
        </dgm:presLayoutVars>
      </dgm:prSet>
      <dgm:spPr/>
    </dgm:pt>
    <dgm:pt modelId="{06BE282D-D3DF-4FF1-9413-59572ADB7006}" type="pres">
      <dgm:prSet presAssocID="{6F1E3FDE-6EF7-4F0B-BC2A-F25F8375DE69}" presName="bgRect" presStyleLbl="bgAccFollowNode1" presStyleIdx="2" presStyleCnt="5" custScaleX="110085" custScaleY="118311"/>
      <dgm:spPr/>
    </dgm:pt>
    <dgm:pt modelId="{15C32A44-D954-43D9-9E1E-80B0A3BB6CE4}" type="pres">
      <dgm:prSet presAssocID="{FBC63C65-2549-4DE3-B7CD-38793E556A45}" presName="sibTransNodeCircle" presStyleLbl="alignNode1" presStyleIdx="4" presStyleCnt="10">
        <dgm:presLayoutVars>
          <dgm:chMax val="0"/>
          <dgm:bulletEnabled/>
        </dgm:presLayoutVars>
      </dgm:prSet>
      <dgm:spPr/>
    </dgm:pt>
    <dgm:pt modelId="{C2B54A61-F2E4-440A-8FF1-AF37BC1E15A9}" type="pres">
      <dgm:prSet presAssocID="{6F1E3FDE-6EF7-4F0B-BC2A-F25F8375DE69}" presName="bottomLine" presStyleLbl="alignNode1" presStyleIdx="5" presStyleCnt="10" custLinFactY="58213890" custLinFactNeighborY="58300000">
        <dgm:presLayoutVars/>
      </dgm:prSet>
      <dgm:spPr/>
    </dgm:pt>
    <dgm:pt modelId="{932696B0-B5B9-4EEF-B6D8-B6B3A864F9B6}" type="pres">
      <dgm:prSet presAssocID="{6F1E3FDE-6EF7-4F0B-BC2A-F25F8375DE69}" presName="nodeText" presStyleLbl="bgAccFollowNode1" presStyleIdx="2" presStyleCnt="5">
        <dgm:presLayoutVars>
          <dgm:bulletEnabled val="1"/>
        </dgm:presLayoutVars>
      </dgm:prSet>
      <dgm:spPr/>
    </dgm:pt>
    <dgm:pt modelId="{13881C54-53B2-48AE-825C-1880A994AAE3}" type="pres">
      <dgm:prSet presAssocID="{FBC63C65-2549-4DE3-B7CD-38793E556A45}" presName="sibTrans" presStyleCnt="0"/>
      <dgm:spPr/>
    </dgm:pt>
    <dgm:pt modelId="{1FB275AA-A9CC-424C-98F7-71F84252DC92}" type="pres">
      <dgm:prSet presAssocID="{10C3C0F8-02A4-4B39-9BA7-EF3ACC36A8D6}" presName="compositeNode" presStyleCnt="0">
        <dgm:presLayoutVars>
          <dgm:bulletEnabled val="1"/>
        </dgm:presLayoutVars>
      </dgm:prSet>
      <dgm:spPr/>
    </dgm:pt>
    <dgm:pt modelId="{DE9F7CD9-EB7E-4FF7-B38A-81D18DDA0B18}" type="pres">
      <dgm:prSet presAssocID="{10C3C0F8-02A4-4B39-9BA7-EF3ACC36A8D6}" presName="bgRect" presStyleLbl="bgAccFollowNode1" presStyleIdx="3" presStyleCnt="5" custScaleY="118311"/>
      <dgm:spPr/>
    </dgm:pt>
    <dgm:pt modelId="{6B9686F9-6193-4D68-AFC9-176568DD9DAF}" type="pres">
      <dgm:prSet presAssocID="{E18B118C-DB9F-4689-B942-A0A119797B06}" presName="sibTransNodeCircle" presStyleLbl="alignNode1" presStyleIdx="6" presStyleCnt="10">
        <dgm:presLayoutVars>
          <dgm:chMax val="0"/>
          <dgm:bulletEnabled/>
        </dgm:presLayoutVars>
      </dgm:prSet>
      <dgm:spPr/>
    </dgm:pt>
    <dgm:pt modelId="{01D6BF70-87C4-4FE4-B190-ED5629D58272}" type="pres">
      <dgm:prSet presAssocID="{10C3C0F8-02A4-4B39-9BA7-EF3ACC36A8D6}" presName="bottomLine" presStyleLbl="alignNode1" presStyleIdx="7" presStyleCnt="10" custLinFactY="58213890" custLinFactNeighborY="58300000">
        <dgm:presLayoutVars/>
      </dgm:prSet>
      <dgm:spPr/>
    </dgm:pt>
    <dgm:pt modelId="{D43CCA0D-6084-4F54-AF38-EB94D840AAA5}" type="pres">
      <dgm:prSet presAssocID="{10C3C0F8-02A4-4B39-9BA7-EF3ACC36A8D6}" presName="nodeText" presStyleLbl="bgAccFollowNode1" presStyleIdx="3" presStyleCnt="5">
        <dgm:presLayoutVars>
          <dgm:bulletEnabled val="1"/>
        </dgm:presLayoutVars>
      </dgm:prSet>
      <dgm:spPr/>
    </dgm:pt>
    <dgm:pt modelId="{CE64C7CB-CCED-44CE-A4D0-CA5DEEB83F79}" type="pres">
      <dgm:prSet presAssocID="{E18B118C-DB9F-4689-B942-A0A119797B06}" presName="sibTrans" presStyleCnt="0"/>
      <dgm:spPr/>
    </dgm:pt>
    <dgm:pt modelId="{9FBC3BA6-7C82-4D32-AB1A-FAC4A329FCA9}" type="pres">
      <dgm:prSet presAssocID="{9FBB35B7-4701-480E-AB00-CB984A0A6B7F}" presName="compositeNode" presStyleCnt="0">
        <dgm:presLayoutVars>
          <dgm:bulletEnabled val="1"/>
        </dgm:presLayoutVars>
      </dgm:prSet>
      <dgm:spPr/>
    </dgm:pt>
    <dgm:pt modelId="{A5556925-CAEF-4CE0-A860-746A5A0FF1C7}" type="pres">
      <dgm:prSet presAssocID="{9FBB35B7-4701-480E-AB00-CB984A0A6B7F}" presName="bgRect" presStyleLbl="bgAccFollowNode1" presStyleIdx="4" presStyleCnt="5" custScaleY="118311"/>
      <dgm:spPr/>
    </dgm:pt>
    <dgm:pt modelId="{74A2A755-9647-4D7B-910D-FEF120E76C25}" type="pres">
      <dgm:prSet presAssocID="{1341C4EE-9B35-462B-8C6F-E6F779202502}" presName="sibTransNodeCircle" presStyleLbl="alignNode1" presStyleIdx="8" presStyleCnt="10">
        <dgm:presLayoutVars>
          <dgm:chMax val="0"/>
          <dgm:bulletEnabled/>
        </dgm:presLayoutVars>
      </dgm:prSet>
      <dgm:spPr/>
    </dgm:pt>
    <dgm:pt modelId="{240275A0-49D3-455F-9A0F-E7CB312B6B8C}" type="pres">
      <dgm:prSet presAssocID="{9FBB35B7-4701-480E-AB00-CB984A0A6B7F}" presName="bottomLine" presStyleLbl="alignNode1" presStyleIdx="9" presStyleCnt="10" custLinFactY="58213890" custLinFactNeighborY="58300000">
        <dgm:presLayoutVars/>
      </dgm:prSet>
      <dgm:spPr/>
    </dgm:pt>
    <dgm:pt modelId="{44D2E33D-324C-4D3C-92BF-C7A8FEF21AA0}" type="pres">
      <dgm:prSet presAssocID="{9FBB35B7-4701-480E-AB00-CB984A0A6B7F}" presName="nodeText" presStyleLbl="bgAccFollowNode1" presStyleIdx="4" presStyleCnt="5">
        <dgm:presLayoutVars>
          <dgm:bulletEnabled val="1"/>
        </dgm:presLayoutVars>
      </dgm:prSet>
      <dgm:spPr/>
    </dgm:pt>
  </dgm:ptLst>
  <dgm:cxnLst>
    <dgm:cxn modelId="{A8BC0C12-2955-4D42-B673-B4E1A5F8D64F}" type="presOf" srcId="{9FBB35B7-4701-480E-AB00-CB984A0A6B7F}" destId="{A5556925-CAEF-4CE0-A860-746A5A0FF1C7}" srcOrd="0" destOrd="0" presId="urn:microsoft.com/office/officeart/2016/7/layout/BasicLinearProcessNumbered"/>
    <dgm:cxn modelId="{DAB0F012-233D-4D6C-9BBC-C21A6BB23E89}" srcId="{ACB731A4-9859-4067-B959-E778CB9911D7}" destId="{FAE759F7-E18F-4B22-BA19-7EC041068D0E}" srcOrd="1" destOrd="0" parTransId="{74E0D7D4-02A8-485B-8770-385C7F46BF22}" sibTransId="{290A0258-46A4-49AD-B243-687B5DADA410}"/>
    <dgm:cxn modelId="{D3A8E81E-D397-49B9-B4B6-5988272E6E15}" type="presOf" srcId="{10C3C0F8-02A4-4B39-9BA7-EF3ACC36A8D6}" destId="{D43CCA0D-6084-4F54-AF38-EB94D840AAA5}" srcOrd="1" destOrd="0" presId="urn:microsoft.com/office/officeart/2016/7/layout/BasicLinearProcessNumbered"/>
    <dgm:cxn modelId="{F0673421-8F94-40D8-AA0A-D191511CCDD3}" type="presOf" srcId="{9FBB35B7-4701-480E-AB00-CB984A0A6B7F}" destId="{44D2E33D-324C-4D3C-92BF-C7A8FEF21AA0}" srcOrd="1" destOrd="0" presId="urn:microsoft.com/office/officeart/2016/7/layout/BasicLinearProcessNumbered"/>
    <dgm:cxn modelId="{81CB912B-67F5-484C-A9B4-73E79371383E}" type="presOf" srcId="{FAE759F7-E18F-4B22-BA19-7EC041068D0E}" destId="{4F356389-A82E-4177-BC3B-E40C61996C2D}" srcOrd="1" destOrd="0" presId="urn:microsoft.com/office/officeart/2016/7/layout/BasicLinearProcessNumbered"/>
    <dgm:cxn modelId="{DB385D39-6A9B-4620-B8C0-C1AA4A27EAAF}" type="presOf" srcId="{1341C4EE-9B35-462B-8C6F-E6F779202502}" destId="{74A2A755-9647-4D7B-910D-FEF120E76C25}" srcOrd="0" destOrd="0" presId="urn:microsoft.com/office/officeart/2016/7/layout/BasicLinearProcessNumbered"/>
    <dgm:cxn modelId="{66470E47-FD17-4A89-9FE6-B6C6374B07B0}" srcId="{ACB731A4-9859-4067-B959-E778CB9911D7}" destId="{6F1E3FDE-6EF7-4F0B-BC2A-F25F8375DE69}" srcOrd="2" destOrd="0" parTransId="{90CD234B-2520-419F-86C9-0A56D0ED5F8A}" sibTransId="{FBC63C65-2549-4DE3-B7CD-38793E556A45}"/>
    <dgm:cxn modelId="{20332C7A-D06C-48DE-AAC6-0163697E3BA1}" type="presOf" srcId="{FAE759F7-E18F-4B22-BA19-7EC041068D0E}" destId="{68716C5C-1F8E-4F4D-8C1B-A28A8487E873}" srcOrd="0" destOrd="0" presId="urn:microsoft.com/office/officeart/2016/7/layout/BasicLinearProcessNumbered"/>
    <dgm:cxn modelId="{AF69297F-A4D4-4FF6-970D-131941D25C03}" srcId="{ACB731A4-9859-4067-B959-E778CB9911D7}" destId="{2B34777D-F7CC-4A9A-9510-1624E3CE1FB4}" srcOrd="0" destOrd="0" parTransId="{0B760DAD-24A8-492B-9B91-987E625F5F61}" sibTransId="{DBDAE83F-1C1F-438D-B5FA-91DCD61E3603}"/>
    <dgm:cxn modelId="{9CE3FE82-D128-40E0-961E-E73421160603}" type="presOf" srcId="{290A0258-46A4-49AD-B243-687B5DADA410}" destId="{8C4C0C1D-FBAA-4F60-96E3-56427EDA9FA8}" srcOrd="0" destOrd="0" presId="urn:microsoft.com/office/officeart/2016/7/layout/BasicLinearProcessNumbered"/>
    <dgm:cxn modelId="{B0E5B787-4342-434E-926C-1B386E0899F0}" type="presOf" srcId="{E18B118C-DB9F-4689-B942-A0A119797B06}" destId="{6B9686F9-6193-4D68-AFC9-176568DD9DAF}" srcOrd="0" destOrd="0" presId="urn:microsoft.com/office/officeart/2016/7/layout/BasicLinearProcessNumbered"/>
    <dgm:cxn modelId="{AB4D8095-12E3-4566-9797-9B0A6992ED57}" type="presOf" srcId="{6F1E3FDE-6EF7-4F0B-BC2A-F25F8375DE69}" destId="{932696B0-B5B9-4EEF-B6D8-B6B3A864F9B6}" srcOrd="1" destOrd="0" presId="urn:microsoft.com/office/officeart/2016/7/layout/BasicLinearProcessNumbered"/>
    <dgm:cxn modelId="{FB9A66A0-B100-4AC7-AC42-4E18142E798B}" type="presOf" srcId="{2B34777D-F7CC-4A9A-9510-1624E3CE1FB4}" destId="{03354C36-E37C-4232-8D01-FB8C036C92C6}" srcOrd="0" destOrd="0" presId="urn:microsoft.com/office/officeart/2016/7/layout/BasicLinearProcessNumbered"/>
    <dgm:cxn modelId="{B9074CA1-D2A5-47FB-97DC-F3F91614EA45}" type="presOf" srcId="{FBC63C65-2549-4DE3-B7CD-38793E556A45}" destId="{15C32A44-D954-43D9-9E1E-80B0A3BB6CE4}" srcOrd="0" destOrd="0" presId="urn:microsoft.com/office/officeart/2016/7/layout/BasicLinearProcessNumbered"/>
    <dgm:cxn modelId="{8523BDA5-4CFC-4732-A7E2-6A5C98019C34}" type="presOf" srcId="{10C3C0F8-02A4-4B39-9BA7-EF3ACC36A8D6}" destId="{DE9F7CD9-EB7E-4FF7-B38A-81D18DDA0B18}" srcOrd="0" destOrd="0" presId="urn:microsoft.com/office/officeart/2016/7/layout/BasicLinearProcessNumbered"/>
    <dgm:cxn modelId="{04E1A1AE-45BC-4601-A94A-5A4A4E2B627A}" srcId="{ACB731A4-9859-4067-B959-E778CB9911D7}" destId="{10C3C0F8-02A4-4B39-9BA7-EF3ACC36A8D6}" srcOrd="3" destOrd="0" parTransId="{B560BE12-106A-4398-AF73-F44704864ABB}" sibTransId="{E18B118C-DB9F-4689-B942-A0A119797B06}"/>
    <dgm:cxn modelId="{D4E1A0B3-1553-411D-B75A-CE7108112CF6}" type="presOf" srcId="{2B34777D-F7CC-4A9A-9510-1624E3CE1FB4}" destId="{9EF4B4C1-085D-4185-A7D0-B2E1754B9EA1}" srcOrd="1" destOrd="0" presId="urn:microsoft.com/office/officeart/2016/7/layout/BasicLinearProcessNumbered"/>
    <dgm:cxn modelId="{646C20D0-845F-4504-8531-BDB5F759BBA3}" type="presOf" srcId="{DBDAE83F-1C1F-438D-B5FA-91DCD61E3603}" destId="{AA88DEF3-3F61-4D70-A6F2-9A628B73E99D}" srcOrd="0" destOrd="0" presId="urn:microsoft.com/office/officeart/2016/7/layout/BasicLinearProcessNumbered"/>
    <dgm:cxn modelId="{C7F263DB-4976-4D4E-92D7-BD5A9319CF75}" srcId="{ACB731A4-9859-4067-B959-E778CB9911D7}" destId="{9FBB35B7-4701-480E-AB00-CB984A0A6B7F}" srcOrd="4" destOrd="0" parTransId="{70243A21-A63E-42CE-A6C3-483D4A5D33AF}" sibTransId="{1341C4EE-9B35-462B-8C6F-E6F779202502}"/>
    <dgm:cxn modelId="{0C5959F7-65EB-40BF-BB99-B4FA78611462}" type="presOf" srcId="{6F1E3FDE-6EF7-4F0B-BC2A-F25F8375DE69}" destId="{06BE282D-D3DF-4FF1-9413-59572ADB7006}" srcOrd="0" destOrd="0" presId="urn:microsoft.com/office/officeart/2016/7/layout/BasicLinearProcessNumbered"/>
    <dgm:cxn modelId="{099115FE-F578-4E50-9E6F-E8C9D1DFD45A}" type="presOf" srcId="{ACB731A4-9859-4067-B959-E778CB9911D7}" destId="{E4C95339-9BAD-4D1A-817B-F25C795D698F}" srcOrd="0" destOrd="0" presId="urn:microsoft.com/office/officeart/2016/7/layout/BasicLinearProcessNumbered"/>
    <dgm:cxn modelId="{F916FDAC-E843-4695-B049-FCD32FC395C4}" type="presParOf" srcId="{E4C95339-9BAD-4D1A-817B-F25C795D698F}" destId="{42C0D4AE-1556-40DB-B45C-2D448D16711B}" srcOrd="0" destOrd="0" presId="urn:microsoft.com/office/officeart/2016/7/layout/BasicLinearProcessNumbered"/>
    <dgm:cxn modelId="{1ED944F2-E62E-40A6-B053-9BA7D1EBD435}" type="presParOf" srcId="{42C0D4AE-1556-40DB-B45C-2D448D16711B}" destId="{03354C36-E37C-4232-8D01-FB8C036C92C6}" srcOrd="0" destOrd="0" presId="urn:microsoft.com/office/officeart/2016/7/layout/BasicLinearProcessNumbered"/>
    <dgm:cxn modelId="{7A3D28B4-2FA9-4FC0-8BEE-53E01CF5CA3C}" type="presParOf" srcId="{42C0D4AE-1556-40DB-B45C-2D448D16711B}" destId="{AA88DEF3-3F61-4D70-A6F2-9A628B73E99D}" srcOrd="1" destOrd="0" presId="urn:microsoft.com/office/officeart/2016/7/layout/BasicLinearProcessNumbered"/>
    <dgm:cxn modelId="{6807845A-FB9E-4376-B598-866E49B6106A}" type="presParOf" srcId="{42C0D4AE-1556-40DB-B45C-2D448D16711B}" destId="{3B182B2B-8511-4937-9BDC-86C407397FF4}" srcOrd="2" destOrd="0" presId="urn:microsoft.com/office/officeart/2016/7/layout/BasicLinearProcessNumbered"/>
    <dgm:cxn modelId="{70D815A5-92A8-47F8-8341-C0C2BAB26A45}" type="presParOf" srcId="{42C0D4AE-1556-40DB-B45C-2D448D16711B}" destId="{9EF4B4C1-085D-4185-A7D0-B2E1754B9EA1}" srcOrd="3" destOrd="0" presId="urn:microsoft.com/office/officeart/2016/7/layout/BasicLinearProcessNumbered"/>
    <dgm:cxn modelId="{B44515E0-A56D-41B2-9E22-D63603F43E89}" type="presParOf" srcId="{E4C95339-9BAD-4D1A-817B-F25C795D698F}" destId="{939E4200-B230-44FF-97AA-5F3728A18D0E}" srcOrd="1" destOrd="0" presId="urn:microsoft.com/office/officeart/2016/7/layout/BasicLinearProcessNumbered"/>
    <dgm:cxn modelId="{6BFEC438-6C49-433B-9E53-E58FC0319B69}" type="presParOf" srcId="{E4C95339-9BAD-4D1A-817B-F25C795D698F}" destId="{7A4F1A52-4AC5-4E5C-8261-6DF03E60636A}" srcOrd="2" destOrd="0" presId="urn:microsoft.com/office/officeart/2016/7/layout/BasicLinearProcessNumbered"/>
    <dgm:cxn modelId="{38FD5C66-6E5A-4E58-85CD-A472F6B230E0}" type="presParOf" srcId="{7A4F1A52-4AC5-4E5C-8261-6DF03E60636A}" destId="{68716C5C-1F8E-4F4D-8C1B-A28A8487E873}" srcOrd="0" destOrd="0" presId="urn:microsoft.com/office/officeart/2016/7/layout/BasicLinearProcessNumbered"/>
    <dgm:cxn modelId="{E46CFA9C-DD3E-44D4-9D16-AB1C70F370B9}" type="presParOf" srcId="{7A4F1A52-4AC5-4E5C-8261-6DF03E60636A}" destId="{8C4C0C1D-FBAA-4F60-96E3-56427EDA9FA8}" srcOrd="1" destOrd="0" presId="urn:microsoft.com/office/officeart/2016/7/layout/BasicLinearProcessNumbered"/>
    <dgm:cxn modelId="{079B3969-0C75-4D68-9EB4-4087ED5CC8DA}" type="presParOf" srcId="{7A4F1A52-4AC5-4E5C-8261-6DF03E60636A}" destId="{0114CCB2-A141-466C-B307-FAF2E85A99D0}" srcOrd="2" destOrd="0" presId="urn:microsoft.com/office/officeart/2016/7/layout/BasicLinearProcessNumbered"/>
    <dgm:cxn modelId="{358AAEE1-AB32-4FDB-8D67-35C794CAD6D7}" type="presParOf" srcId="{7A4F1A52-4AC5-4E5C-8261-6DF03E60636A}" destId="{4F356389-A82E-4177-BC3B-E40C61996C2D}" srcOrd="3" destOrd="0" presId="urn:microsoft.com/office/officeart/2016/7/layout/BasicLinearProcessNumbered"/>
    <dgm:cxn modelId="{45CD9DB9-B6C6-493E-86F2-CD4A8F3C8E1F}" type="presParOf" srcId="{E4C95339-9BAD-4D1A-817B-F25C795D698F}" destId="{1538DFEC-6F40-49A4-8E2F-5732BEA1E06E}" srcOrd="3" destOrd="0" presId="urn:microsoft.com/office/officeart/2016/7/layout/BasicLinearProcessNumbered"/>
    <dgm:cxn modelId="{B851AB22-DA1F-4DDE-ABE0-CFAE9FF34487}" type="presParOf" srcId="{E4C95339-9BAD-4D1A-817B-F25C795D698F}" destId="{986C0974-94F7-4432-A717-DE085820F7B0}" srcOrd="4" destOrd="0" presId="urn:microsoft.com/office/officeart/2016/7/layout/BasicLinearProcessNumbered"/>
    <dgm:cxn modelId="{B4EBF603-536D-4D51-8883-8DC63D97480E}" type="presParOf" srcId="{986C0974-94F7-4432-A717-DE085820F7B0}" destId="{06BE282D-D3DF-4FF1-9413-59572ADB7006}" srcOrd="0" destOrd="0" presId="urn:microsoft.com/office/officeart/2016/7/layout/BasicLinearProcessNumbered"/>
    <dgm:cxn modelId="{4A4D1705-3484-4FF8-A382-1E88C0F96C0B}" type="presParOf" srcId="{986C0974-94F7-4432-A717-DE085820F7B0}" destId="{15C32A44-D954-43D9-9E1E-80B0A3BB6CE4}" srcOrd="1" destOrd="0" presId="urn:microsoft.com/office/officeart/2016/7/layout/BasicLinearProcessNumbered"/>
    <dgm:cxn modelId="{D7C9F2D8-9405-4990-B91F-EEFC3715A236}" type="presParOf" srcId="{986C0974-94F7-4432-A717-DE085820F7B0}" destId="{C2B54A61-F2E4-440A-8FF1-AF37BC1E15A9}" srcOrd="2" destOrd="0" presId="urn:microsoft.com/office/officeart/2016/7/layout/BasicLinearProcessNumbered"/>
    <dgm:cxn modelId="{FC80C4BE-6239-47C9-A1C9-2D8E0559BC00}" type="presParOf" srcId="{986C0974-94F7-4432-A717-DE085820F7B0}" destId="{932696B0-B5B9-4EEF-B6D8-B6B3A864F9B6}" srcOrd="3" destOrd="0" presId="urn:microsoft.com/office/officeart/2016/7/layout/BasicLinearProcessNumbered"/>
    <dgm:cxn modelId="{5BC87481-7A54-4BF0-A7D4-0D9FDD9DB352}" type="presParOf" srcId="{E4C95339-9BAD-4D1A-817B-F25C795D698F}" destId="{13881C54-53B2-48AE-825C-1880A994AAE3}" srcOrd="5" destOrd="0" presId="urn:microsoft.com/office/officeart/2016/7/layout/BasicLinearProcessNumbered"/>
    <dgm:cxn modelId="{F8F54650-FBBC-40D7-A8E1-095C1F5735F0}" type="presParOf" srcId="{E4C95339-9BAD-4D1A-817B-F25C795D698F}" destId="{1FB275AA-A9CC-424C-98F7-71F84252DC92}" srcOrd="6" destOrd="0" presId="urn:microsoft.com/office/officeart/2016/7/layout/BasicLinearProcessNumbered"/>
    <dgm:cxn modelId="{01F4C6F9-ED92-44CE-84D9-6E33CC251CA2}" type="presParOf" srcId="{1FB275AA-A9CC-424C-98F7-71F84252DC92}" destId="{DE9F7CD9-EB7E-4FF7-B38A-81D18DDA0B18}" srcOrd="0" destOrd="0" presId="urn:microsoft.com/office/officeart/2016/7/layout/BasicLinearProcessNumbered"/>
    <dgm:cxn modelId="{670D4B89-CC30-4C5A-AE78-18F3AB3CC137}" type="presParOf" srcId="{1FB275AA-A9CC-424C-98F7-71F84252DC92}" destId="{6B9686F9-6193-4D68-AFC9-176568DD9DAF}" srcOrd="1" destOrd="0" presId="urn:microsoft.com/office/officeart/2016/7/layout/BasicLinearProcessNumbered"/>
    <dgm:cxn modelId="{22A0A11D-665B-4B97-8EE8-CA91D1592489}" type="presParOf" srcId="{1FB275AA-A9CC-424C-98F7-71F84252DC92}" destId="{01D6BF70-87C4-4FE4-B190-ED5629D58272}" srcOrd="2" destOrd="0" presId="urn:microsoft.com/office/officeart/2016/7/layout/BasicLinearProcessNumbered"/>
    <dgm:cxn modelId="{91132596-979F-4C34-BD9D-7E0DF0B09E44}" type="presParOf" srcId="{1FB275AA-A9CC-424C-98F7-71F84252DC92}" destId="{D43CCA0D-6084-4F54-AF38-EB94D840AAA5}" srcOrd="3" destOrd="0" presId="urn:microsoft.com/office/officeart/2016/7/layout/BasicLinearProcessNumbered"/>
    <dgm:cxn modelId="{99846265-7D40-43A4-9E30-CB418F7807FB}" type="presParOf" srcId="{E4C95339-9BAD-4D1A-817B-F25C795D698F}" destId="{CE64C7CB-CCED-44CE-A4D0-CA5DEEB83F79}" srcOrd="7" destOrd="0" presId="urn:microsoft.com/office/officeart/2016/7/layout/BasicLinearProcessNumbered"/>
    <dgm:cxn modelId="{02499097-FCAA-4460-9C78-16F45215CF39}" type="presParOf" srcId="{E4C95339-9BAD-4D1A-817B-F25C795D698F}" destId="{9FBC3BA6-7C82-4D32-AB1A-FAC4A329FCA9}" srcOrd="8" destOrd="0" presId="urn:microsoft.com/office/officeart/2016/7/layout/BasicLinearProcessNumbered"/>
    <dgm:cxn modelId="{F111FB6E-4786-41A7-B0F8-3A8B74638200}" type="presParOf" srcId="{9FBC3BA6-7C82-4D32-AB1A-FAC4A329FCA9}" destId="{A5556925-CAEF-4CE0-A860-746A5A0FF1C7}" srcOrd="0" destOrd="0" presId="urn:microsoft.com/office/officeart/2016/7/layout/BasicLinearProcessNumbered"/>
    <dgm:cxn modelId="{DA1DEE36-BCB1-4063-BC5D-4349C5F419CB}" type="presParOf" srcId="{9FBC3BA6-7C82-4D32-AB1A-FAC4A329FCA9}" destId="{74A2A755-9647-4D7B-910D-FEF120E76C25}" srcOrd="1" destOrd="0" presId="urn:microsoft.com/office/officeart/2016/7/layout/BasicLinearProcessNumbered"/>
    <dgm:cxn modelId="{51F86CC4-84F7-472F-8A83-A4ACD68F2DF5}" type="presParOf" srcId="{9FBC3BA6-7C82-4D32-AB1A-FAC4A329FCA9}" destId="{240275A0-49D3-455F-9A0F-E7CB312B6B8C}" srcOrd="2" destOrd="0" presId="urn:microsoft.com/office/officeart/2016/7/layout/BasicLinearProcessNumbered"/>
    <dgm:cxn modelId="{AB97AA5D-9B68-4F55-9836-FEB0DC6CC881}" type="presParOf" srcId="{9FBC3BA6-7C82-4D32-AB1A-FAC4A329FCA9}" destId="{44D2E33D-324C-4D3C-92BF-C7A8FEF21AA0}"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5DF74-66E1-45B2-BF1C-8B5EA8E56B2A}"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3DA70CFD-59EA-46FD-BB0A-95D8B4869DC4}">
      <dgm:prSet phldrT="[Text]"/>
      <dgm:spPr/>
      <dgm:t>
        <a:bodyPr/>
        <a:lstStyle/>
        <a:p>
          <a:r>
            <a:rPr lang="en-US" dirty="0" err="1"/>
            <a:t>Químicos</a:t>
          </a:r>
          <a:endParaRPr lang="en-US" dirty="0"/>
        </a:p>
      </dgm:t>
    </dgm:pt>
    <dgm:pt modelId="{4D04BA29-1CA7-4A85-8B32-F32CE9BEF44D}" type="parTrans" cxnId="{C159781C-6C68-43F2-9F4C-65FFBB6EC45D}">
      <dgm:prSet/>
      <dgm:spPr/>
      <dgm:t>
        <a:bodyPr/>
        <a:lstStyle/>
        <a:p>
          <a:endParaRPr lang="en-US"/>
        </a:p>
      </dgm:t>
    </dgm:pt>
    <dgm:pt modelId="{5D371AFE-31A9-4E1E-90DB-DB59BD6AA784}" type="sibTrans" cxnId="{C159781C-6C68-43F2-9F4C-65FFBB6EC45D}">
      <dgm:prSet/>
      <dgm:spPr/>
      <dgm:t>
        <a:bodyPr/>
        <a:lstStyle/>
        <a:p>
          <a:endParaRPr lang="en-US"/>
        </a:p>
      </dgm:t>
    </dgm:pt>
    <dgm:pt modelId="{ADF61B0D-6B93-4E8B-AC4E-C3C015B3F61A}">
      <dgm:prSet/>
      <dgm:spPr/>
      <dgm:t>
        <a:bodyPr/>
        <a:lstStyle/>
        <a:p>
          <a:r>
            <a:rPr lang="en-US" dirty="0" err="1"/>
            <a:t>Calor</a:t>
          </a:r>
          <a:endParaRPr lang="en-US" dirty="0"/>
        </a:p>
      </dgm:t>
    </dgm:pt>
    <dgm:pt modelId="{362DB615-1A1A-4861-BBA0-D4A4FBBBD127}" type="parTrans" cxnId="{BB6373BF-D6DE-4497-A711-B9291AC5CF2E}">
      <dgm:prSet/>
      <dgm:spPr/>
      <dgm:t>
        <a:bodyPr/>
        <a:lstStyle/>
        <a:p>
          <a:endParaRPr lang="en-US"/>
        </a:p>
      </dgm:t>
    </dgm:pt>
    <dgm:pt modelId="{7D9A847F-CF1D-4638-BCB9-299A566FB14B}" type="sibTrans" cxnId="{BB6373BF-D6DE-4497-A711-B9291AC5CF2E}">
      <dgm:prSet/>
      <dgm:spPr/>
      <dgm:t>
        <a:bodyPr/>
        <a:lstStyle/>
        <a:p>
          <a:endParaRPr lang="en-US"/>
        </a:p>
      </dgm:t>
    </dgm:pt>
    <dgm:pt modelId="{FC39067C-C789-4F6E-8EFF-AAC0AB954D29}">
      <dgm:prSet/>
      <dgm:spPr/>
      <dgm:t>
        <a:bodyPr/>
        <a:lstStyle/>
        <a:p>
          <a:r>
            <a:rPr lang="en-US" dirty="0" err="1"/>
            <a:t>Impacto</a:t>
          </a:r>
          <a:endParaRPr lang="en-US" dirty="0"/>
        </a:p>
      </dgm:t>
    </dgm:pt>
    <dgm:pt modelId="{76C5E98B-D1A3-40B6-9F6F-0A2534D15BE8}" type="parTrans" cxnId="{6462525D-883E-49B1-A5CD-EFB993FE9F1B}">
      <dgm:prSet/>
      <dgm:spPr/>
      <dgm:t>
        <a:bodyPr/>
        <a:lstStyle/>
        <a:p>
          <a:endParaRPr lang="en-US"/>
        </a:p>
      </dgm:t>
    </dgm:pt>
    <dgm:pt modelId="{B2B2776A-203E-4ECE-BBB4-3E0F94738E87}" type="sibTrans" cxnId="{6462525D-883E-49B1-A5CD-EFB993FE9F1B}">
      <dgm:prSet/>
      <dgm:spPr/>
      <dgm:t>
        <a:bodyPr/>
        <a:lstStyle/>
        <a:p>
          <a:endParaRPr lang="en-US"/>
        </a:p>
      </dgm:t>
    </dgm:pt>
    <dgm:pt modelId="{27CCD02E-5C4E-4F7C-9980-5804F72F7824}">
      <dgm:prSet/>
      <dgm:spPr/>
      <dgm:t>
        <a:bodyPr/>
        <a:lstStyle/>
        <a:p>
          <a:r>
            <a:rPr lang="en-US" dirty="0" err="1"/>
            <a:t>Compresión</a:t>
          </a:r>
          <a:endParaRPr lang="en-US" dirty="0"/>
        </a:p>
      </dgm:t>
    </dgm:pt>
    <dgm:pt modelId="{48EF0779-815E-43AB-8D1F-DFA1E7C44FA8}" type="parTrans" cxnId="{0B0BC11D-501C-49EE-A0BD-9512869C56DF}">
      <dgm:prSet/>
      <dgm:spPr/>
      <dgm:t>
        <a:bodyPr/>
        <a:lstStyle/>
        <a:p>
          <a:endParaRPr lang="en-US"/>
        </a:p>
      </dgm:t>
    </dgm:pt>
    <dgm:pt modelId="{215147FB-15D6-43E5-92F8-A9D62952D8B2}" type="sibTrans" cxnId="{0B0BC11D-501C-49EE-A0BD-9512869C56DF}">
      <dgm:prSet/>
      <dgm:spPr/>
      <dgm:t>
        <a:bodyPr/>
        <a:lstStyle/>
        <a:p>
          <a:endParaRPr lang="en-US"/>
        </a:p>
      </dgm:t>
    </dgm:pt>
    <dgm:pt modelId="{BE44E601-D5AA-4D8C-984A-903CB19FC980}">
      <dgm:prSet/>
      <dgm:spPr/>
      <dgm:t>
        <a:bodyPr/>
        <a:lstStyle/>
        <a:p>
          <a:r>
            <a:rPr lang="en-US" dirty="0" err="1"/>
            <a:t>Penetración</a:t>
          </a:r>
          <a:endParaRPr lang="en-US" dirty="0"/>
        </a:p>
      </dgm:t>
    </dgm:pt>
    <dgm:pt modelId="{0C93E10D-F968-409B-A254-C770A5318096}" type="parTrans" cxnId="{4299E9AA-2A07-4DD8-9F21-CE87288DE6A6}">
      <dgm:prSet/>
      <dgm:spPr/>
      <dgm:t>
        <a:bodyPr/>
        <a:lstStyle/>
        <a:p>
          <a:endParaRPr lang="en-US"/>
        </a:p>
      </dgm:t>
    </dgm:pt>
    <dgm:pt modelId="{35B6F0B1-964C-42D7-9482-50C8C3A5C203}" type="sibTrans" cxnId="{4299E9AA-2A07-4DD8-9F21-CE87288DE6A6}">
      <dgm:prSet/>
      <dgm:spPr/>
      <dgm:t>
        <a:bodyPr/>
        <a:lstStyle/>
        <a:p>
          <a:endParaRPr lang="en-US"/>
        </a:p>
      </dgm:t>
    </dgm:pt>
    <dgm:pt modelId="{666B6A9D-6545-40C1-AD0B-5E85AED11967}">
      <dgm:prSet/>
      <dgm:spPr/>
      <dgm:t>
        <a:bodyPr/>
        <a:lstStyle/>
        <a:p>
          <a:r>
            <a:rPr lang="en-US" dirty="0" err="1"/>
            <a:t>Humos</a:t>
          </a:r>
          <a:r>
            <a:rPr lang="en-US" dirty="0"/>
            <a:t>, </a:t>
          </a:r>
          <a:r>
            <a:rPr lang="en-US" dirty="0" err="1"/>
            <a:t>Polvos</a:t>
          </a:r>
          <a:endParaRPr lang="en-US" dirty="0"/>
        </a:p>
      </dgm:t>
    </dgm:pt>
    <dgm:pt modelId="{5967B3E9-A1D1-4810-B191-E6832B8C660F}" type="parTrans" cxnId="{1C7F1C5B-72AC-42EB-9DBE-5E3A48DEC7A0}">
      <dgm:prSet/>
      <dgm:spPr/>
      <dgm:t>
        <a:bodyPr/>
        <a:lstStyle/>
        <a:p>
          <a:endParaRPr lang="en-US"/>
        </a:p>
      </dgm:t>
    </dgm:pt>
    <dgm:pt modelId="{EA193B3D-B142-4825-BA02-FCABE5401084}" type="sibTrans" cxnId="{1C7F1C5B-72AC-42EB-9DBE-5E3A48DEC7A0}">
      <dgm:prSet/>
      <dgm:spPr/>
      <dgm:t>
        <a:bodyPr/>
        <a:lstStyle/>
        <a:p>
          <a:endParaRPr lang="en-US"/>
        </a:p>
      </dgm:t>
    </dgm:pt>
    <dgm:pt modelId="{A460F3DB-81AD-4DA2-8BD8-D3C11A38AAD6}">
      <dgm:prSet/>
      <dgm:spPr/>
      <dgm:t>
        <a:bodyPr/>
        <a:lstStyle/>
        <a:p>
          <a:r>
            <a:rPr lang="en-US" dirty="0" err="1"/>
            <a:t>Caídas</a:t>
          </a:r>
          <a:endParaRPr lang="en-US" dirty="0"/>
        </a:p>
      </dgm:t>
    </dgm:pt>
    <dgm:pt modelId="{22369A86-D74F-4B13-91F6-0E43D11E1D94}" type="parTrans" cxnId="{6AC7A7A2-2F83-4C7A-95A4-5972D30705FC}">
      <dgm:prSet/>
      <dgm:spPr/>
      <dgm:t>
        <a:bodyPr/>
        <a:lstStyle/>
        <a:p>
          <a:endParaRPr lang="en-US"/>
        </a:p>
      </dgm:t>
    </dgm:pt>
    <dgm:pt modelId="{42A2877E-DAA1-440F-9133-4FC6DBA66B30}" type="sibTrans" cxnId="{6AC7A7A2-2F83-4C7A-95A4-5972D30705FC}">
      <dgm:prSet/>
      <dgm:spPr/>
      <dgm:t>
        <a:bodyPr/>
        <a:lstStyle/>
        <a:p>
          <a:endParaRPr lang="en-US"/>
        </a:p>
      </dgm:t>
    </dgm:pt>
    <dgm:pt modelId="{5CDFF529-CF55-4862-B010-19517E5B4802}" type="pres">
      <dgm:prSet presAssocID="{1335DF74-66E1-45B2-BF1C-8B5EA8E56B2A}" presName="diagram" presStyleCnt="0">
        <dgm:presLayoutVars>
          <dgm:dir/>
          <dgm:resizeHandles val="exact"/>
        </dgm:presLayoutVars>
      </dgm:prSet>
      <dgm:spPr/>
    </dgm:pt>
    <dgm:pt modelId="{1A568C99-9DC3-4868-B671-4E243D45747C}" type="pres">
      <dgm:prSet presAssocID="{3DA70CFD-59EA-46FD-BB0A-95D8B4869DC4}" presName="node" presStyleLbl="node1" presStyleIdx="0" presStyleCnt="7">
        <dgm:presLayoutVars>
          <dgm:bulletEnabled val="1"/>
        </dgm:presLayoutVars>
      </dgm:prSet>
      <dgm:spPr/>
    </dgm:pt>
    <dgm:pt modelId="{9A6263BF-C99C-4EB6-AEB0-267DDDCC167B}" type="pres">
      <dgm:prSet presAssocID="{5D371AFE-31A9-4E1E-90DB-DB59BD6AA784}" presName="sibTrans" presStyleCnt="0"/>
      <dgm:spPr/>
    </dgm:pt>
    <dgm:pt modelId="{6CEBF5A9-4C23-47D9-8813-7FBA9F8E56E6}" type="pres">
      <dgm:prSet presAssocID="{ADF61B0D-6B93-4E8B-AC4E-C3C015B3F61A}" presName="node" presStyleLbl="node1" presStyleIdx="1" presStyleCnt="7">
        <dgm:presLayoutVars>
          <dgm:bulletEnabled val="1"/>
        </dgm:presLayoutVars>
      </dgm:prSet>
      <dgm:spPr/>
    </dgm:pt>
    <dgm:pt modelId="{795231EE-570C-4E62-A454-7D58E264FFA3}" type="pres">
      <dgm:prSet presAssocID="{7D9A847F-CF1D-4638-BCB9-299A566FB14B}" presName="sibTrans" presStyleCnt="0"/>
      <dgm:spPr/>
    </dgm:pt>
    <dgm:pt modelId="{4BD62A08-B0BA-4941-9DBF-665845037333}" type="pres">
      <dgm:prSet presAssocID="{FC39067C-C789-4F6E-8EFF-AAC0AB954D29}" presName="node" presStyleLbl="node1" presStyleIdx="2" presStyleCnt="7">
        <dgm:presLayoutVars>
          <dgm:bulletEnabled val="1"/>
        </dgm:presLayoutVars>
      </dgm:prSet>
      <dgm:spPr/>
    </dgm:pt>
    <dgm:pt modelId="{8A85E66C-5FA4-441C-8BC0-DE5109400AD1}" type="pres">
      <dgm:prSet presAssocID="{B2B2776A-203E-4ECE-BBB4-3E0F94738E87}" presName="sibTrans" presStyleCnt="0"/>
      <dgm:spPr/>
    </dgm:pt>
    <dgm:pt modelId="{2ED26319-8E34-4A5C-BF35-D1FB9B6A4DF2}" type="pres">
      <dgm:prSet presAssocID="{27CCD02E-5C4E-4F7C-9980-5804F72F7824}" presName="node" presStyleLbl="node1" presStyleIdx="3" presStyleCnt="7">
        <dgm:presLayoutVars>
          <dgm:bulletEnabled val="1"/>
        </dgm:presLayoutVars>
      </dgm:prSet>
      <dgm:spPr/>
    </dgm:pt>
    <dgm:pt modelId="{C1AA6808-018D-4D64-8E3C-2A4E3BCD3DE5}" type="pres">
      <dgm:prSet presAssocID="{215147FB-15D6-43E5-92F8-A9D62952D8B2}" presName="sibTrans" presStyleCnt="0"/>
      <dgm:spPr/>
    </dgm:pt>
    <dgm:pt modelId="{7E5FED88-4D73-4BD3-B05E-351C694CD4C7}" type="pres">
      <dgm:prSet presAssocID="{BE44E601-D5AA-4D8C-984A-903CB19FC980}" presName="node" presStyleLbl="node1" presStyleIdx="4" presStyleCnt="7">
        <dgm:presLayoutVars>
          <dgm:bulletEnabled val="1"/>
        </dgm:presLayoutVars>
      </dgm:prSet>
      <dgm:spPr/>
    </dgm:pt>
    <dgm:pt modelId="{132C3764-54A8-4CF6-ACDC-F0DB8A083D38}" type="pres">
      <dgm:prSet presAssocID="{35B6F0B1-964C-42D7-9482-50C8C3A5C203}" presName="sibTrans" presStyleCnt="0"/>
      <dgm:spPr/>
    </dgm:pt>
    <dgm:pt modelId="{0FE94D9B-7CBB-4E50-99D8-907C5E646CBF}" type="pres">
      <dgm:prSet presAssocID="{666B6A9D-6545-40C1-AD0B-5E85AED11967}" presName="node" presStyleLbl="node1" presStyleIdx="5" presStyleCnt="7">
        <dgm:presLayoutVars>
          <dgm:bulletEnabled val="1"/>
        </dgm:presLayoutVars>
      </dgm:prSet>
      <dgm:spPr/>
    </dgm:pt>
    <dgm:pt modelId="{B6FB83A4-CCDC-49FA-A774-6A3267BEE3C2}" type="pres">
      <dgm:prSet presAssocID="{EA193B3D-B142-4825-BA02-FCABE5401084}" presName="sibTrans" presStyleCnt="0"/>
      <dgm:spPr/>
    </dgm:pt>
    <dgm:pt modelId="{889408A7-33F6-462C-BAE4-076E676A13AE}" type="pres">
      <dgm:prSet presAssocID="{A460F3DB-81AD-4DA2-8BD8-D3C11A38AAD6}" presName="node" presStyleLbl="node1" presStyleIdx="6" presStyleCnt="7">
        <dgm:presLayoutVars>
          <dgm:bulletEnabled val="1"/>
        </dgm:presLayoutVars>
      </dgm:prSet>
      <dgm:spPr/>
    </dgm:pt>
  </dgm:ptLst>
  <dgm:cxnLst>
    <dgm:cxn modelId="{C80D3202-FAFF-4DF7-883E-570EF5B47E4B}" type="presOf" srcId="{ADF61B0D-6B93-4E8B-AC4E-C3C015B3F61A}" destId="{6CEBF5A9-4C23-47D9-8813-7FBA9F8E56E6}" srcOrd="0" destOrd="0" presId="urn:microsoft.com/office/officeart/2005/8/layout/default"/>
    <dgm:cxn modelId="{B9B8E80D-23B9-4928-AD61-C1068B06C0B9}" type="presOf" srcId="{1335DF74-66E1-45B2-BF1C-8B5EA8E56B2A}" destId="{5CDFF529-CF55-4862-B010-19517E5B4802}" srcOrd="0" destOrd="0" presId="urn:microsoft.com/office/officeart/2005/8/layout/default"/>
    <dgm:cxn modelId="{C159781C-6C68-43F2-9F4C-65FFBB6EC45D}" srcId="{1335DF74-66E1-45B2-BF1C-8B5EA8E56B2A}" destId="{3DA70CFD-59EA-46FD-BB0A-95D8B4869DC4}" srcOrd="0" destOrd="0" parTransId="{4D04BA29-1CA7-4A85-8B32-F32CE9BEF44D}" sibTransId="{5D371AFE-31A9-4E1E-90DB-DB59BD6AA784}"/>
    <dgm:cxn modelId="{0B0BC11D-501C-49EE-A0BD-9512869C56DF}" srcId="{1335DF74-66E1-45B2-BF1C-8B5EA8E56B2A}" destId="{27CCD02E-5C4E-4F7C-9980-5804F72F7824}" srcOrd="3" destOrd="0" parTransId="{48EF0779-815E-43AB-8D1F-DFA1E7C44FA8}" sibTransId="{215147FB-15D6-43E5-92F8-A9D62952D8B2}"/>
    <dgm:cxn modelId="{1C7F1C5B-72AC-42EB-9DBE-5E3A48DEC7A0}" srcId="{1335DF74-66E1-45B2-BF1C-8B5EA8E56B2A}" destId="{666B6A9D-6545-40C1-AD0B-5E85AED11967}" srcOrd="5" destOrd="0" parTransId="{5967B3E9-A1D1-4810-B191-E6832B8C660F}" sibTransId="{EA193B3D-B142-4825-BA02-FCABE5401084}"/>
    <dgm:cxn modelId="{6462525D-883E-49B1-A5CD-EFB993FE9F1B}" srcId="{1335DF74-66E1-45B2-BF1C-8B5EA8E56B2A}" destId="{FC39067C-C789-4F6E-8EFF-AAC0AB954D29}" srcOrd="2" destOrd="0" parTransId="{76C5E98B-D1A3-40B6-9F6F-0A2534D15BE8}" sibTransId="{B2B2776A-203E-4ECE-BBB4-3E0F94738E87}"/>
    <dgm:cxn modelId="{E8393964-7263-465B-9A2E-CEC033890D61}" type="presOf" srcId="{666B6A9D-6545-40C1-AD0B-5E85AED11967}" destId="{0FE94D9B-7CBB-4E50-99D8-907C5E646CBF}" srcOrd="0" destOrd="0" presId="urn:microsoft.com/office/officeart/2005/8/layout/default"/>
    <dgm:cxn modelId="{49821A53-213E-4EDB-A6E2-69A7A7D705E7}" type="presOf" srcId="{3DA70CFD-59EA-46FD-BB0A-95D8B4869DC4}" destId="{1A568C99-9DC3-4868-B671-4E243D45747C}" srcOrd="0" destOrd="0" presId="urn:microsoft.com/office/officeart/2005/8/layout/default"/>
    <dgm:cxn modelId="{2CC7A499-0AC9-49EF-9644-438EDD4C4C8B}" type="presOf" srcId="{BE44E601-D5AA-4D8C-984A-903CB19FC980}" destId="{7E5FED88-4D73-4BD3-B05E-351C694CD4C7}" srcOrd="0" destOrd="0" presId="urn:microsoft.com/office/officeart/2005/8/layout/default"/>
    <dgm:cxn modelId="{E89EA69E-3906-4FE4-8F83-E744913391DF}" type="presOf" srcId="{FC39067C-C789-4F6E-8EFF-AAC0AB954D29}" destId="{4BD62A08-B0BA-4941-9DBF-665845037333}" srcOrd="0" destOrd="0" presId="urn:microsoft.com/office/officeart/2005/8/layout/default"/>
    <dgm:cxn modelId="{32D80BA1-251B-407C-8656-CE31127CD198}" type="presOf" srcId="{A460F3DB-81AD-4DA2-8BD8-D3C11A38AAD6}" destId="{889408A7-33F6-462C-BAE4-076E676A13AE}" srcOrd="0" destOrd="0" presId="urn:microsoft.com/office/officeart/2005/8/layout/default"/>
    <dgm:cxn modelId="{6AC7A7A2-2F83-4C7A-95A4-5972D30705FC}" srcId="{1335DF74-66E1-45B2-BF1C-8B5EA8E56B2A}" destId="{A460F3DB-81AD-4DA2-8BD8-D3C11A38AAD6}" srcOrd="6" destOrd="0" parTransId="{22369A86-D74F-4B13-91F6-0E43D11E1D94}" sibTransId="{42A2877E-DAA1-440F-9133-4FC6DBA66B30}"/>
    <dgm:cxn modelId="{4299E9AA-2A07-4DD8-9F21-CE87288DE6A6}" srcId="{1335DF74-66E1-45B2-BF1C-8B5EA8E56B2A}" destId="{BE44E601-D5AA-4D8C-984A-903CB19FC980}" srcOrd="4" destOrd="0" parTransId="{0C93E10D-F968-409B-A254-C770A5318096}" sibTransId="{35B6F0B1-964C-42D7-9482-50C8C3A5C203}"/>
    <dgm:cxn modelId="{BB6373BF-D6DE-4497-A711-B9291AC5CF2E}" srcId="{1335DF74-66E1-45B2-BF1C-8B5EA8E56B2A}" destId="{ADF61B0D-6B93-4E8B-AC4E-C3C015B3F61A}" srcOrd="1" destOrd="0" parTransId="{362DB615-1A1A-4861-BBA0-D4A4FBBBD127}" sibTransId="{7D9A847F-CF1D-4638-BCB9-299A566FB14B}"/>
    <dgm:cxn modelId="{16DB92D5-0EE0-4965-897C-7E313FFC3902}" type="presOf" srcId="{27CCD02E-5C4E-4F7C-9980-5804F72F7824}" destId="{2ED26319-8E34-4A5C-BF35-D1FB9B6A4DF2}" srcOrd="0" destOrd="0" presId="urn:microsoft.com/office/officeart/2005/8/layout/default"/>
    <dgm:cxn modelId="{1F2F3393-5CEF-4671-8F65-0C448B67E74B}" type="presParOf" srcId="{5CDFF529-CF55-4862-B010-19517E5B4802}" destId="{1A568C99-9DC3-4868-B671-4E243D45747C}" srcOrd="0" destOrd="0" presId="urn:microsoft.com/office/officeart/2005/8/layout/default"/>
    <dgm:cxn modelId="{352BF5D3-83F2-47B9-B395-56D0D83739A9}" type="presParOf" srcId="{5CDFF529-CF55-4862-B010-19517E5B4802}" destId="{9A6263BF-C99C-4EB6-AEB0-267DDDCC167B}" srcOrd="1" destOrd="0" presId="urn:microsoft.com/office/officeart/2005/8/layout/default"/>
    <dgm:cxn modelId="{85F1AA95-94D0-4C54-930F-F280649E6E2C}" type="presParOf" srcId="{5CDFF529-CF55-4862-B010-19517E5B4802}" destId="{6CEBF5A9-4C23-47D9-8813-7FBA9F8E56E6}" srcOrd="2" destOrd="0" presId="urn:microsoft.com/office/officeart/2005/8/layout/default"/>
    <dgm:cxn modelId="{0BAD64DC-6E85-4B19-8959-D2BE2E16C96C}" type="presParOf" srcId="{5CDFF529-CF55-4862-B010-19517E5B4802}" destId="{795231EE-570C-4E62-A454-7D58E264FFA3}" srcOrd="3" destOrd="0" presId="urn:microsoft.com/office/officeart/2005/8/layout/default"/>
    <dgm:cxn modelId="{07905890-5426-4C45-97D3-6F4329AB94E1}" type="presParOf" srcId="{5CDFF529-CF55-4862-B010-19517E5B4802}" destId="{4BD62A08-B0BA-4941-9DBF-665845037333}" srcOrd="4" destOrd="0" presId="urn:microsoft.com/office/officeart/2005/8/layout/default"/>
    <dgm:cxn modelId="{227F0986-97A3-472E-AB88-A175FB37C08C}" type="presParOf" srcId="{5CDFF529-CF55-4862-B010-19517E5B4802}" destId="{8A85E66C-5FA4-441C-8BC0-DE5109400AD1}" srcOrd="5" destOrd="0" presId="urn:microsoft.com/office/officeart/2005/8/layout/default"/>
    <dgm:cxn modelId="{87D5465E-B974-4421-AB3B-F316E351016F}" type="presParOf" srcId="{5CDFF529-CF55-4862-B010-19517E5B4802}" destId="{2ED26319-8E34-4A5C-BF35-D1FB9B6A4DF2}" srcOrd="6" destOrd="0" presId="urn:microsoft.com/office/officeart/2005/8/layout/default"/>
    <dgm:cxn modelId="{D596B630-8454-4497-B365-40FD11F29CA9}" type="presParOf" srcId="{5CDFF529-CF55-4862-B010-19517E5B4802}" destId="{C1AA6808-018D-4D64-8E3C-2A4E3BCD3DE5}" srcOrd="7" destOrd="0" presId="urn:microsoft.com/office/officeart/2005/8/layout/default"/>
    <dgm:cxn modelId="{464D8D3A-239C-4F18-9608-DEAB07C0534D}" type="presParOf" srcId="{5CDFF529-CF55-4862-B010-19517E5B4802}" destId="{7E5FED88-4D73-4BD3-B05E-351C694CD4C7}" srcOrd="8" destOrd="0" presId="urn:microsoft.com/office/officeart/2005/8/layout/default"/>
    <dgm:cxn modelId="{4C829A8D-BBF9-40B6-8006-F6BFD3257EF9}" type="presParOf" srcId="{5CDFF529-CF55-4862-B010-19517E5B4802}" destId="{132C3764-54A8-4CF6-ACDC-F0DB8A083D38}" srcOrd="9" destOrd="0" presId="urn:microsoft.com/office/officeart/2005/8/layout/default"/>
    <dgm:cxn modelId="{04695FD3-9A94-4080-8A7C-3B869E080511}" type="presParOf" srcId="{5CDFF529-CF55-4862-B010-19517E5B4802}" destId="{0FE94D9B-7CBB-4E50-99D8-907C5E646CBF}" srcOrd="10" destOrd="0" presId="urn:microsoft.com/office/officeart/2005/8/layout/default"/>
    <dgm:cxn modelId="{66BE3CB7-5B10-473E-A68A-38086A272981}" type="presParOf" srcId="{5CDFF529-CF55-4862-B010-19517E5B4802}" destId="{B6FB83A4-CCDC-49FA-A774-6A3267BEE3C2}" srcOrd="11" destOrd="0" presId="urn:microsoft.com/office/officeart/2005/8/layout/default"/>
    <dgm:cxn modelId="{93EE70E8-919E-4A22-9790-2A8E7930BDC6}" type="presParOf" srcId="{5CDFF529-CF55-4862-B010-19517E5B4802}" destId="{889408A7-33F6-462C-BAE4-076E676A13A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825205-5A27-40B0-B02E-DEB48A10ED5C}"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lang="en-US"/>
        </a:p>
      </dgm:t>
    </dgm:pt>
    <dgm:pt modelId="{D2A2DC17-B73B-44BD-A1C2-155BA43EE5D1}">
      <dgm:prSet phldrT="[Text]" custT="1"/>
      <dgm:spPr/>
      <dgm:t>
        <a:bodyPr/>
        <a:lstStyle/>
        <a:p>
          <a:r>
            <a:rPr lang="en-US" sz="2800" b="1"/>
            <a:t>Metas</a:t>
          </a:r>
          <a:endParaRPr lang="en-US" sz="2800" b="1" dirty="0"/>
        </a:p>
      </dgm:t>
    </dgm:pt>
    <dgm:pt modelId="{3CEF3CC1-BB41-4DFE-986C-6083E98EB3EC}" type="parTrans" cxnId="{E4040367-728B-4443-BD30-EA55254FBDB2}">
      <dgm:prSet/>
      <dgm:spPr/>
      <dgm:t>
        <a:bodyPr/>
        <a:lstStyle/>
        <a:p>
          <a:endParaRPr lang="en-US"/>
        </a:p>
      </dgm:t>
    </dgm:pt>
    <dgm:pt modelId="{D6C4D868-F739-4381-A689-5F71A65CE6FA}" type="sibTrans" cxnId="{E4040367-728B-4443-BD30-EA55254FBDB2}">
      <dgm:prSet/>
      <dgm:spPr/>
      <dgm:t>
        <a:bodyPr/>
        <a:lstStyle/>
        <a:p>
          <a:endParaRPr lang="en-US" dirty="0"/>
        </a:p>
      </dgm:t>
    </dgm:pt>
    <dgm:pt modelId="{9A6B1292-A4A7-4050-BF36-3EDF0635DA4D}">
      <dgm:prSet custT="1"/>
      <dgm:spPr/>
      <dgm:t>
        <a:bodyPr/>
        <a:lstStyle/>
        <a:p>
          <a:r>
            <a:rPr lang="en-US" sz="2800" b="1"/>
            <a:t>Participación Activa</a:t>
          </a:r>
          <a:endParaRPr lang="en-US" sz="2800" b="1" dirty="0"/>
        </a:p>
      </dgm:t>
    </dgm:pt>
    <dgm:pt modelId="{7E29ABF1-634C-44C9-9F93-1C3E7415A144}" type="parTrans" cxnId="{FC6B9627-8767-4AC0-AF2D-C705F6520EF6}">
      <dgm:prSet/>
      <dgm:spPr/>
      <dgm:t>
        <a:bodyPr/>
        <a:lstStyle/>
        <a:p>
          <a:endParaRPr lang="en-US"/>
        </a:p>
      </dgm:t>
    </dgm:pt>
    <dgm:pt modelId="{07D936E2-9A71-41CC-BF5E-D62F7D6E922D}" type="sibTrans" cxnId="{FC6B9627-8767-4AC0-AF2D-C705F6520EF6}">
      <dgm:prSet/>
      <dgm:spPr/>
      <dgm:t>
        <a:bodyPr/>
        <a:lstStyle/>
        <a:p>
          <a:endParaRPr lang="en-US" dirty="0"/>
        </a:p>
      </dgm:t>
    </dgm:pt>
    <dgm:pt modelId="{E5AA5671-7770-47B8-ACF9-FD1B4656AD49}">
      <dgm:prSet custT="1"/>
      <dgm:spPr/>
      <dgm:t>
        <a:bodyPr/>
        <a:lstStyle/>
        <a:p>
          <a:r>
            <a:rPr lang="en-US" sz="2800" b="1"/>
            <a:t>Comunicación Activa</a:t>
          </a:r>
          <a:endParaRPr lang="en-US" sz="2800" b="1" dirty="0"/>
        </a:p>
      </dgm:t>
    </dgm:pt>
    <dgm:pt modelId="{C17E2923-5B64-47EC-89E6-C636E7E65384}" type="parTrans" cxnId="{144F61F4-3CEB-4F7D-8B01-0D3B61F6C4ED}">
      <dgm:prSet/>
      <dgm:spPr/>
      <dgm:t>
        <a:bodyPr/>
        <a:lstStyle/>
        <a:p>
          <a:endParaRPr lang="en-US"/>
        </a:p>
      </dgm:t>
    </dgm:pt>
    <dgm:pt modelId="{17467596-4AE9-47D8-9B40-BAAC18B31919}" type="sibTrans" cxnId="{144F61F4-3CEB-4F7D-8B01-0D3B61F6C4ED}">
      <dgm:prSet/>
      <dgm:spPr/>
      <dgm:t>
        <a:bodyPr/>
        <a:lstStyle/>
        <a:p>
          <a:endParaRPr lang="en-US" dirty="0"/>
        </a:p>
      </dgm:t>
    </dgm:pt>
    <dgm:pt modelId="{880596D5-3C5D-4760-B24F-E32B37761DBF}" type="pres">
      <dgm:prSet presAssocID="{6B825205-5A27-40B0-B02E-DEB48A10ED5C}" presName="Name0" presStyleCnt="0">
        <dgm:presLayoutVars>
          <dgm:dir/>
          <dgm:resizeHandles val="exact"/>
        </dgm:presLayoutVars>
      </dgm:prSet>
      <dgm:spPr/>
    </dgm:pt>
    <dgm:pt modelId="{7EFACEF6-1AD9-4C19-BC4D-7C92E3B9AD92}" type="pres">
      <dgm:prSet presAssocID="{D2A2DC17-B73B-44BD-A1C2-155BA43EE5D1}" presName="node" presStyleLbl="node1" presStyleIdx="0" presStyleCnt="3" custRadScaleRad="98296">
        <dgm:presLayoutVars>
          <dgm:bulletEnabled val="1"/>
        </dgm:presLayoutVars>
      </dgm:prSet>
      <dgm:spPr/>
    </dgm:pt>
    <dgm:pt modelId="{63D89D01-0251-455B-9FDA-4692E443DFE2}" type="pres">
      <dgm:prSet presAssocID="{D6C4D868-F739-4381-A689-5F71A65CE6FA}" presName="sibTrans" presStyleLbl="sibTrans2D1" presStyleIdx="0" presStyleCnt="3" custLinFactNeighborX="93490" custLinFactNeighborY="-85307"/>
      <dgm:spPr/>
    </dgm:pt>
    <dgm:pt modelId="{84A96FA6-8A8B-468C-862C-5199F2CE0B71}" type="pres">
      <dgm:prSet presAssocID="{D6C4D868-F739-4381-A689-5F71A65CE6FA}" presName="connectorText" presStyleLbl="sibTrans2D1" presStyleIdx="0" presStyleCnt="3"/>
      <dgm:spPr/>
    </dgm:pt>
    <dgm:pt modelId="{CD3387B2-6F8A-47C1-9F6A-F7579D9F2F03}" type="pres">
      <dgm:prSet presAssocID="{9A6B1292-A4A7-4050-BF36-3EDF0635DA4D}" presName="node" presStyleLbl="node1" presStyleIdx="1" presStyleCnt="3">
        <dgm:presLayoutVars>
          <dgm:bulletEnabled val="1"/>
        </dgm:presLayoutVars>
      </dgm:prSet>
      <dgm:spPr/>
    </dgm:pt>
    <dgm:pt modelId="{957CF7F5-0190-42D1-8539-34DE182F93AE}" type="pres">
      <dgm:prSet presAssocID="{07D936E2-9A71-41CC-BF5E-D62F7D6E922D}" presName="sibTrans" presStyleLbl="sibTrans2D1" presStyleIdx="1" presStyleCnt="3"/>
      <dgm:spPr/>
    </dgm:pt>
    <dgm:pt modelId="{E61063C2-41F2-4DA3-8700-973C0BCEEFBE}" type="pres">
      <dgm:prSet presAssocID="{07D936E2-9A71-41CC-BF5E-D62F7D6E922D}" presName="connectorText" presStyleLbl="sibTrans2D1" presStyleIdx="1" presStyleCnt="3"/>
      <dgm:spPr/>
    </dgm:pt>
    <dgm:pt modelId="{F3226727-7D7D-4622-9E43-66FEAFDD59DB}" type="pres">
      <dgm:prSet presAssocID="{E5AA5671-7770-47B8-ACF9-FD1B4656AD49}" presName="node" presStyleLbl="node1" presStyleIdx="2" presStyleCnt="3">
        <dgm:presLayoutVars>
          <dgm:bulletEnabled val="1"/>
        </dgm:presLayoutVars>
      </dgm:prSet>
      <dgm:spPr/>
    </dgm:pt>
    <dgm:pt modelId="{15727A44-BA05-4276-ADA4-33612D402682}" type="pres">
      <dgm:prSet presAssocID="{17467596-4AE9-47D8-9B40-BAAC18B31919}" presName="sibTrans" presStyleLbl="sibTrans2D1" presStyleIdx="2" presStyleCnt="3" custLinFactNeighborX="-75598" custLinFactNeighborY="-42138"/>
      <dgm:spPr/>
    </dgm:pt>
    <dgm:pt modelId="{4A68C3B3-BB78-42D3-8E4F-55FC694AA126}" type="pres">
      <dgm:prSet presAssocID="{17467596-4AE9-47D8-9B40-BAAC18B31919}" presName="connectorText" presStyleLbl="sibTrans2D1" presStyleIdx="2" presStyleCnt="3"/>
      <dgm:spPr/>
    </dgm:pt>
  </dgm:ptLst>
  <dgm:cxnLst>
    <dgm:cxn modelId="{30DD3212-8513-4ED4-B1FD-7B5C21466058}" type="presOf" srcId="{17467596-4AE9-47D8-9B40-BAAC18B31919}" destId="{15727A44-BA05-4276-ADA4-33612D402682}" srcOrd="0" destOrd="0" presId="urn:microsoft.com/office/officeart/2005/8/layout/cycle7"/>
    <dgm:cxn modelId="{FC6B9627-8767-4AC0-AF2D-C705F6520EF6}" srcId="{6B825205-5A27-40B0-B02E-DEB48A10ED5C}" destId="{9A6B1292-A4A7-4050-BF36-3EDF0635DA4D}" srcOrd="1" destOrd="0" parTransId="{7E29ABF1-634C-44C9-9F93-1C3E7415A144}" sibTransId="{07D936E2-9A71-41CC-BF5E-D62F7D6E922D}"/>
    <dgm:cxn modelId="{B7829735-CE1C-49C0-9C1A-F5563AC3BB4C}" type="presOf" srcId="{9A6B1292-A4A7-4050-BF36-3EDF0635DA4D}" destId="{CD3387B2-6F8A-47C1-9F6A-F7579D9F2F03}" srcOrd="0" destOrd="0" presId="urn:microsoft.com/office/officeart/2005/8/layout/cycle7"/>
    <dgm:cxn modelId="{46A0393A-4F56-40C0-A6E9-106A5D389123}" type="presOf" srcId="{6B825205-5A27-40B0-B02E-DEB48A10ED5C}" destId="{880596D5-3C5D-4760-B24F-E32B37761DBF}" srcOrd="0" destOrd="0" presId="urn:microsoft.com/office/officeart/2005/8/layout/cycle7"/>
    <dgm:cxn modelId="{E4040367-728B-4443-BD30-EA55254FBDB2}" srcId="{6B825205-5A27-40B0-B02E-DEB48A10ED5C}" destId="{D2A2DC17-B73B-44BD-A1C2-155BA43EE5D1}" srcOrd="0" destOrd="0" parTransId="{3CEF3CC1-BB41-4DFE-986C-6083E98EB3EC}" sibTransId="{D6C4D868-F739-4381-A689-5F71A65CE6FA}"/>
    <dgm:cxn modelId="{26D50B47-8694-477C-9FB0-71EAC6CB6C13}" type="presOf" srcId="{07D936E2-9A71-41CC-BF5E-D62F7D6E922D}" destId="{E61063C2-41F2-4DA3-8700-973C0BCEEFBE}" srcOrd="1" destOrd="0" presId="urn:microsoft.com/office/officeart/2005/8/layout/cycle7"/>
    <dgm:cxn modelId="{43F28090-AD70-4FF7-93EB-EC36C0A2AA16}" type="presOf" srcId="{E5AA5671-7770-47B8-ACF9-FD1B4656AD49}" destId="{F3226727-7D7D-4622-9E43-66FEAFDD59DB}" srcOrd="0" destOrd="0" presId="urn:microsoft.com/office/officeart/2005/8/layout/cycle7"/>
    <dgm:cxn modelId="{AEA29DB5-075A-4DBD-85F3-F92768553BEA}" type="presOf" srcId="{07D936E2-9A71-41CC-BF5E-D62F7D6E922D}" destId="{957CF7F5-0190-42D1-8539-34DE182F93AE}" srcOrd="0" destOrd="0" presId="urn:microsoft.com/office/officeart/2005/8/layout/cycle7"/>
    <dgm:cxn modelId="{D0B5B9D5-0E7E-4108-920B-919A97A97F51}" type="presOf" srcId="{D2A2DC17-B73B-44BD-A1C2-155BA43EE5D1}" destId="{7EFACEF6-1AD9-4C19-BC4D-7C92E3B9AD92}" srcOrd="0" destOrd="0" presId="urn:microsoft.com/office/officeart/2005/8/layout/cycle7"/>
    <dgm:cxn modelId="{E44E80DD-B02C-4872-A581-92C1967E68A5}" type="presOf" srcId="{17467596-4AE9-47D8-9B40-BAAC18B31919}" destId="{4A68C3B3-BB78-42D3-8E4F-55FC694AA126}" srcOrd="1" destOrd="0" presId="urn:microsoft.com/office/officeart/2005/8/layout/cycle7"/>
    <dgm:cxn modelId="{4847D8DE-C021-4DD8-8946-39620CE62729}" type="presOf" srcId="{D6C4D868-F739-4381-A689-5F71A65CE6FA}" destId="{84A96FA6-8A8B-468C-862C-5199F2CE0B71}" srcOrd="1" destOrd="0" presId="urn:microsoft.com/office/officeart/2005/8/layout/cycle7"/>
    <dgm:cxn modelId="{144F61F4-3CEB-4F7D-8B01-0D3B61F6C4ED}" srcId="{6B825205-5A27-40B0-B02E-DEB48A10ED5C}" destId="{E5AA5671-7770-47B8-ACF9-FD1B4656AD49}" srcOrd="2" destOrd="0" parTransId="{C17E2923-5B64-47EC-89E6-C636E7E65384}" sibTransId="{17467596-4AE9-47D8-9B40-BAAC18B31919}"/>
    <dgm:cxn modelId="{1B50DCF9-BBB0-4AE9-B144-44967ABE0A4D}" type="presOf" srcId="{D6C4D868-F739-4381-A689-5F71A65CE6FA}" destId="{63D89D01-0251-455B-9FDA-4692E443DFE2}" srcOrd="0" destOrd="0" presId="urn:microsoft.com/office/officeart/2005/8/layout/cycle7"/>
    <dgm:cxn modelId="{F4B082C6-37BF-41E8-94CC-7E598BAC33C4}" type="presParOf" srcId="{880596D5-3C5D-4760-B24F-E32B37761DBF}" destId="{7EFACEF6-1AD9-4C19-BC4D-7C92E3B9AD92}" srcOrd="0" destOrd="0" presId="urn:microsoft.com/office/officeart/2005/8/layout/cycle7"/>
    <dgm:cxn modelId="{E35B88A0-06A4-43E4-A11E-CEC9B6B8635D}" type="presParOf" srcId="{880596D5-3C5D-4760-B24F-E32B37761DBF}" destId="{63D89D01-0251-455B-9FDA-4692E443DFE2}" srcOrd="1" destOrd="0" presId="urn:microsoft.com/office/officeart/2005/8/layout/cycle7"/>
    <dgm:cxn modelId="{6CAC18C1-E5CB-49B7-B616-C6AE12E089B7}" type="presParOf" srcId="{63D89D01-0251-455B-9FDA-4692E443DFE2}" destId="{84A96FA6-8A8B-468C-862C-5199F2CE0B71}" srcOrd="0" destOrd="0" presId="urn:microsoft.com/office/officeart/2005/8/layout/cycle7"/>
    <dgm:cxn modelId="{3DAC7A9D-A7CE-4F6D-9B9D-868E0A46BEEB}" type="presParOf" srcId="{880596D5-3C5D-4760-B24F-E32B37761DBF}" destId="{CD3387B2-6F8A-47C1-9F6A-F7579D9F2F03}" srcOrd="2" destOrd="0" presId="urn:microsoft.com/office/officeart/2005/8/layout/cycle7"/>
    <dgm:cxn modelId="{67EF9242-CD6F-4975-ABE3-240BC9584EA6}" type="presParOf" srcId="{880596D5-3C5D-4760-B24F-E32B37761DBF}" destId="{957CF7F5-0190-42D1-8539-34DE182F93AE}" srcOrd="3" destOrd="0" presId="urn:microsoft.com/office/officeart/2005/8/layout/cycle7"/>
    <dgm:cxn modelId="{15F09A08-4FC9-4A18-8436-647A5B954580}" type="presParOf" srcId="{957CF7F5-0190-42D1-8539-34DE182F93AE}" destId="{E61063C2-41F2-4DA3-8700-973C0BCEEFBE}" srcOrd="0" destOrd="0" presId="urn:microsoft.com/office/officeart/2005/8/layout/cycle7"/>
    <dgm:cxn modelId="{632C750C-9066-4888-B911-6F838A936C64}" type="presParOf" srcId="{880596D5-3C5D-4760-B24F-E32B37761DBF}" destId="{F3226727-7D7D-4622-9E43-66FEAFDD59DB}" srcOrd="4" destOrd="0" presId="urn:microsoft.com/office/officeart/2005/8/layout/cycle7"/>
    <dgm:cxn modelId="{3C1A8F6B-46EE-4019-A63A-F92ACF0208F5}" type="presParOf" srcId="{880596D5-3C5D-4760-B24F-E32B37761DBF}" destId="{15727A44-BA05-4276-ADA4-33612D402682}" srcOrd="5" destOrd="0" presId="urn:microsoft.com/office/officeart/2005/8/layout/cycle7"/>
    <dgm:cxn modelId="{6BC23B00-5F66-451F-A758-DA271FAC63B7}" type="presParOf" srcId="{15727A44-BA05-4276-ADA4-33612D402682}" destId="{4A68C3B3-BB78-42D3-8E4F-55FC694AA126}"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54C36-E37C-4232-8D01-FB8C036C92C6}">
      <dsp:nvSpPr>
        <dsp:cNvPr id="0" name=""/>
        <dsp:cNvSpPr/>
      </dsp:nvSpPr>
      <dsp:spPr>
        <a:xfrm>
          <a:off x="4930" y="340182"/>
          <a:ext cx="2178738" cy="360876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863" tIns="330200" rIns="169863" bIns="330200" numCol="1" spcCol="1270" anchor="t" anchorCtr="0">
          <a:noAutofit/>
        </a:bodyPr>
        <a:lstStyle/>
        <a:p>
          <a:pPr marL="0" lvl="0" indent="0" algn="ctr" defTabSz="711200">
            <a:lnSpc>
              <a:spcPct val="90000"/>
            </a:lnSpc>
            <a:spcBef>
              <a:spcPct val="0"/>
            </a:spcBef>
            <a:spcAft>
              <a:spcPct val="35000"/>
            </a:spcAft>
            <a:buNone/>
          </a:pPr>
          <a:r>
            <a:rPr lang="es-ES" sz="1600" b="0" i="1" kern="1200" dirty="0"/>
            <a:t>Comprender</a:t>
          </a:r>
          <a:r>
            <a:rPr lang="es-ES" sz="1600" b="0" i="0" kern="1200" dirty="0"/>
            <a:t> los derechos de los trabajadores y las responsabilidades de los empleadores</a:t>
          </a:r>
          <a:endParaRPr lang="en-US" sz="1600" kern="1200" dirty="0">
            <a:latin typeface="+mn-lt"/>
          </a:endParaRPr>
        </a:p>
      </dsp:txBody>
      <dsp:txXfrm>
        <a:off x="4930" y="1711512"/>
        <a:ext cx="2178738" cy="2165257"/>
      </dsp:txXfrm>
    </dsp:sp>
    <dsp:sp modelId="{AA88DEF3-3F61-4D70-A6F2-9A628B73E99D}">
      <dsp:nvSpPr>
        <dsp:cNvPr id="0" name=""/>
        <dsp:cNvSpPr/>
      </dsp:nvSpPr>
      <dsp:spPr>
        <a:xfrm>
          <a:off x="636765" y="924470"/>
          <a:ext cx="915070" cy="91507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342" tIns="12700" rIns="71342" bIns="12700" numCol="1" spcCol="1270" anchor="ctr" anchorCtr="0">
          <a:noAutofit/>
        </a:bodyPr>
        <a:lstStyle/>
        <a:p>
          <a:pPr marL="0" lvl="0" indent="0" algn="ctr" defTabSz="1955800">
            <a:lnSpc>
              <a:spcPct val="90000"/>
            </a:lnSpc>
            <a:spcBef>
              <a:spcPct val="0"/>
            </a:spcBef>
            <a:spcAft>
              <a:spcPct val="35000"/>
            </a:spcAft>
            <a:buNone/>
          </a:pPr>
          <a:r>
            <a:rPr lang="en-US" sz="4400" kern="1200" dirty="0"/>
            <a:t>1</a:t>
          </a:r>
        </a:p>
      </dsp:txBody>
      <dsp:txXfrm>
        <a:off x="770774" y="1058479"/>
        <a:ext cx="647052" cy="647052"/>
      </dsp:txXfrm>
    </dsp:sp>
    <dsp:sp modelId="{3B182B2B-8511-4937-9BDC-86C407397FF4}">
      <dsp:nvSpPr>
        <dsp:cNvPr id="0" name=""/>
        <dsp:cNvSpPr/>
      </dsp:nvSpPr>
      <dsp:spPr>
        <a:xfrm>
          <a:off x="4930" y="3753499"/>
          <a:ext cx="217873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16C5C-1F8E-4F4D-8C1B-A28A8487E873}">
      <dsp:nvSpPr>
        <dsp:cNvPr id="0" name=""/>
        <dsp:cNvSpPr/>
      </dsp:nvSpPr>
      <dsp:spPr>
        <a:xfrm>
          <a:off x="2412829" y="340182"/>
          <a:ext cx="2178738" cy="360876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863" tIns="330200" rIns="169863" bIns="330200" numCol="1" spcCol="1270" anchor="t" anchorCtr="0">
          <a:noAutofit/>
        </a:bodyPr>
        <a:lstStyle/>
        <a:p>
          <a:pPr marL="0" lvl="0" indent="0" algn="ctr" defTabSz="711200">
            <a:lnSpc>
              <a:spcPct val="90000"/>
            </a:lnSpc>
            <a:spcBef>
              <a:spcPct val="0"/>
            </a:spcBef>
            <a:spcAft>
              <a:spcPct val="35000"/>
            </a:spcAft>
            <a:buNone/>
          </a:pPr>
          <a:r>
            <a:rPr lang="es-AR" sz="1600" i="1" kern="1200" noProof="0" dirty="0">
              <a:latin typeface="+mn-lt"/>
            </a:rPr>
            <a:t>Identificar</a:t>
          </a:r>
          <a:r>
            <a:rPr lang="en-US" sz="1600" i="1" kern="1200" dirty="0">
              <a:latin typeface="+mn-lt"/>
            </a:rPr>
            <a:t> </a:t>
          </a:r>
          <a:r>
            <a:rPr lang="es-ES" sz="1600" kern="1200" dirty="0">
              <a:latin typeface="+mn-lt"/>
            </a:rPr>
            <a:t>los requisitos del estándar de EPP en la construcción</a:t>
          </a:r>
          <a:endParaRPr lang="en-US" sz="1600" kern="1200" dirty="0">
            <a:latin typeface="+mn-lt"/>
          </a:endParaRPr>
        </a:p>
      </dsp:txBody>
      <dsp:txXfrm>
        <a:off x="2412829" y="1711512"/>
        <a:ext cx="2178738" cy="2165257"/>
      </dsp:txXfrm>
    </dsp:sp>
    <dsp:sp modelId="{8C4C0C1D-FBAA-4F60-96E3-56427EDA9FA8}">
      <dsp:nvSpPr>
        <dsp:cNvPr id="0" name=""/>
        <dsp:cNvSpPr/>
      </dsp:nvSpPr>
      <dsp:spPr>
        <a:xfrm>
          <a:off x="3033377" y="924470"/>
          <a:ext cx="915070" cy="91507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342" tIns="12700" rIns="71342"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167386" y="1058479"/>
        <a:ext cx="647052" cy="647052"/>
      </dsp:txXfrm>
    </dsp:sp>
    <dsp:sp modelId="{0114CCB2-A141-466C-B307-FAF2E85A99D0}">
      <dsp:nvSpPr>
        <dsp:cNvPr id="0" name=""/>
        <dsp:cNvSpPr/>
      </dsp:nvSpPr>
      <dsp:spPr>
        <a:xfrm>
          <a:off x="2417317" y="3752815"/>
          <a:ext cx="2165492" cy="144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E282D-D3DF-4FF1-9413-59572ADB7006}">
      <dsp:nvSpPr>
        <dsp:cNvPr id="0" name=""/>
        <dsp:cNvSpPr/>
      </dsp:nvSpPr>
      <dsp:spPr>
        <a:xfrm>
          <a:off x="4798156" y="340182"/>
          <a:ext cx="2398464" cy="360876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863" tIns="330200" rIns="169863" bIns="330200" numCol="1" spcCol="1270" anchor="t" anchorCtr="0">
          <a:noAutofit/>
        </a:bodyPr>
        <a:lstStyle/>
        <a:p>
          <a:pPr marL="0" lvl="0" indent="0" algn="ctr" defTabSz="711200">
            <a:lnSpc>
              <a:spcPct val="90000"/>
            </a:lnSpc>
            <a:spcBef>
              <a:spcPct val="0"/>
            </a:spcBef>
            <a:spcAft>
              <a:spcPct val="35000"/>
            </a:spcAft>
            <a:buNone/>
          </a:pPr>
          <a:r>
            <a:rPr lang="en-US" sz="1600" i="1" kern="1200" dirty="0" err="1">
              <a:latin typeface="+mn-lt"/>
            </a:rPr>
            <a:t>Reconocer</a:t>
          </a:r>
          <a:r>
            <a:rPr lang="en-US" sz="1600" i="1" kern="1200" dirty="0">
              <a:latin typeface="+mn-lt"/>
            </a:rPr>
            <a:t> </a:t>
          </a:r>
          <a:r>
            <a:rPr lang="es-AR" sz="1600" i="1" kern="1200" noProof="0" dirty="0">
              <a:latin typeface="+mn-lt"/>
            </a:rPr>
            <a:t>peligros</a:t>
          </a:r>
          <a:r>
            <a:rPr lang="en-US" sz="1600" i="1" kern="1200" dirty="0">
              <a:latin typeface="+mn-lt"/>
            </a:rPr>
            <a:t> </a:t>
          </a:r>
          <a:r>
            <a:rPr lang="es-HN" sz="1600" i="1" kern="1200" noProof="0" dirty="0">
              <a:latin typeface="+mn-lt"/>
            </a:rPr>
            <a:t>comunes</a:t>
          </a:r>
          <a:r>
            <a:rPr lang="en-US" sz="1600" i="1" kern="1200" dirty="0">
              <a:latin typeface="+mn-lt"/>
            </a:rPr>
            <a:t> </a:t>
          </a:r>
          <a:r>
            <a:rPr lang="es-ES" sz="1600" i="0" kern="1200" dirty="0">
              <a:latin typeface="+mn-lt"/>
            </a:rPr>
            <a:t>que los trabajadores encuentran durante las operaciones en espacios confinados que pueden requerir el uso de EPP</a:t>
          </a:r>
          <a:endParaRPr lang="en-US" sz="1600" i="0" kern="1200" dirty="0">
            <a:latin typeface="+mn-lt"/>
          </a:endParaRPr>
        </a:p>
        <a:p>
          <a:pPr marL="0" lvl="0" indent="0" algn="l" defTabSz="711200">
            <a:lnSpc>
              <a:spcPct val="90000"/>
            </a:lnSpc>
            <a:spcBef>
              <a:spcPct val="0"/>
            </a:spcBef>
            <a:spcAft>
              <a:spcPct val="35000"/>
            </a:spcAft>
            <a:buNone/>
          </a:pPr>
          <a:endParaRPr lang="en-US" sz="1600" kern="1200" dirty="0">
            <a:latin typeface="+mn-lt"/>
          </a:endParaRPr>
        </a:p>
      </dsp:txBody>
      <dsp:txXfrm>
        <a:off x="4798156" y="1711512"/>
        <a:ext cx="2398464" cy="2165257"/>
      </dsp:txXfrm>
    </dsp:sp>
    <dsp:sp modelId="{15C32A44-D954-43D9-9E1E-80B0A3BB6CE4}">
      <dsp:nvSpPr>
        <dsp:cNvPr id="0" name=""/>
        <dsp:cNvSpPr/>
      </dsp:nvSpPr>
      <dsp:spPr>
        <a:xfrm>
          <a:off x="5539853" y="924470"/>
          <a:ext cx="915070" cy="91507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342" tIns="12700" rIns="71342" bIns="12700" numCol="1" spcCol="1270" anchor="ctr" anchorCtr="0">
          <a:noAutofit/>
        </a:bodyPr>
        <a:lstStyle/>
        <a:p>
          <a:pPr marL="0" lvl="0" indent="0" algn="ctr" defTabSz="1955800">
            <a:lnSpc>
              <a:spcPct val="90000"/>
            </a:lnSpc>
            <a:spcBef>
              <a:spcPct val="0"/>
            </a:spcBef>
            <a:spcAft>
              <a:spcPct val="35000"/>
            </a:spcAft>
            <a:buNone/>
          </a:pPr>
          <a:r>
            <a:rPr lang="en-US" sz="4400" kern="1200" dirty="0"/>
            <a:t>3</a:t>
          </a:r>
        </a:p>
      </dsp:txBody>
      <dsp:txXfrm>
        <a:off x="5673862" y="1058479"/>
        <a:ext cx="647052" cy="647052"/>
      </dsp:txXfrm>
    </dsp:sp>
    <dsp:sp modelId="{C2B54A61-F2E4-440A-8FF1-AF37BC1E15A9}">
      <dsp:nvSpPr>
        <dsp:cNvPr id="0" name=""/>
        <dsp:cNvSpPr/>
      </dsp:nvSpPr>
      <dsp:spPr>
        <a:xfrm>
          <a:off x="4908019" y="3753499"/>
          <a:ext cx="217873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F7CD9-EB7E-4FF7-B38A-81D18DDA0B18}">
      <dsp:nvSpPr>
        <dsp:cNvPr id="0" name=""/>
        <dsp:cNvSpPr/>
      </dsp:nvSpPr>
      <dsp:spPr>
        <a:xfrm>
          <a:off x="7414494" y="340182"/>
          <a:ext cx="2178738" cy="360876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863" tIns="330200" rIns="169863" bIns="330200" numCol="1" spcCol="1270" anchor="t" anchorCtr="0">
          <a:noAutofit/>
        </a:bodyPr>
        <a:lstStyle/>
        <a:p>
          <a:pPr marL="0" lvl="0" indent="0" algn="ctr" defTabSz="711200">
            <a:lnSpc>
              <a:spcPct val="90000"/>
            </a:lnSpc>
            <a:spcBef>
              <a:spcPct val="0"/>
            </a:spcBef>
            <a:spcAft>
              <a:spcPct val="35000"/>
            </a:spcAft>
            <a:buNone/>
          </a:pPr>
          <a:r>
            <a:rPr lang="en-US" sz="1600" i="1" kern="1200" dirty="0">
              <a:latin typeface="+mn-lt"/>
            </a:rPr>
            <a:t>Describir las </a:t>
          </a:r>
          <a:r>
            <a:rPr lang="es-ES" sz="1600" i="0" kern="1200" dirty="0">
              <a:latin typeface="+mn-lt"/>
            </a:rPr>
            <a:t>limitaciones, cuidado adecuado y cómo inspeccionar el EPP</a:t>
          </a:r>
          <a:endParaRPr lang="en-US" sz="1600" i="0" kern="1200" dirty="0">
            <a:latin typeface="+mn-lt"/>
          </a:endParaRPr>
        </a:p>
      </dsp:txBody>
      <dsp:txXfrm>
        <a:off x="7414494" y="1711512"/>
        <a:ext cx="2178738" cy="2165257"/>
      </dsp:txXfrm>
    </dsp:sp>
    <dsp:sp modelId="{6B9686F9-6193-4D68-AFC9-176568DD9DAF}">
      <dsp:nvSpPr>
        <dsp:cNvPr id="0" name=""/>
        <dsp:cNvSpPr/>
      </dsp:nvSpPr>
      <dsp:spPr>
        <a:xfrm>
          <a:off x="8046328" y="924470"/>
          <a:ext cx="915070" cy="91507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342" tIns="12700" rIns="71342" bIns="12700" numCol="1" spcCol="1270" anchor="ctr" anchorCtr="0">
          <a:noAutofit/>
        </a:bodyPr>
        <a:lstStyle/>
        <a:p>
          <a:pPr marL="0" lvl="0" indent="0" algn="ctr" defTabSz="1955800">
            <a:lnSpc>
              <a:spcPct val="90000"/>
            </a:lnSpc>
            <a:spcBef>
              <a:spcPct val="0"/>
            </a:spcBef>
            <a:spcAft>
              <a:spcPct val="35000"/>
            </a:spcAft>
            <a:buNone/>
          </a:pPr>
          <a:r>
            <a:rPr lang="en-US" sz="4400" kern="1200" dirty="0"/>
            <a:t>4</a:t>
          </a:r>
        </a:p>
      </dsp:txBody>
      <dsp:txXfrm>
        <a:off x="8180337" y="1058479"/>
        <a:ext cx="647052" cy="647052"/>
      </dsp:txXfrm>
    </dsp:sp>
    <dsp:sp modelId="{01D6BF70-87C4-4FE4-B190-ED5629D58272}">
      <dsp:nvSpPr>
        <dsp:cNvPr id="0" name=""/>
        <dsp:cNvSpPr/>
      </dsp:nvSpPr>
      <dsp:spPr>
        <a:xfrm>
          <a:off x="7414494" y="3753499"/>
          <a:ext cx="217873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56925-CAEF-4CE0-A860-746A5A0FF1C7}">
      <dsp:nvSpPr>
        <dsp:cNvPr id="0" name=""/>
        <dsp:cNvSpPr/>
      </dsp:nvSpPr>
      <dsp:spPr>
        <a:xfrm>
          <a:off x="9811107" y="340182"/>
          <a:ext cx="2178738" cy="360876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863" tIns="330200" rIns="169863" bIns="330200" numCol="1" spcCol="1270" anchor="t" anchorCtr="0">
          <a:noAutofit/>
        </a:bodyPr>
        <a:lstStyle/>
        <a:p>
          <a:pPr marL="0" lvl="0" indent="0" algn="ctr" defTabSz="711200">
            <a:lnSpc>
              <a:spcPct val="90000"/>
            </a:lnSpc>
            <a:spcBef>
              <a:spcPct val="0"/>
            </a:spcBef>
            <a:spcAft>
              <a:spcPct val="35000"/>
            </a:spcAft>
            <a:buNone/>
          </a:pPr>
          <a:r>
            <a:rPr lang="es-CR" sz="1600" i="1" kern="1200" noProof="0" dirty="0">
              <a:effectLst/>
              <a:latin typeface="+mn-lt"/>
              <a:ea typeface="Times New Roman" panose="02020603050405020304" pitchFamily="18" charset="0"/>
              <a:cs typeface="Times New Roman" panose="02020603050405020304" pitchFamily="18" charset="0"/>
            </a:rPr>
            <a:t>Describir que son </a:t>
          </a:r>
          <a:r>
            <a:rPr lang="es-CR" sz="1600" b="0" i="0" kern="1200" noProof="0" dirty="0">
              <a:effectLst/>
              <a:latin typeface="+mn-lt"/>
              <a:ea typeface="Times New Roman" panose="02020603050405020304" pitchFamily="18" charset="0"/>
              <a:cs typeface="Times New Roman" panose="02020603050405020304" pitchFamily="18" charset="0"/>
            </a:rPr>
            <a:t>programas de seguridad basados en comportamiento y como promover una cultura de seguridad </a:t>
          </a:r>
          <a:endParaRPr lang="es-CR" sz="1600" i="0" kern="1200" noProof="0" dirty="0">
            <a:latin typeface="+mn-lt"/>
          </a:endParaRPr>
        </a:p>
      </dsp:txBody>
      <dsp:txXfrm>
        <a:off x="9811107" y="1711512"/>
        <a:ext cx="2178738" cy="2165257"/>
      </dsp:txXfrm>
    </dsp:sp>
    <dsp:sp modelId="{74A2A755-9647-4D7B-910D-FEF120E76C25}">
      <dsp:nvSpPr>
        <dsp:cNvPr id="0" name=""/>
        <dsp:cNvSpPr/>
      </dsp:nvSpPr>
      <dsp:spPr>
        <a:xfrm>
          <a:off x="10442941" y="924470"/>
          <a:ext cx="915070" cy="91507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342" tIns="12700" rIns="71342" bIns="12700" numCol="1" spcCol="1270" anchor="ctr" anchorCtr="0">
          <a:noAutofit/>
        </a:bodyPr>
        <a:lstStyle/>
        <a:p>
          <a:pPr marL="0" lvl="0" indent="0" algn="ctr" defTabSz="1955800">
            <a:lnSpc>
              <a:spcPct val="90000"/>
            </a:lnSpc>
            <a:spcBef>
              <a:spcPct val="0"/>
            </a:spcBef>
            <a:spcAft>
              <a:spcPct val="35000"/>
            </a:spcAft>
            <a:buNone/>
          </a:pPr>
          <a:r>
            <a:rPr lang="en-US" sz="4400" kern="1200" dirty="0"/>
            <a:t>5</a:t>
          </a:r>
        </a:p>
      </dsp:txBody>
      <dsp:txXfrm>
        <a:off x="10576950" y="1058479"/>
        <a:ext cx="647052" cy="647052"/>
      </dsp:txXfrm>
    </dsp:sp>
    <dsp:sp modelId="{240275A0-49D3-455F-9A0F-E7CB312B6B8C}">
      <dsp:nvSpPr>
        <dsp:cNvPr id="0" name=""/>
        <dsp:cNvSpPr/>
      </dsp:nvSpPr>
      <dsp:spPr>
        <a:xfrm>
          <a:off x="9811107" y="3753499"/>
          <a:ext cx="217873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68C99-9DC3-4868-B671-4E243D45747C}">
      <dsp:nvSpPr>
        <dsp:cNvPr id="0" name=""/>
        <dsp:cNvSpPr/>
      </dsp:nvSpPr>
      <dsp:spPr>
        <a:xfrm>
          <a:off x="346601"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Químicos</a:t>
          </a:r>
          <a:endParaRPr lang="en-US" sz="3000" kern="1200" dirty="0"/>
        </a:p>
      </dsp:txBody>
      <dsp:txXfrm>
        <a:off x="346601" y="585"/>
        <a:ext cx="2133211" cy="1279927"/>
      </dsp:txXfrm>
    </dsp:sp>
    <dsp:sp modelId="{6CEBF5A9-4C23-47D9-8813-7FBA9F8E56E6}">
      <dsp:nvSpPr>
        <dsp:cNvPr id="0" name=""/>
        <dsp:cNvSpPr/>
      </dsp:nvSpPr>
      <dsp:spPr>
        <a:xfrm>
          <a:off x="2693134"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Calor</a:t>
          </a:r>
          <a:endParaRPr lang="en-US" sz="3000" kern="1200" dirty="0"/>
        </a:p>
      </dsp:txBody>
      <dsp:txXfrm>
        <a:off x="2693134" y="585"/>
        <a:ext cx="2133211" cy="1279927"/>
      </dsp:txXfrm>
    </dsp:sp>
    <dsp:sp modelId="{4BD62A08-B0BA-4941-9DBF-665845037333}">
      <dsp:nvSpPr>
        <dsp:cNvPr id="0" name=""/>
        <dsp:cNvSpPr/>
      </dsp:nvSpPr>
      <dsp:spPr>
        <a:xfrm>
          <a:off x="5039667"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Impacto</a:t>
          </a:r>
          <a:endParaRPr lang="en-US" sz="3000" kern="1200" dirty="0"/>
        </a:p>
      </dsp:txBody>
      <dsp:txXfrm>
        <a:off x="5039667" y="585"/>
        <a:ext cx="2133211" cy="1279927"/>
      </dsp:txXfrm>
    </dsp:sp>
    <dsp:sp modelId="{2ED26319-8E34-4A5C-BF35-D1FB9B6A4DF2}">
      <dsp:nvSpPr>
        <dsp:cNvPr id="0" name=""/>
        <dsp:cNvSpPr/>
      </dsp:nvSpPr>
      <dsp:spPr>
        <a:xfrm>
          <a:off x="346601"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Compresión</a:t>
          </a:r>
          <a:endParaRPr lang="en-US" sz="3000" kern="1200" dirty="0"/>
        </a:p>
      </dsp:txBody>
      <dsp:txXfrm>
        <a:off x="346601" y="1493833"/>
        <a:ext cx="2133211" cy="1279927"/>
      </dsp:txXfrm>
    </dsp:sp>
    <dsp:sp modelId="{7E5FED88-4D73-4BD3-B05E-351C694CD4C7}">
      <dsp:nvSpPr>
        <dsp:cNvPr id="0" name=""/>
        <dsp:cNvSpPr/>
      </dsp:nvSpPr>
      <dsp:spPr>
        <a:xfrm>
          <a:off x="2693134"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Penetración</a:t>
          </a:r>
          <a:endParaRPr lang="en-US" sz="3000" kern="1200" dirty="0"/>
        </a:p>
      </dsp:txBody>
      <dsp:txXfrm>
        <a:off x="2693134" y="1493833"/>
        <a:ext cx="2133211" cy="1279927"/>
      </dsp:txXfrm>
    </dsp:sp>
    <dsp:sp modelId="{0FE94D9B-7CBB-4E50-99D8-907C5E646CBF}">
      <dsp:nvSpPr>
        <dsp:cNvPr id="0" name=""/>
        <dsp:cNvSpPr/>
      </dsp:nvSpPr>
      <dsp:spPr>
        <a:xfrm>
          <a:off x="5039667"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Humos</a:t>
          </a:r>
          <a:r>
            <a:rPr lang="en-US" sz="3000" kern="1200" dirty="0"/>
            <a:t>, </a:t>
          </a:r>
          <a:r>
            <a:rPr lang="en-US" sz="3000" kern="1200" dirty="0" err="1"/>
            <a:t>Polvos</a:t>
          </a:r>
          <a:endParaRPr lang="en-US" sz="3000" kern="1200" dirty="0"/>
        </a:p>
      </dsp:txBody>
      <dsp:txXfrm>
        <a:off x="5039667" y="1493833"/>
        <a:ext cx="2133211" cy="1279927"/>
      </dsp:txXfrm>
    </dsp:sp>
    <dsp:sp modelId="{889408A7-33F6-462C-BAE4-076E676A13AE}">
      <dsp:nvSpPr>
        <dsp:cNvPr id="0" name=""/>
        <dsp:cNvSpPr/>
      </dsp:nvSpPr>
      <dsp:spPr>
        <a:xfrm>
          <a:off x="2693134" y="2987081"/>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Caídas</a:t>
          </a:r>
          <a:endParaRPr lang="en-US" sz="3000" kern="1200" dirty="0"/>
        </a:p>
      </dsp:txBody>
      <dsp:txXfrm>
        <a:off x="2693134" y="2987081"/>
        <a:ext cx="2133211" cy="1279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ACEF6-1AD9-4C19-BC4D-7C92E3B9AD92}">
      <dsp:nvSpPr>
        <dsp:cNvPr id="0" name=""/>
        <dsp:cNvSpPr/>
      </dsp:nvSpPr>
      <dsp:spPr>
        <a:xfrm>
          <a:off x="3141834" y="45647"/>
          <a:ext cx="2804575" cy="140228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Metas</a:t>
          </a:r>
          <a:endParaRPr lang="en-US" sz="2800" b="1" kern="1200" dirty="0"/>
        </a:p>
      </dsp:txBody>
      <dsp:txXfrm>
        <a:off x="3182906" y="86719"/>
        <a:ext cx="2722431" cy="1320143"/>
      </dsp:txXfrm>
    </dsp:sp>
    <dsp:sp modelId="{63D89D01-0251-455B-9FDA-4692E443DFE2}">
      <dsp:nvSpPr>
        <dsp:cNvPr id="0" name=""/>
        <dsp:cNvSpPr/>
      </dsp:nvSpPr>
      <dsp:spPr>
        <a:xfrm rot="3582944">
          <a:off x="6341890" y="2068475"/>
          <a:ext cx="1467251" cy="49080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6489130" y="2166635"/>
        <a:ext cx="1172771" cy="294480"/>
      </dsp:txXfrm>
    </dsp:sp>
    <dsp:sp modelId="{CD3387B2-6F8A-47C1-9F6A-F7579D9F2F03}">
      <dsp:nvSpPr>
        <dsp:cNvPr id="0" name=""/>
        <dsp:cNvSpPr/>
      </dsp:nvSpPr>
      <dsp:spPr>
        <a:xfrm>
          <a:off x="5461154" y="4017192"/>
          <a:ext cx="2804575" cy="140228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Participación Activa</a:t>
          </a:r>
          <a:endParaRPr lang="en-US" sz="2800" b="1" kern="1200" dirty="0"/>
        </a:p>
      </dsp:txBody>
      <dsp:txXfrm>
        <a:off x="5502226" y="4058264"/>
        <a:ext cx="2722431" cy="1320143"/>
      </dsp:txXfrm>
    </dsp:sp>
    <dsp:sp modelId="{957CF7F5-0190-42D1-8539-34DE182F93AE}">
      <dsp:nvSpPr>
        <dsp:cNvPr id="0" name=""/>
        <dsp:cNvSpPr/>
      </dsp:nvSpPr>
      <dsp:spPr>
        <a:xfrm rot="10800000">
          <a:off x="3810496" y="4472935"/>
          <a:ext cx="1467251" cy="49080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3957736" y="4571095"/>
        <a:ext cx="1172771" cy="294480"/>
      </dsp:txXfrm>
    </dsp:sp>
    <dsp:sp modelId="{F3226727-7D7D-4622-9E43-66FEAFDD59DB}">
      <dsp:nvSpPr>
        <dsp:cNvPr id="0" name=""/>
        <dsp:cNvSpPr/>
      </dsp:nvSpPr>
      <dsp:spPr>
        <a:xfrm>
          <a:off x="822514" y="4017192"/>
          <a:ext cx="2804575" cy="140228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Comunicación Activa</a:t>
          </a:r>
          <a:endParaRPr lang="en-US" sz="2800" b="1" kern="1200" dirty="0"/>
        </a:p>
      </dsp:txBody>
      <dsp:txXfrm>
        <a:off x="863586" y="4058264"/>
        <a:ext cx="2722431" cy="1320143"/>
      </dsp:txXfrm>
    </dsp:sp>
    <dsp:sp modelId="{15727A44-BA05-4276-ADA4-33612D402682}">
      <dsp:nvSpPr>
        <dsp:cNvPr id="0" name=""/>
        <dsp:cNvSpPr/>
      </dsp:nvSpPr>
      <dsp:spPr>
        <a:xfrm rot="18017056">
          <a:off x="1541623" y="2280349"/>
          <a:ext cx="1467251" cy="49080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1688863" y="2378509"/>
        <a:ext cx="1172771" cy="29448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269DAB-BF73-946D-8E57-E8D5BAB2C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123BE2-D527-4D09-8B92-DE0253C8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08DC74-DE8F-4D15-AE4A-26D29566607B}" type="datetimeFigureOut">
              <a:rPr lang="en-US" smtClean="0"/>
              <a:t>12/14/2023</a:t>
            </a:fld>
            <a:endParaRPr lang="en-US" dirty="0"/>
          </a:p>
        </p:txBody>
      </p:sp>
      <p:sp>
        <p:nvSpPr>
          <p:cNvPr id="4" name="Footer Placeholder 3">
            <a:extLst>
              <a:ext uri="{FF2B5EF4-FFF2-40B4-BE49-F238E27FC236}">
                <a16:creationId xmlns:a16="http://schemas.microsoft.com/office/drawing/2014/main" id="{B662EF8C-33B7-18D5-34C7-C545384CDC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7D1CFA4-BCCF-3E4F-B90A-49AC522B9E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266F1-B773-415E-894C-AC4EE1199C19}" type="slidenum">
              <a:rPr lang="en-US" smtClean="0"/>
              <a:t>‹#›</a:t>
            </a:fld>
            <a:endParaRPr lang="en-US" dirty="0"/>
          </a:p>
        </p:txBody>
      </p:sp>
    </p:spTree>
    <p:extLst>
      <p:ext uri="{BB962C8B-B14F-4D97-AF65-F5344CB8AC3E}">
        <p14:creationId xmlns:p14="http://schemas.microsoft.com/office/powerpoint/2010/main" val="1912988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25A4-227C-4795-A6D7-BAB0FA586BDF}" type="datetimeFigureOut">
              <a:rPr lang="en-US" smtClean="0"/>
              <a:t>12/14/2023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C3829-82E2-472F-AE93-B4A418297FC3}" type="slidenum">
              <a:rPr lang="en-US" smtClean="0"/>
              <a:t>‹#›</a:t>
            </a:fld>
            <a:endParaRPr lang="en-US" dirty="0"/>
          </a:p>
        </p:txBody>
      </p:sp>
    </p:spTree>
    <p:extLst>
      <p:ext uri="{BB962C8B-B14F-4D97-AF65-F5344CB8AC3E}">
        <p14:creationId xmlns:p14="http://schemas.microsoft.com/office/powerpoint/2010/main" val="280945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sha.gov/laws-regs/interlinking/standards/1926.100(a)"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osha.gov/laws-regs/interlinking/standards/1926.100(b)(2)" TargetMode="External"/><Relationship Id="rId4" Type="http://schemas.openxmlformats.org/officeDocument/2006/relationships/hyperlink" Target="https://www.osha.gov/laws-regs/interlinking/standards/1926.100(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sha.gov/laws-regs/regulations/standardnumber/1926/1926.10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osha.gov/laws-regs/regulations/standardnumber/1926/1926.10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osha.gov/laws-regs/regulations/standardnumber/1926/1926.10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osha.gov/laws-regs/interlinking/standards/1926.102(b)"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osha.gov/laws-regs/interlinking/standards/1926.104(c)"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osha.gov/laws-regs/interlinking/standards/1926.104(c)"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osha.gov/laws-regs/interlinking/standards/1926.105(a)"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a:t>
            </a:fld>
            <a:endParaRPr lang="en-US" dirty="0"/>
          </a:p>
        </p:txBody>
      </p:sp>
    </p:spTree>
    <p:extLst>
      <p:ext uri="{BB962C8B-B14F-4D97-AF65-F5344CB8AC3E}">
        <p14:creationId xmlns:p14="http://schemas.microsoft.com/office/powerpoint/2010/main" val="313739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000000"/>
                </a:solidFill>
                <a:effectLst/>
                <a:latin typeface="Roboto" panose="02000000000000000000" pitchFamily="2" charset="0"/>
              </a:rPr>
              <a:t>1926.95(c) Todo el equipo de protección personal deberá ser de diseño y construcción seguros para el trabajo a realizar.</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13</a:t>
            </a:fld>
            <a:endParaRPr lang="en-US" dirty="0"/>
          </a:p>
        </p:txBody>
      </p:sp>
    </p:spTree>
    <p:extLst>
      <p:ext uri="{BB962C8B-B14F-4D97-AF65-F5344CB8AC3E}">
        <p14:creationId xmlns:p14="http://schemas.microsoft.com/office/powerpoint/2010/main" val="2467458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rPr>
              <a:t>1926.95(d)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14</a:t>
            </a:fld>
            <a:endParaRPr lang="en-US" dirty="0"/>
          </a:p>
        </p:txBody>
      </p:sp>
    </p:spTree>
    <p:extLst>
      <p:ext uri="{BB962C8B-B14F-4D97-AF65-F5344CB8AC3E}">
        <p14:creationId xmlns:p14="http://schemas.microsoft.com/office/powerpoint/2010/main" val="35260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rPr>
              <a:t>1926.95(d)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15</a:t>
            </a:fld>
            <a:endParaRPr lang="en-US" dirty="0"/>
          </a:p>
        </p:txBody>
      </p:sp>
    </p:spTree>
    <p:extLst>
      <p:ext uri="{BB962C8B-B14F-4D97-AF65-F5344CB8AC3E}">
        <p14:creationId xmlns:p14="http://schemas.microsoft.com/office/powerpoint/2010/main" val="175176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rPr>
              <a:t>1926.95(d)</a:t>
            </a:r>
          </a:p>
        </p:txBody>
      </p:sp>
      <p:sp>
        <p:nvSpPr>
          <p:cNvPr id="4" name="Slide Number Placeholder 3"/>
          <p:cNvSpPr>
            <a:spLocks noGrp="1"/>
          </p:cNvSpPr>
          <p:nvPr>
            <p:ph type="sldNum" sz="quarter" idx="5"/>
          </p:nvPr>
        </p:nvSpPr>
        <p:spPr/>
        <p:txBody>
          <a:bodyPr/>
          <a:lstStyle/>
          <a:p>
            <a:fld id="{DFBC3829-82E2-472F-AE93-B4A418297FC3}" type="slidenum">
              <a:rPr lang="en-US" smtClean="0"/>
              <a:t>16</a:t>
            </a:fld>
            <a:endParaRPr lang="en-US" dirty="0"/>
          </a:p>
        </p:txBody>
      </p:sp>
    </p:spTree>
    <p:extLst>
      <p:ext uri="{BB962C8B-B14F-4D97-AF65-F5344CB8AC3E}">
        <p14:creationId xmlns:p14="http://schemas.microsoft.com/office/powerpoint/2010/main" val="397934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17</a:t>
            </a:fld>
            <a:endParaRPr lang="en-US" dirty="0"/>
          </a:p>
        </p:txBody>
      </p:sp>
    </p:spTree>
    <p:extLst>
      <p:ext uri="{BB962C8B-B14F-4D97-AF65-F5344CB8AC3E}">
        <p14:creationId xmlns:p14="http://schemas.microsoft.com/office/powerpoint/2010/main" val="337157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18</a:t>
            </a:fld>
            <a:endParaRPr lang="en-US" dirty="0"/>
          </a:p>
        </p:txBody>
      </p:sp>
    </p:spTree>
    <p:extLst>
      <p:ext uri="{BB962C8B-B14F-4D97-AF65-F5344CB8AC3E}">
        <p14:creationId xmlns:p14="http://schemas.microsoft.com/office/powerpoint/2010/main" val="107982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19</a:t>
            </a:fld>
            <a:endParaRPr lang="en-US" dirty="0"/>
          </a:p>
        </p:txBody>
      </p:sp>
    </p:spTree>
    <p:extLst>
      <p:ext uri="{BB962C8B-B14F-4D97-AF65-F5344CB8AC3E}">
        <p14:creationId xmlns:p14="http://schemas.microsoft.com/office/powerpoint/2010/main" val="19441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latin typeface="Helvetica Neue"/>
                <a:hlinkClick r:id="rId3" tooltip="1926 Subpart E"/>
              </a:rPr>
              <a:t>1926 Subpart E - Personal Protective and Life Saving Equipment</a:t>
            </a:r>
            <a:endParaRPr lang="en-US" b="0" i="0" u="none" strike="noStrike" dirty="0">
              <a:solidFill>
                <a:srgbClr val="003399"/>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https://www.osha.gov/laws-regs/regulations/standardnumber/1926/1926SubpartE</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20</a:t>
            </a:fld>
            <a:endParaRPr lang="en-US" dirty="0"/>
          </a:p>
        </p:txBody>
      </p:sp>
    </p:spTree>
    <p:extLst>
      <p:ext uri="{BB962C8B-B14F-4D97-AF65-F5344CB8AC3E}">
        <p14:creationId xmlns:p14="http://schemas.microsoft.com/office/powerpoint/2010/main" val="956825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hlinkClick r:id="rId3" tooltip="1926 Subpart E">
                  <a:extLst>
                    <a:ext uri="{A12FA001-AC4F-418D-AE19-62706E023703}">
                      <ahyp:hlinkClr xmlns:ahyp="http://schemas.microsoft.com/office/drawing/2018/hyperlinkcolor" val="tx"/>
                    </a:ext>
                  </a:extLst>
                </a:hlinkClick>
              </a:rPr>
              <a:t>1926 Subpart E - Personal </a:t>
            </a:r>
            <a:r>
              <a:rPr lang="en-US" sz="1200" dirty="0" err="1">
                <a:latin typeface="+mn-lt"/>
                <a:hlinkClick r:id="rId3" tooltip="1926 Subpart E">
                  <a:extLst>
                    <a:ext uri="{A12FA001-AC4F-418D-AE19-62706E023703}">
                      <ahyp:hlinkClr xmlns:ahyp="http://schemas.microsoft.com/office/drawing/2018/hyperlinkcolor" val="tx"/>
                    </a:ext>
                  </a:extLst>
                </a:hlinkClick>
              </a:rPr>
              <a:t>Protecti</a:t>
            </a:r>
            <a:endParaRPr lang="en-US" sz="1200" dirty="0">
              <a:latin typeface="+mn-lt"/>
              <a:hlinkClick r:id="rId3" tooltip="1926 Subpart E">
                <a:extLst>
                  <a:ext uri="{A12FA001-AC4F-418D-AE19-62706E023703}">
                    <ahyp:hlinkClr xmlns:ahyp="http://schemas.microsoft.com/office/drawing/2018/hyperlinkcolor" val="tx"/>
                  </a:ext>
                </a:extLst>
              </a:hlinkClick>
            </a:endParaRPr>
          </a:p>
          <a:p>
            <a:r>
              <a:rPr lang="en-US" sz="1200" dirty="0">
                <a:latin typeface="+mn-lt"/>
                <a:hlinkClick r:id="rId3" tooltip="1926 Subpart E">
                  <a:extLst>
                    <a:ext uri="{A12FA001-AC4F-418D-AE19-62706E023703}">
                      <ahyp:hlinkClr xmlns:ahyp="http://schemas.microsoft.com/office/drawing/2018/hyperlinkcolor" val="tx"/>
                    </a:ext>
                  </a:extLst>
                </a:hlinkClick>
              </a:rPr>
              <a:t>https://www.osha.gov/laws-regs/regulations/standardnumber/1926/1926SubpartEve and Life Saving Equipment</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21</a:t>
            </a:fld>
            <a:endParaRPr lang="en-US" dirty="0"/>
          </a:p>
        </p:txBody>
      </p:sp>
    </p:spTree>
    <p:extLst>
      <p:ext uri="{BB962C8B-B14F-4D97-AF65-F5344CB8AC3E}">
        <p14:creationId xmlns:p14="http://schemas.microsoft.com/office/powerpoint/2010/main" val="267583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22</a:t>
            </a:fld>
            <a:endParaRPr lang="en-US" dirty="0"/>
          </a:p>
        </p:txBody>
      </p:sp>
    </p:spTree>
    <p:extLst>
      <p:ext uri="{BB962C8B-B14F-4D97-AF65-F5344CB8AC3E}">
        <p14:creationId xmlns:p14="http://schemas.microsoft.com/office/powerpoint/2010/main" val="401288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DFBC3829-82E2-472F-AE93-B4A418297FC3}" type="slidenum">
              <a:rPr lang="en-US" smtClean="0"/>
              <a:t>2</a:t>
            </a:fld>
            <a:endParaRPr lang="en-US" dirty="0"/>
          </a:p>
        </p:txBody>
      </p:sp>
    </p:spTree>
    <p:extLst>
      <p:ext uri="{BB962C8B-B14F-4D97-AF65-F5344CB8AC3E}">
        <p14:creationId xmlns:p14="http://schemas.microsoft.com/office/powerpoint/2010/main" val="1174008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23</a:t>
            </a:fld>
            <a:endParaRPr lang="en-US" dirty="0"/>
          </a:p>
        </p:txBody>
      </p:sp>
    </p:spTree>
    <p:extLst>
      <p:ext uri="{BB962C8B-B14F-4D97-AF65-F5344CB8AC3E}">
        <p14:creationId xmlns:p14="http://schemas.microsoft.com/office/powerpoint/2010/main" val="390350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24</a:t>
            </a:fld>
            <a:endParaRPr lang="en-US" dirty="0"/>
          </a:p>
        </p:txBody>
      </p:sp>
    </p:spTree>
    <p:extLst>
      <p:ext uri="{BB962C8B-B14F-4D97-AF65-F5344CB8AC3E}">
        <p14:creationId xmlns:p14="http://schemas.microsoft.com/office/powerpoint/2010/main" val="418688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85E6F"/>
                </a:solidFill>
                <a:effectLst/>
                <a:latin typeface="-apple-system"/>
              </a:rPr>
              <a:t>Don’t purchase safety shoes that need to be broken in.</a:t>
            </a:r>
          </a:p>
          <a:p>
            <a:r>
              <a:rPr lang="en-US" b="0" i="0" dirty="0">
                <a:solidFill>
                  <a:srgbClr val="585E6F"/>
                </a:solidFill>
                <a:effectLst/>
                <a:latin typeface="-apple-system"/>
              </a:rPr>
              <a:t>The toe box needs to be deep enough so you can move all your toes inside without feeling pressure. </a:t>
            </a:r>
          </a:p>
        </p:txBody>
      </p:sp>
      <p:sp>
        <p:nvSpPr>
          <p:cNvPr id="4" name="Slide Number Placeholder 3"/>
          <p:cNvSpPr>
            <a:spLocks noGrp="1"/>
          </p:cNvSpPr>
          <p:nvPr>
            <p:ph type="sldNum" sz="quarter" idx="5"/>
          </p:nvPr>
        </p:nvSpPr>
        <p:spPr/>
        <p:txBody>
          <a:bodyPr/>
          <a:lstStyle/>
          <a:p>
            <a:fld id="{DFBC3829-82E2-472F-AE93-B4A418297FC3}" type="slidenum">
              <a:rPr lang="en-US" smtClean="0"/>
              <a:t>25</a:t>
            </a:fld>
            <a:endParaRPr lang="en-US" dirty="0"/>
          </a:p>
        </p:txBody>
      </p:sp>
    </p:spTree>
    <p:extLst>
      <p:ext uri="{BB962C8B-B14F-4D97-AF65-F5344CB8AC3E}">
        <p14:creationId xmlns:p14="http://schemas.microsoft.com/office/powerpoint/2010/main" val="2434558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26</a:t>
            </a:fld>
            <a:endParaRPr lang="en-US" dirty="0"/>
          </a:p>
        </p:txBody>
      </p:sp>
    </p:spTree>
    <p:extLst>
      <p:ext uri="{BB962C8B-B14F-4D97-AF65-F5344CB8AC3E}">
        <p14:creationId xmlns:p14="http://schemas.microsoft.com/office/powerpoint/2010/main" val="294025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1926.100(a)</a:t>
            </a:r>
            <a:r>
              <a:rPr lang="en-US" b="0" i="0" dirty="0">
                <a:solidFill>
                  <a:srgbClr val="333333"/>
                </a:solidFill>
                <a:effectLst/>
                <a:latin typeface="Helvetica Neue"/>
              </a:rPr>
              <a:t>Employees working in areas where there is a possible danger of head injury from impact, or from falling or flying objects, or from electrical shock and burns, shall be protected by protective helmets.</a:t>
            </a:r>
          </a:p>
          <a:p>
            <a:pPr algn="l"/>
            <a:r>
              <a:rPr lang="en-US" b="0" i="0" u="none" strike="noStrike" dirty="0">
                <a:solidFill>
                  <a:srgbClr val="003399"/>
                </a:solidFill>
                <a:effectLst/>
                <a:latin typeface="Helvetica Neue"/>
                <a:hlinkClick r:id="rId4"/>
              </a:rPr>
              <a:t>1926.100(b)</a:t>
            </a:r>
            <a:r>
              <a:rPr lang="en-US" b="0" i="1" dirty="0">
                <a:solidFill>
                  <a:srgbClr val="333333"/>
                </a:solidFill>
                <a:effectLst/>
                <a:latin typeface="Helvetica Neue"/>
              </a:rPr>
              <a:t>Criteria for head protection.</a:t>
            </a:r>
            <a:endParaRPr lang="en-US" b="0" i="0" dirty="0">
              <a:solidFill>
                <a:srgbClr val="333333"/>
              </a:solidFill>
              <a:effectLst/>
              <a:latin typeface="Helvetica Neue"/>
            </a:endParaRPr>
          </a:p>
          <a:p>
            <a:pPr algn="l"/>
            <a:r>
              <a:rPr lang="en-US" b="0" i="0" dirty="0">
                <a:solidFill>
                  <a:srgbClr val="333333"/>
                </a:solidFill>
                <a:effectLst/>
                <a:latin typeface="Helvetica Neue"/>
              </a:rPr>
              <a:t>1926.100(b)(1)The employer must provide each employee with head protection that meets the specifications contained in any of the following consensus standards:</a:t>
            </a:r>
          </a:p>
          <a:p>
            <a:pPr algn="l"/>
            <a:r>
              <a:rPr lang="en-US" b="0" i="0" dirty="0">
                <a:solidFill>
                  <a:srgbClr val="333333"/>
                </a:solidFill>
                <a:effectLst/>
                <a:latin typeface="Helvetica Neue"/>
              </a:rPr>
              <a:t>1926.100(b)(1)(i)American National Standards Institute (ANSI) Z89.1-2009, "American National Standard for Industrial Head Protection," incorporated by reference in §1926.6;</a:t>
            </a:r>
          </a:p>
          <a:p>
            <a:pPr algn="l"/>
            <a:r>
              <a:rPr lang="en-US" b="0" i="0" dirty="0">
                <a:solidFill>
                  <a:srgbClr val="333333"/>
                </a:solidFill>
                <a:effectLst/>
                <a:latin typeface="Helvetica Neue"/>
              </a:rPr>
              <a:t>1926.100(b)(1)(ii)American National Standards Institute (ANSI) Z89.1-2003, "American National Standard for Industrial Head Protection," incorporated by reference in §1926.6; or</a:t>
            </a:r>
          </a:p>
          <a:p>
            <a:pPr algn="l"/>
            <a:r>
              <a:rPr lang="en-US" b="0" i="0" dirty="0">
                <a:solidFill>
                  <a:srgbClr val="333333"/>
                </a:solidFill>
                <a:effectLst/>
                <a:latin typeface="Helvetica Neue"/>
              </a:rPr>
              <a:t>1926.100(b)(1)(iii)American National Standards Institute (ANSI) Z89.1-1997, "American National Standard for Personnel Protection-Protective Headwear for Industrial Workers-Requirements," incorporated by reference in §1926.6.</a:t>
            </a:r>
          </a:p>
          <a:p>
            <a:pPr algn="l"/>
            <a:r>
              <a:rPr lang="en-US" b="0" i="0" u="none" strike="noStrike" dirty="0">
                <a:solidFill>
                  <a:srgbClr val="003399"/>
                </a:solidFill>
                <a:effectLst/>
                <a:latin typeface="Helvetica Neue"/>
                <a:hlinkClick r:id="rId5"/>
              </a:rPr>
              <a:t>1926.100(b)(2)</a:t>
            </a:r>
            <a:r>
              <a:rPr lang="en-US" b="0" i="0" dirty="0">
                <a:solidFill>
                  <a:srgbClr val="333333"/>
                </a:solidFill>
                <a:effectLst/>
                <a:latin typeface="Helvetica Neue"/>
              </a:rPr>
              <a:t>The employer must ensure that the head protection provided for each employee exposed to high-voltage electric shock and burns also meets the specifications contained in Section 9.7 ("Electrical Insulation") of any of the consensus standards identified in paragraph (b)(1) of this section.</a:t>
            </a:r>
          </a:p>
          <a:p>
            <a:pPr algn="l"/>
            <a:r>
              <a:rPr lang="en-US" b="0" i="0" dirty="0">
                <a:solidFill>
                  <a:srgbClr val="333333"/>
                </a:solidFill>
                <a:effectLst/>
                <a:latin typeface="Helvetica Neue"/>
              </a:rPr>
              <a:t>https://www.osha.gov/laws-regs/regulations/standardnumber/1926/1926.100 </a:t>
            </a:r>
          </a:p>
          <a:p>
            <a:pPr algn="l"/>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27</a:t>
            </a:fld>
            <a:endParaRPr lang="en-US" dirty="0"/>
          </a:p>
        </p:txBody>
      </p:sp>
    </p:spTree>
    <p:extLst>
      <p:ext uri="{BB962C8B-B14F-4D97-AF65-F5344CB8AC3E}">
        <p14:creationId xmlns:p14="http://schemas.microsoft.com/office/powerpoint/2010/main" val="813812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28</a:t>
            </a:fld>
            <a:endParaRPr lang="en-US" dirty="0"/>
          </a:p>
        </p:txBody>
      </p:sp>
    </p:spTree>
    <p:extLst>
      <p:ext uri="{BB962C8B-B14F-4D97-AF65-F5344CB8AC3E}">
        <p14:creationId xmlns:p14="http://schemas.microsoft.com/office/powerpoint/2010/main" val="24110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29</a:t>
            </a:fld>
            <a:endParaRPr lang="en-US" dirty="0"/>
          </a:p>
        </p:txBody>
      </p:sp>
    </p:spTree>
    <p:extLst>
      <p:ext uri="{BB962C8B-B14F-4D97-AF65-F5344CB8AC3E}">
        <p14:creationId xmlns:p14="http://schemas.microsoft.com/office/powerpoint/2010/main" val="3567965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30</a:t>
            </a:fld>
            <a:endParaRPr lang="en-US" dirty="0"/>
          </a:p>
        </p:txBody>
      </p:sp>
    </p:spTree>
    <p:extLst>
      <p:ext uri="{BB962C8B-B14F-4D97-AF65-F5344CB8AC3E}">
        <p14:creationId xmlns:p14="http://schemas.microsoft.com/office/powerpoint/2010/main" val="1845064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31</a:t>
            </a:fld>
            <a:endParaRPr lang="en-US" dirty="0"/>
          </a:p>
        </p:txBody>
      </p:sp>
    </p:spTree>
    <p:extLst>
      <p:ext uri="{BB962C8B-B14F-4D97-AF65-F5344CB8AC3E}">
        <p14:creationId xmlns:p14="http://schemas.microsoft.com/office/powerpoint/2010/main" val="2477994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32</a:t>
            </a:fld>
            <a:endParaRPr lang="en-US" dirty="0"/>
          </a:p>
        </p:txBody>
      </p:sp>
    </p:spTree>
    <p:extLst>
      <p:ext uri="{BB962C8B-B14F-4D97-AF65-F5344CB8AC3E}">
        <p14:creationId xmlns:p14="http://schemas.microsoft.com/office/powerpoint/2010/main" val="358946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FBC3829-82E2-472F-AE93-B4A418297FC3}" type="slidenum">
              <a:rPr lang="en-US" smtClean="0"/>
              <a:t>3</a:t>
            </a:fld>
            <a:endParaRPr lang="en-US" dirty="0"/>
          </a:p>
        </p:txBody>
      </p:sp>
    </p:spTree>
    <p:extLst>
      <p:ext uri="{BB962C8B-B14F-4D97-AF65-F5344CB8AC3E}">
        <p14:creationId xmlns:p14="http://schemas.microsoft.com/office/powerpoint/2010/main" val="1462181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33</a:t>
            </a:fld>
            <a:endParaRPr lang="en-US" dirty="0"/>
          </a:p>
        </p:txBody>
      </p:sp>
    </p:spTree>
    <p:extLst>
      <p:ext uri="{BB962C8B-B14F-4D97-AF65-F5344CB8AC3E}">
        <p14:creationId xmlns:p14="http://schemas.microsoft.com/office/powerpoint/2010/main" val="1186560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34</a:t>
            </a:fld>
            <a:endParaRPr lang="en-US" dirty="0"/>
          </a:p>
        </p:txBody>
      </p:sp>
    </p:spTree>
    <p:extLst>
      <p:ext uri="{BB962C8B-B14F-4D97-AF65-F5344CB8AC3E}">
        <p14:creationId xmlns:p14="http://schemas.microsoft.com/office/powerpoint/2010/main" val="3023218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3399"/>
                </a:solidFill>
                <a:effectLst/>
                <a:hlinkClick r:id="rId3" tooltip="1926.101"/>
              </a:rPr>
              <a:t>1926.101 - Hearing protection.</a:t>
            </a:r>
            <a:endParaRPr lang="en-US" sz="1200" b="0" i="0" u="none" strike="noStrike" dirty="0">
              <a:solidFill>
                <a:srgbClr val="003399"/>
              </a:solidFill>
              <a:effectLst/>
            </a:endParaRPr>
          </a:p>
          <a:p>
            <a:r>
              <a:rPr lang="en-US" dirty="0"/>
              <a:t>https://www.osha.gov/laws-regs/regulations/standardnumber/1926/1926.101</a:t>
            </a:r>
          </a:p>
        </p:txBody>
      </p:sp>
      <p:sp>
        <p:nvSpPr>
          <p:cNvPr id="4" name="Slide Number Placeholder 3"/>
          <p:cNvSpPr>
            <a:spLocks noGrp="1"/>
          </p:cNvSpPr>
          <p:nvPr>
            <p:ph type="sldNum" sz="quarter" idx="5"/>
          </p:nvPr>
        </p:nvSpPr>
        <p:spPr/>
        <p:txBody>
          <a:bodyPr/>
          <a:lstStyle/>
          <a:p>
            <a:fld id="{DFBC3829-82E2-472F-AE93-B4A418297FC3}" type="slidenum">
              <a:rPr lang="en-US" smtClean="0"/>
              <a:t>35</a:t>
            </a:fld>
            <a:endParaRPr lang="en-US" dirty="0"/>
          </a:p>
        </p:txBody>
      </p:sp>
    </p:spTree>
    <p:extLst>
      <p:ext uri="{BB962C8B-B14F-4D97-AF65-F5344CB8AC3E}">
        <p14:creationId xmlns:p14="http://schemas.microsoft.com/office/powerpoint/2010/main" val="721397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effectLst/>
              </a:rPr>
              <a:t>1926.52(d)(1)</a:t>
            </a:r>
            <a:r>
              <a:rPr lang="en-US" altLang="en-US" sz="1200" dirty="0"/>
              <a:t> </a:t>
            </a:r>
            <a:r>
              <a:rPr kumimoji="0" lang="en-US" altLang="en-US" sz="1200" b="0" i="0" u="none" strike="noStrike" cap="none" normalizeH="0" baseline="0" dirty="0">
                <a:ln>
                  <a:noFill/>
                </a:ln>
                <a:effectLst/>
              </a:rPr>
              <a:t>In all cases where the sound levels exceed the values shown herein, a continuing, effective hearing conservation program shall be administered.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36</a:t>
            </a:fld>
            <a:endParaRPr lang="en-US" dirty="0"/>
          </a:p>
        </p:txBody>
      </p:sp>
    </p:spTree>
    <p:extLst>
      <p:ext uri="{BB962C8B-B14F-4D97-AF65-F5344CB8AC3E}">
        <p14:creationId xmlns:p14="http://schemas.microsoft.com/office/powerpoint/2010/main" val="1534602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C3C"/>
                </a:solidFill>
                <a:effectLst/>
                <a:latin typeface="Nunito Sans" panose="020B0604020202020204" pitchFamily="2" charset="0"/>
              </a:rPr>
              <a:t>Sounds generated by tools and heavy machinery can be magnified and reverberated within confined spaces. Noise may impede verbal communication between workers.</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37</a:t>
            </a:fld>
            <a:endParaRPr lang="en-US" dirty="0"/>
          </a:p>
        </p:txBody>
      </p:sp>
    </p:spTree>
    <p:extLst>
      <p:ext uri="{BB962C8B-B14F-4D97-AF65-F5344CB8AC3E}">
        <p14:creationId xmlns:p14="http://schemas.microsoft.com/office/powerpoint/2010/main" val="3258568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C3C"/>
                </a:solidFill>
                <a:effectLst/>
                <a:latin typeface="Nunito Sans" panose="020B0604020202020204" pitchFamily="2" charset="0"/>
              </a:rPr>
              <a:t>Sounds generated by tools and heavy machinery can be magnified and reverberated within confined spaces. Noise may impede verbal communication between workers.</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38</a:t>
            </a:fld>
            <a:endParaRPr lang="en-US" dirty="0"/>
          </a:p>
        </p:txBody>
      </p:sp>
    </p:spTree>
    <p:extLst>
      <p:ext uri="{BB962C8B-B14F-4D97-AF65-F5344CB8AC3E}">
        <p14:creationId xmlns:p14="http://schemas.microsoft.com/office/powerpoint/2010/main" val="398186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a:p>
            <a:pPr algn="l">
              <a:buFont typeface="Arial" panose="020B0604020202020204" pitchFamily="34" charset="0"/>
              <a:buNone/>
            </a:pPr>
            <a:r>
              <a:rPr lang="en-US" b="0" i="0" dirty="0">
                <a:solidFill>
                  <a:srgbClr val="333333"/>
                </a:solidFill>
                <a:effectLst/>
                <a:latin typeface="Helvetica Neue"/>
              </a:rPr>
              <a:t>To clean.</a:t>
            </a:r>
          </a:p>
          <a:p>
            <a:pPr algn="l">
              <a:buFont typeface="Arial" panose="020B0604020202020204" pitchFamily="34" charset="0"/>
              <a:buChar char="•"/>
            </a:pPr>
            <a:r>
              <a:rPr lang="en-US" b="0" i="0" dirty="0">
                <a:solidFill>
                  <a:srgbClr val="333333"/>
                </a:solidFill>
                <a:effectLst/>
                <a:latin typeface="Helvetica Neue"/>
              </a:rPr>
              <a:t>Wash earmuffs with a mild liquid detergent in warm water, and then rinse in clear warm water. Ensure that the sound-attenuating material inside the ear cushions does not get wet.</a:t>
            </a:r>
          </a:p>
          <a:p>
            <a:pPr algn="l">
              <a:buFont typeface="Arial" panose="020B0604020202020204" pitchFamily="34" charset="0"/>
              <a:buChar char="•"/>
            </a:pPr>
            <a:r>
              <a:rPr lang="en-US" b="0" i="0" dirty="0">
                <a:solidFill>
                  <a:srgbClr val="333333"/>
                </a:solidFill>
                <a:effectLst/>
                <a:latin typeface="Helvetica Neue"/>
              </a:rPr>
              <a:t>Use a soft brush to remove skin oil and dirt that can harden ear cushions.</a:t>
            </a:r>
          </a:p>
          <a:p>
            <a:pPr algn="l">
              <a:buFont typeface="Arial" panose="020B0604020202020204" pitchFamily="34" charset="0"/>
              <a:buChar char="•"/>
            </a:pPr>
            <a:r>
              <a:rPr lang="en-US" b="0" i="0" dirty="0">
                <a:solidFill>
                  <a:srgbClr val="333333"/>
                </a:solidFill>
                <a:effectLst/>
                <a:latin typeface="Helvetica Neue"/>
              </a:rPr>
              <a:t>Squeeze excess moisture from the plugs or cushions and then place them on a clean surface to air dry. (Check the manufacturer's recommendations first to find out if the earplugs are washable.)</a:t>
            </a:r>
          </a:p>
        </p:txBody>
      </p:sp>
      <p:sp>
        <p:nvSpPr>
          <p:cNvPr id="4" name="Slide Number Placeholder 3"/>
          <p:cNvSpPr>
            <a:spLocks noGrp="1"/>
          </p:cNvSpPr>
          <p:nvPr>
            <p:ph type="sldNum" sz="quarter" idx="5"/>
          </p:nvPr>
        </p:nvSpPr>
        <p:spPr/>
        <p:txBody>
          <a:bodyPr/>
          <a:lstStyle/>
          <a:p>
            <a:fld id="{DFBC3829-82E2-472F-AE93-B4A418297FC3}" type="slidenum">
              <a:rPr lang="en-US" smtClean="0"/>
              <a:t>39</a:t>
            </a:fld>
            <a:endParaRPr lang="en-US" dirty="0"/>
          </a:p>
        </p:txBody>
      </p:sp>
    </p:spTree>
    <p:extLst>
      <p:ext uri="{BB962C8B-B14F-4D97-AF65-F5344CB8AC3E}">
        <p14:creationId xmlns:p14="http://schemas.microsoft.com/office/powerpoint/2010/main" val="3890425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40</a:t>
            </a:fld>
            <a:endParaRPr lang="en-US" dirty="0"/>
          </a:p>
        </p:txBody>
      </p:sp>
    </p:spTree>
    <p:extLst>
      <p:ext uri="{BB962C8B-B14F-4D97-AF65-F5344CB8AC3E}">
        <p14:creationId xmlns:p14="http://schemas.microsoft.com/office/powerpoint/2010/main" val="1423684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hlinkClick r:id="rId3" tooltip="1926.102"/>
              </a:rPr>
              <a:t>1926.102 - Eye and face protection.</a:t>
            </a:r>
            <a:endParaRPr lang="en-US" sz="1200" b="1"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Detachable side protectors (e.g. clip-on or slide-on side shields) meeting the pertinent requirements of this section are 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endParaRPr>
          </a:p>
          <a:p>
            <a:r>
              <a:rPr lang="en-US" dirty="0"/>
              <a:t>https://www.osha.gov/laws-regs/regulations/standardnumber/1926/1926.102</a:t>
            </a:r>
          </a:p>
        </p:txBody>
      </p:sp>
      <p:sp>
        <p:nvSpPr>
          <p:cNvPr id="4" name="Slide Number Placeholder 3"/>
          <p:cNvSpPr>
            <a:spLocks noGrp="1"/>
          </p:cNvSpPr>
          <p:nvPr>
            <p:ph type="sldNum" sz="quarter" idx="5"/>
          </p:nvPr>
        </p:nvSpPr>
        <p:spPr/>
        <p:txBody>
          <a:bodyPr/>
          <a:lstStyle/>
          <a:p>
            <a:fld id="{DFBC3829-82E2-472F-AE93-B4A418297FC3}" type="slidenum">
              <a:rPr lang="en-US" smtClean="0"/>
              <a:t>41</a:t>
            </a:fld>
            <a:endParaRPr lang="en-US" dirty="0"/>
          </a:p>
        </p:txBody>
      </p:sp>
    </p:spTree>
    <p:extLst>
      <p:ext uri="{BB962C8B-B14F-4D97-AF65-F5344CB8AC3E}">
        <p14:creationId xmlns:p14="http://schemas.microsoft.com/office/powerpoint/2010/main" val="2584597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hlinkClick r:id="rId3" tooltip="1926.102"/>
              </a:rPr>
              <a:t>1926.102 - Eye and face protection.</a:t>
            </a:r>
            <a:endParaRPr lang="en-US" sz="1200" b="1"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Detachable side protectors (e.g. clip-on or slide-on side shields) meeting the pertinent requirements of this section are acceptable.</a:t>
            </a:r>
          </a:p>
          <a:p>
            <a:r>
              <a:rPr lang="en-US" dirty="0"/>
              <a:t>https://www.osha.gov/laws-regs/regulations/standardnumber/1926/1926.102</a:t>
            </a:r>
          </a:p>
        </p:txBody>
      </p:sp>
      <p:sp>
        <p:nvSpPr>
          <p:cNvPr id="4" name="Slide Number Placeholder 3"/>
          <p:cNvSpPr>
            <a:spLocks noGrp="1"/>
          </p:cNvSpPr>
          <p:nvPr>
            <p:ph type="sldNum" sz="quarter" idx="5"/>
          </p:nvPr>
        </p:nvSpPr>
        <p:spPr/>
        <p:txBody>
          <a:bodyPr/>
          <a:lstStyle/>
          <a:p>
            <a:fld id="{DFBC3829-82E2-472F-AE93-B4A418297FC3}" type="slidenum">
              <a:rPr lang="en-US" smtClean="0"/>
              <a:t>42</a:t>
            </a:fld>
            <a:endParaRPr lang="en-US" dirty="0"/>
          </a:p>
        </p:txBody>
      </p:sp>
    </p:spTree>
    <p:extLst>
      <p:ext uri="{BB962C8B-B14F-4D97-AF65-F5344CB8AC3E}">
        <p14:creationId xmlns:p14="http://schemas.microsoft.com/office/powerpoint/2010/main" val="261945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a:t>
            </a:fld>
            <a:endParaRPr lang="en-US" dirty="0"/>
          </a:p>
        </p:txBody>
      </p:sp>
    </p:spTree>
    <p:extLst>
      <p:ext uri="{BB962C8B-B14F-4D97-AF65-F5344CB8AC3E}">
        <p14:creationId xmlns:p14="http://schemas.microsoft.com/office/powerpoint/2010/main" val="1363766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43</a:t>
            </a:fld>
            <a:endParaRPr lang="en-US" dirty="0"/>
          </a:p>
        </p:txBody>
      </p:sp>
    </p:spTree>
    <p:extLst>
      <p:ext uri="{BB962C8B-B14F-4D97-AF65-F5344CB8AC3E}">
        <p14:creationId xmlns:p14="http://schemas.microsoft.com/office/powerpoint/2010/main" val="695542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dirty="0">
                <a:solidFill>
                  <a:srgbClr val="003399"/>
                </a:solidFill>
                <a:effectLst/>
                <a:hlinkClick r:id="rId3"/>
              </a:rPr>
              <a:t>1926.102(b)</a:t>
            </a:r>
            <a:r>
              <a:rPr lang="en-US" sz="1200" b="0" i="1" dirty="0">
                <a:solidFill>
                  <a:srgbClr val="333333"/>
                </a:solidFill>
                <a:effectLst/>
              </a:rPr>
              <a:t>Criteria for protective eye and face protection</a:t>
            </a:r>
            <a:r>
              <a:rPr lang="en-US" sz="1200" b="0" i="0" dirty="0">
                <a:solidFill>
                  <a:srgbClr val="333333"/>
                </a:solidFill>
                <a:effectLst/>
              </a:rPr>
              <a:t>.</a:t>
            </a:r>
          </a:p>
          <a:p>
            <a:pPr algn="l"/>
            <a:r>
              <a:rPr lang="en-US" sz="1200" b="0" i="0" dirty="0">
                <a:solidFill>
                  <a:srgbClr val="333333"/>
                </a:solidFill>
                <a:effectLst/>
              </a:rPr>
              <a:t>1926.102(b)(1)Protective eye and face protection devices must comply with any of the following consensus standards:</a:t>
            </a:r>
          </a:p>
          <a:p>
            <a:pPr algn="l"/>
            <a:r>
              <a:rPr lang="en-US" sz="1200" b="0" i="0" dirty="0">
                <a:solidFill>
                  <a:srgbClr val="333333"/>
                </a:solidFill>
                <a:effectLst/>
              </a:rPr>
              <a:t>1926.102(b)(1)(i)ANSI/ISEA Z87.1-2010, Occupational and Educational Personal Eye and Face Protection Devices, incorporated by reference in § 1926.6;</a:t>
            </a:r>
          </a:p>
          <a:p>
            <a:pPr algn="l"/>
            <a:r>
              <a:rPr lang="en-US" sz="1200" b="0" i="0" dirty="0">
                <a:solidFill>
                  <a:srgbClr val="333333"/>
                </a:solidFill>
                <a:effectLst/>
              </a:rPr>
              <a:t>1926.102(b)(1)(ii)ANSI Z87.1-2003, Occupational and Educational Personal Eye and Face Protection Devices, incorporated by reference in § 1926.6; or</a:t>
            </a:r>
          </a:p>
          <a:p>
            <a:pPr algn="l"/>
            <a:r>
              <a:rPr lang="en-US" sz="1200" b="0" i="0" dirty="0">
                <a:solidFill>
                  <a:srgbClr val="333333"/>
                </a:solidFill>
                <a:effectLst/>
              </a:rPr>
              <a:t>1926.102(b)(1)(iii)ANSI Z87.1-1989 (R-1998), Practice for Occupational and Educational Eye and Face Protection, incorporated by reference in § 1926.6;</a:t>
            </a:r>
          </a:p>
          <a:p>
            <a:pPr algn="l"/>
            <a:r>
              <a:rPr lang="en-US" sz="1200" b="0" i="0" dirty="0">
                <a:solidFill>
                  <a:srgbClr val="333333"/>
                </a:solidFill>
                <a:effectLst/>
              </a:rPr>
              <a:t>1926.102(b)(2)Protective eye and face protection devices that the employer demonstrates are at least as effective as protective eye and face protection devices that are constructed in accordance with one of the above consensus standards will be deemed to be in compliance with the requirements of this section.</a:t>
            </a:r>
          </a:p>
          <a:p>
            <a:r>
              <a:rPr lang="en-US" dirty="0"/>
              <a:t>https://www.osha.gov/laws-regs/interlinking/standards/1926.102(b) </a:t>
            </a:r>
          </a:p>
        </p:txBody>
      </p:sp>
      <p:sp>
        <p:nvSpPr>
          <p:cNvPr id="4" name="Slide Number Placeholder 3"/>
          <p:cNvSpPr>
            <a:spLocks noGrp="1"/>
          </p:cNvSpPr>
          <p:nvPr>
            <p:ph type="sldNum" sz="quarter" idx="5"/>
          </p:nvPr>
        </p:nvSpPr>
        <p:spPr/>
        <p:txBody>
          <a:bodyPr/>
          <a:lstStyle/>
          <a:p>
            <a:fld id="{DFBC3829-82E2-472F-AE93-B4A418297FC3}" type="slidenum">
              <a:rPr lang="en-US" smtClean="0"/>
              <a:t>44</a:t>
            </a:fld>
            <a:endParaRPr lang="en-US" dirty="0"/>
          </a:p>
        </p:txBody>
      </p:sp>
    </p:spTree>
    <p:extLst>
      <p:ext uri="{BB962C8B-B14F-4D97-AF65-F5344CB8AC3E}">
        <p14:creationId xmlns:p14="http://schemas.microsoft.com/office/powerpoint/2010/main" val="1956000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45</a:t>
            </a:fld>
            <a:endParaRPr lang="en-US" dirty="0"/>
          </a:p>
        </p:txBody>
      </p:sp>
    </p:spTree>
    <p:extLst>
      <p:ext uri="{BB962C8B-B14F-4D97-AF65-F5344CB8AC3E}">
        <p14:creationId xmlns:p14="http://schemas.microsoft.com/office/powerpoint/2010/main" val="2541948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46</a:t>
            </a:fld>
            <a:endParaRPr lang="en-US" dirty="0"/>
          </a:p>
        </p:txBody>
      </p:sp>
    </p:spTree>
    <p:extLst>
      <p:ext uri="{BB962C8B-B14F-4D97-AF65-F5344CB8AC3E}">
        <p14:creationId xmlns:p14="http://schemas.microsoft.com/office/powerpoint/2010/main" val="1371440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DFBC3829-82E2-472F-AE93-B4A418297FC3}" type="slidenum">
              <a:rPr lang="en-US" smtClean="0"/>
              <a:t>47</a:t>
            </a:fld>
            <a:endParaRPr lang="en-US" dirty="0"/>
          </a:p>
        </p:txBody>
      </p:sp>
    </p:spTree>
    <p:extLst>
      <p:ext uri="{BB962C8B-B14F-4D97-AF65-F5344CB8AC3E}">
        <p14:creationId xmlns:p14="http://schemas.microsoft.com/office/powerpoint/2010/main" val="1603515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48</a:t>
            </a:fld>
            <a:endParaRPr lang="en-US" dirty="0"/>
          </a:p>
        </p:txBody>
      </p:sp>
    </p:spTree>
    <p:extLst>
      <p:ext uri="{BB962C8B-B14F-4D97-AF65-F5344CB8AC3E}">
        <p14:creationId xmlns:p14="http://schemas.microsoft.com/office/powerpoint/2010/main" val="3587697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49</a:t>
            </a:fld>
            <a:endParaRPr lang="en-US" dirty="0"/>
          </a:p>
        </p:txBody>
      </p:sp>
    </p:spTree>
    <p:extLst>
      <p:ext uri="{BB962C8B-B14F-4D97-AF65-F5344CB8AC3E}">
        <p14:creationId xmlns:p14="http://schemas.microsoft.com/office/powerpoint/2010/main" val="1408274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DFBC3829-82E2-472F-AE93-B4A418297FC3}" type="slidenum">
              <a:rPr lang="en-US" smtClean="0"/>
              <a:t>50</a:t>
            </a:fld>
            <a:endParaRPr lang="en-US" dirty="0"/>
          </a:p>
        </p:txBody>
      </p:sp>
    </p:spTree>
    <p:extLst>
      <p:ext uri="{BB962C8B-B14F-4D97-AF65-F5344CB8AC3E}">
        <p14:creationId xmlns:p14="http://schemas.microsoft.com/office/powerpoint/2010/main" val="11694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51</a:t>
            </a:fld>
            <a:endParaRPr lang="en-US" dirty="0"/>
          </a:p>
        </p:txBody>
      </p:sp>
    </p:spTree>
    <p:extLst>
      <p:ext uri="{BB962C8B-B14F-4D97-AF65-F5344CB8AC3E}">
        <p14:creationId xmlns:p14="http://schemas.microsoft.com/office/powerpoint/2010/main" val="524307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52</a:t>
            </a:fld>
            <a:endParaRPr lang="en-US" dirty="0"/>
          </a:p>
        </p:txBody>
      </p:sp>
    </p:spTree>
    <p:extLst>
      <p:ext uri="{BB962C8B-B14F-4D97-AF65-F5344CB8AC3E}">
        <p14:creationId xmlns:p14="http://schemas.microsoft.com/office/powerpoint/2010/main" val="191032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a:t>
            </a:fld>
            <a:endParaRPr lang="en-US" dirty="0"/>
          </a:p>
        </p:txBody>
      </p:sp>
    </p:spTree>
    <p:extLst>
      <p:ext uri="{BB962C8B-B14F-4D97-AF65-F5344CB8AC3E}">
        <p14:creationId xmlns:p14="http://schemas.microsoft.com/office/powerpoint/2010/main" val="3045494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53</a:t>
            </a:fld>
            <a:endParaRPr lang="en-US" dirty="0"/>
          </a:p>
        </p:txBody>
      </p:sp>
    </p:spTree>
    <p:extLst>
      <p:ext uri="{BB962C8B-B14F-4D97-AF65-F5344CB8AC3E}">
        <p14:creationId xmlns:p14="http://schemas.microsoft.com/office/powerpoint/2010/main" val="3691650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54</a:t>
            </a:fld>
            <a:endParaRPr lang="en-US" dirty="0"/>
          </a:p>
        </p:txBody>
      </p:sp>
    </p:spTree>
    <p:extLst>
      <p:ext uri="{BB962C8B-B14F-4D97-AF65-F5344CB8AC3E}">
        <p14:creationId xmlns:p14="http://schemas.microsoft.com/office/powerpoint/2010/main" val="2742577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DFBC3829-82E2-472F-AE93-B4A418297FC3}" type="slidenum">
              <a:rPr lang="en-US" smtClean="0"/>
              <a:t>55</a:t>
            </a:fld>
            <a:endParaRPr lang="en-US" dirty="0"/>
          </a:p>
        </p:txBody>
      </p:sp>
    </p:spTree>
    <p:extLst>
      <p:ext uri="{BB962C8B-B14F-4D97-AF65-F5344CB8AC3E}">
        <p14:creationId xmlns:p14="http://schemas.microsoft.com/office/powerpoint/2010/main" val="2594055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56</a:t>
            </a:fld>
            <a:endParaRPr lang="en-US" dirty="0"/>
          </a:p>
        </p:txBody>
      </p:sp>
    </p:spTree>
    <p:extLst>
      <p:ext uri="{BB962C8B-B14F-4D97-AF65-F5344CB8AC3E}">
        <p14:creationId xmlns:p14="http://schemas.microsoft.com/office/powerpoint/2010/main" val="3612668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57</a:t>
            </a:fld>
            <a:endParaRPr lang="en-US" dirty="0"/>
          </a:p>
        </p:txBody>
      </p:sp>
    </p:spTree>
    <p:extLst>
      <p:ext uri="{BB962C8B-B14F-4D97-AF65-F5344CB8AC3E}">
        <p14:creationId xmlns:p14="http://schemas.microsoft.com/office/powerpoint/2010/main" val="3371776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58</a:t>
            </a:fld>
            <a:endParaRPr lang="en-US" dirty="0"/>
          </a:p>
        </p:txBody>
      </p:sp>
    </p:spTree>
    <p:extLst>
      <p:ext uri="{BB962C8B-B14F-4D97-AF65-F5344CB8AC3E}">
        <p14:creationId xmlns:p14="http://schemas.microsoft.com/office/powerpoint/2010/main" val="2924987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59</a:t>
            </a:fld>
            <a:endParaRPr lang="en-US" dirty="0"/>
          </a:p>
        </p:txBody>
      </p:sp>
    </p:spTree>
    <p:extLst>
      <p:ext uri="{BB962C8B-B14F-4D97-AF65-F5344CB8AC3E}">
        <p14:creationId xmlns:p14="http://schemas.microsoft.com/office/powerpoint/2010/main" val="1192136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60</a:t>
            </a:fld>
            <a:endParaRPr lang="en-US" dirty="0"/>
          </a:p>
        </p:txBody>
      </p:sp>
    </p:spTree>
    <p:extLst>
      <p:ext uri="{BB962C8B-B14F-4D97-AF65-F5344CB8AC3E}">
        <p14:creationId xmlns:p14="http://schemas.microsoft.com/office/powerpoint/2010/main" val="2422013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1926.104(c)</a:t>
            </a:r>
            <a:r>
              <a:rPr lang="en-US" b="0" i="0" dirty="0">
                <a:solidFill>
                  <a:srgbClr val="333333"/>
                </a:solidFill>
                <a:effectLst/>
                <a:latin typeface="Helvetica Neue"/>
              </a:rPr>
              <a:t>Lifelines used on rock-scaling operations, or in areas where the lifeline may be subjected to cutting or abrasion, shall be a minimum of 7⁄8 -inch wire core manila rope. For all other lifeline applications, a minimum of 3⁄4 -inch manila or equivalent, with a minimum breaking strength of 5,000 pounds, shall be used.</a:t>
            </a:r>
          </a:p>
          <a:p>
            <a:pPr algn="l"/>
            <a:r>
              <a:rPr lang="en-US" b="0" i="0" dirty="0">
                <a:solidFill>
                  <a:srgbClr val="333333"/>
                </a:solidFill>
                <a:effectLst/>
                <a:latin typeface="Helvetica Neue"/>
              </a:rPr>
              <a:t>1926.104(d)Safety belt lanyard shall be a minimum of 1⁄2 -inch nylon, or equivalent, with a maximum length to provide for a fall of no greater than 6 feet. The rope shall have a nominal breaking strength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61</a:t>
            </a:fld>
            <a:endParaRPr lang="en-US" dirty="0"/>
          </a:p>
        </p:txBody>
      </p:sp>
    </p:spTree>
    <p:extLst>
      <p:ext uri="{BB962C8B-B14F-4D97-AF65-F5344CB8AC3E}">
        <p14:creationId xmlns:p14="http://schemas.microsoft.com/office/powerpoint/2010/main" val="2186341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1926.104(c)</a:t>
            </a:r>
            <a:r>
              <a:rPr lang="en-US" b="0" i="0" dirty="0">
                <a:solidFill>
                  <a:srgbClr val="333333"/>
                </a:solidFill>
                <a:effectLst/>
                <a:latin typeface="Helvetica Neue"/>
              </a:rPr>
              <a:t>Lifelines used on rock-scaling operations, or in areas where the lifeline may be subjected to cutting or abrasion, shall be a minimum of 7⁄8 -inch wire core manila rope. For all other lifeline applications, a minimum of 3⁄4 -inch manila or equivalent, with a minimum breaking strength of 5,000 pounds, shall be used.</a:t>
            </a:r>
          </a:p>
          <a:p>
            <a:pPr algn="l"/>
            <a:r>
              <a:rPr lang="en-US" b="0" i="0" dirty="0">
                <a:solidFill>
                  <a:srgbClr val="333333"/>
                </a:solidFill>
                <a:effectLst/>
                <a:latin typeface="Helvetica Neue"/>
              </a:rPr>
              <a:t>1926.104(d)Safety belt lanyard shall be a minimum of 1⁄2 -inch nylon, or equivalent, with a maximum length to provide for a fall of no greater than 6 feet. The rope shall have a nominal breaking strength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62</a:t>
            </a:fld>
            <a:endParaRPr lang="en-US" dirty="0"/>
          </a:p>
        </p:txBody>
      </p:sp>
    </p:spTree>
    <p:extLst>
      <p:ext uri="{BB962C8B-B14F-4D97-AF65-F5344CB8AC3E}">
        <p14:creationId xmlns:p14="http://schemas.microsoft.com/office/powerpoint/2010/main" val="85136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8</a:t>
            </a:fld>
            <a:endParaRPr lang="en-US" dirty="0"/>
          </a:p>
        </p:txBody>
      </p:sp>
    </p:spTree>
    <p:extLst>
      <p:ext uri="{BB962C8B-B14F-4D97-AF65-F5344CB8AC3E}">
        <p14:creationId xmlns:p14="http://schemas.microsoft.com/office/powerpoint/2010/main" val="132046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1926.104(e)All safety belt and lanyard hardware shall be drop forged or pressed steel, cadmium plated in accordance with type 1, Class B plating specified in Federal Specification QQ-P-416. Surface shall be smooth and free of sharp edges.</a:t>
            </a:r>
          </a:p>
          <a:p>
            <a:pPr algn="l"/>
            <a:r>
              <a:rPr lang="en-US" b="0" i="0" dirty="0">
                <a:solidFill>
                  <a:srgbClr val="333333"/>
                </a:solidFill>
                <a:effectLst/>
                <a:latin typeface="Helvetica Neue"/>
              </a:rPr>
              <a:t>1926.104(f)All safety belt and lanyard hardware, except rivets, shall be capable of withstanding a tensile loading of 4,000 pounds without cracking, breaking, or taking a permanent deformation.</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63</a:t>
            </a:fld>
            <a:endParaRPr lang="en-US" dirty="0"/>
          </a:p>
        </p:txBody>
      </p:sp>
    </p:spTree>
    <p:extLst>
      <p:ext uri="{BB962C8B-B14F-4D97-AF65-F5344CB8AC3E}">
        <p14:creationId xmlns:p14="http://schemas.microsoft.com/office/powerpoint/2010/main" val="2255240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1926.105(a)</a:t>
            </a:r>
            <a:r>
              <a:rPr lang="en-US" b="0" i="0" dirty="0">
                <a:solidFill>
                  <a:srgbClr val="333333"/>
                </a:solidFill>
                <a:effectLst/>
                <a:latin typeface="Helvetica Neue"/>
              </a:rPr>
              <a:t>Safety nets shall be provided when workplaces are more than 25 feet above the ground or water surface, or other surfaces where the use of ladders, scaffolds, catch platforms, temporary floors, safety lines, or safety belts is impractical.</a:t>
            </a:r>
          </a:p>
          <a:p>
            <a:pPr algn="l"/>
            <a:r>
              <a:rPr lang="en-US" b="0" i="0" dirty="0">
                <a:solidFill>
                  <a:srgbClr val="333333"/>
                </a:solidFill>
                <a:effectLst/>
                <a:latin typeface="Helvetica Neue"/>
              </a:rPr>
              <a:t>1926.105(b)Where safety net protection is required by this part, operations shall not be undertaken until the net is in place and has been tested.</a:t>
            </a:r>
          </a:p>
          <a:p>
            <a:pPr algn="l"/>
            <a:r>
              <a:rPr lang="en-US" b="0" i="0" dirty="0">
                <a:solidFill>
                  <a:srgbClr val="333333"/>
                </a:solidFill>
                <a:effectLst/>
                <a:latin typeface="Helvetica Neue"/>
              </a:rPr>
              <a:t>1926.105(c)</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64</a:t>
            </a:fld>
            <a:endParaRPr lang="en-US" dirty="0"/>
          </a:p>
        </p:txBody>
      </p:sp>
    </p:spTree>
    <p:extLst>
      <p:ext uri="{BB962C8B-B14F-4D97-AF65-F5344CB8AC3E}">
        <p14:creationId xmlns:p14="http://schemas.microsoft.com/office/powerpoint/2010/main" val="39705655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1926.105(c)(1)Nets shall extend 8 feet beyond the edge of the work surface where employees are exposed and shall be installed as close under the work surface as practical but in no case more than 25 feet below such work surface. Nets shall be hung with sufficient clearance to prevent user's contact with the surfaces or structures below. Such clearances shall be determined by impact load testing.</a:t>
            </a:r>
          </a:p>
          <a:p>
            <a:pPr algn="l"/>
            <a:r>
              <a:rPr lang="en-US" b="0" i="0" dirty="0">
                <a:solidFill>
                  <a:srgbClr val="333333"/>
                </a:solidFill>
                <a:effectLst/>
                <a:latin typeface="Helvetica Neue"/>
              </a:rPr>
              <a:t>1926.105(c)(2)It is intended that only one level of nets be required for bridge construction.</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65</a:t>
            </a:fld>
            <a:endParaRPr lang="en-US" dirty="0"/>
          </a:p>
        </p:txBody>
      </p:sp>
    </p:spTree>
    <p:extLst>
      <p:ext uri="{BB962C8B-B14F-4D97-AF65-F5344CB8AC3E}">
        <p14:creationId xmlns:p14="http://schemas.microsoft.com/office/powerpoint/2010/main" val="1613639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1926.105(d)The mesh size of nets shall not exceed 6 inches by 6 inches. All new nets shall meet accepted performance standards of 17,500 foot-pounds minimum impact resistance as determined and certified by the manufacturers, and shall bear a label of proof test. Edge ropes shall provide a minimum breaking strength of 5,000 pounds.</a:t>
            </a:r>
          </a:p>
          <a:p>
            <a:pPr algn="l"/>
            <a:r>
              <a:rPr lang="en-US" b="0" i="0" dirty="0">
                <a:solidFill>
                  <a:srgbClr val="333333"/>
                </a:solidFill>
                <a:effectLst/>
                <a:latin typeface="Helvetica Neue"/>
              </a:rPr>
              <a:t>1926.105(e)Forged steel safety hooks or shackles shall be used to fasten the net to its supports.</a:t>
            </a:r>
          </a:p>
          <a:p>
            <a:pPr algn="l"/>
            <a:r>
              <a:rPr lang="en-US" b="0" i="0" dirty="0">
                <a:solidFill>
                  <a:srgbClr val="333333"/>
                </a:solidFill>
                <a:effectLst/>
                <a:latin typeface="Helvetica Neue"/>
              </a:rPr>
              <a:t>1926.105(f)Connections between net panels shall develop the full strength of the net.</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66</a:t>
            </a:fld>
            <a:endParaRPr lang="en-US" dirty="0"/>
          </a:p>
        </p:txBody>
      </p:sp>
    </p:spTree>
    <p:extLst>
      <p:ext uri="{BB962C8B-B14F-4D97-AF65-F5344CB8AC3E}">
        <p14:creationId xmlns:p14="http://schemas.microsoft.com/office/powerpoint/2010/main" val="267538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1926.105(d)The mesh size of nets shall not exceed 6 inches by 6 inches. All new nets shall meet accepted performance standards of 17,500 foot-pounds minimum impact resistance as determined and certified by the manufacturers, and shall bear a label of proof test. Edge ropes shall provide a minimum breaking strength of 5,000 pounds.</a:t>
            </a:r>
          </a:p>
          <a:p>
            <a:pPr algn="l"/>
            <a:r>
              <a:rPr lang="en-US" b="0" i="0" dirty="0">
                <a:solidFill>
                  <a:srgbClr val="333333"/>
                </a:solidFill>
                <a:effectLst/>
                <a:latin typeface="Helvetica Neue"/>
              </a:rPr>
              <a:t>1926.105(e)Forged steel safety hooks or shackles shall be used to fasten the net to its supports.</a:t>
            </a:r>
          </a:p>
          <a:p>
            <a:pPr algn="l"/>
            <a:r>
              <a:rPr lang="en-US" b="0" i="0" dirty="0">
                <a:solidFill>
                  <a:srgbClr val="333333"/>
                </a:solidFill>
                <a:effectLst/>
                <a:latin typeface="Helvetica Neue"/>
              </a:rPr>
              <a:t>1926.105(f)Connections between net panels shall develop the full strength of the net.</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67</a:t>
            </a:fld>
            <a:endParaRPr lang="en-US" dirty="0"/>
          </a:p>
        </p:txBody>
      </p:sp>
    </p:spTree>
    <p:extLst>
      <p:ext uri="{BB962C8B-B14F-4D97-AF65-F5344CB8AC3E}">
        <p14:creationId xmlns:p14="http://schemas.microsoft.com/office/powerpoint/2010/main" val="14619160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latin typeface="Helvetica Neue"/>
                <a:hlinkClick r:id="rId3" tooltip="1926 Subpart E"/>
              </a:rPr>
              <a:t>1926 Subpart E - Personal Protective and Life Saving Equipment</a:t>
            </a:r>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68</a:t>
            </a:fld>
            <a:endParaRPr lang="en-US" dirty="0"/>
          </a:p>
        </p:txBody>
      </p:sp>
    </p:spTree>
    <p:extLst>
      <p:ext uri="{BB962C8B-B14F-4D97-AF65-F5344CB8AC3E}">
        <p14:creationId xmlns:p14="http://schemas.microsoft.com/office/powerpoint/2010/main" val="1978063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25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Without leadership from management, the safety and health program is doomed to fail. </a:t>
            </a:r>
          </a:p>
          <a:p>
            <a:pPr marL="0" marR="0" lvl="0" indent="0" algn="l" defTabSz="914400" rtl="0" eaLnBrk="0" fontAlgn="base" latinLnBrk="0" hangingPunct="0">
              <a:lnSpc>
                <a:spcPct val="125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Management provides a motivating force and, equally importantly, resources for the program.</a:t>
            </a:r>
          </a:p>
          <a:p>
            <a:pPr marL="0" marR="0" lvl="0" indent="0" algn="l" defTabSz="914400" rtl="0" eaLnBrk="0" fontAlgn="base" latinLnBrk="0" hangingPunct="0">
              <a:lnSpc>
                <a:spcPct val="125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Clearly written policy helps communicate that safety and health is a primary organizational value.</a:t>
            </a:r>
            <a:endParaRPr lang="en-US" sz="1200" b="0" i="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70</a:t>
            </a:fld>
            <a:endParaRPr lang="en-US" dirty="0"/>
          </a:p>
        </p:txBody>
      </p:sp>
    </p:spTree>
    <p:extLst>
      <p:ext uri="{BB962C8B-B14F-4D97-AF65-F5344CB8AC3E}">
        <p14:creationId xmlns:p14="http://schemas.microsoft.com/office/powerpoint/2010/main" val="3745557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71</a:t>
            </a:fld>
            <a:endParaRPr lang="en-US" dirty="0"/>
          </a:p>
        </p:txBody>
      </p:sp>
    </p:spTree>
    <p:extLst>
      <p:ext uri="{BB962C8B-B14F-4D97-AF65-F5344CB8AC3E}">
        <p14:creationId xmlns:p14="http://schemas.microsoft.com/office/powerpoint/2010/main" val="2281961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72</a:t>
            </a:fld>
            <a:endParaRPr lang="en-US" dirty="0"/>
          </a:p>
        </p:txBody>
      </p:sp>
    </p:spTree>
    <p:extLst>
      <p:ext uri="{BB962C8B-B14F-4D97-AF65-F5344CB8AC3E}">
        <p14:creationId xmlns:p14="http://schemas.microsoft.com/office/powerpoint/2010/main" val="33120775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effectLst/>
                <a:latin typeface="Arial" panose="020B0604020202020204" pitchFamily="34" charset="0"/>
                <a:cs typeface="Arial" panose="020B0604020202020204" pitchFamily="34" charset="0"/>
              </a:rPr>
              <a:t>Here are some ways for management to make sure workers see and believe they’re involved and care:</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Be seen on the floor in informal safety activities and inspections, etc.</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Make yourself accessible to workers on health and safety issues</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Lead by example, always knowing and following health and safety rules</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Be involved in and actively participate in the safety and health committee, meetings, etc.</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73</a:t>
            </a:fld>
            <a:endParaRPr lang="en-US" dirty="0"/>
          </a:p>
        </p:txBody>
      </p:sp>
    </p:spTree>
    <p:extLst>
      <p:ext uri="{BB962C8B-B14F-4D97-AF65-F5344CB8AC3E}">
        <p14:creationId xmlns:p14="http://schemas.microsoft.com/office/powerpoint/2010/main" val="328735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10</a:t>
            </a:fld>
            <a:endParaRPr lang="en-US" dirty="0"/>
          </a:p>
        </p:txBody>
      </p:sp>
    </p:spTree>
    <p:extLst>
      <p:ext uri="{BB962C8B-B14F-4D97-AF65-F5344CB8AC3E}">
        <p14:creationId xmlns:p14="http://schemas.microsoft.com/office/powerpoint/2010/main" val="9045389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74</a:t>
            </a:fld>
            <a:endParaRPr lang="en-US" dirty="0"/>
          </a:p>
        </p:txBody>
      </p:sp>
    </p:spTree>
    <p:extLst>
      <p:ext uri="{BB962C8B-B14F-4D97-AF65-F5344CB8AC3E}">
        <p14:creationId xmlns:p14="http://schemas.microsoft.com/office/powerpoint/2010/main" val="2559132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75</a:t>
            </a:fld>
            <a:endParaRPr lang="en-US" dirty="0"/>
          </a:p>
        </p:txBody>
      </p:sp>
    </p:spTree>
    <p:extLst>
      <p:ext uri="{BB962C8B-B14F-4D97-AF65-F5344CB8AC3E}">
        <p14:creationId xmlns:p14="http://schemas.microsoft.com/office/powerpoint/2010/main" val="1525373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76</a:t>
            </a:fld>
            <a:endParaRPr lang="en-US" dirty="0"/>
          </a:p>
        </p:txBody>
      </p:sp>
    </p:spTree>
    <p:extLst>
      <p:ext uri="{BB962C8B-B14F-4D97-AF65-F5344CB8AC3E}">
        <p14:creationId xmlns:p14="http://schemas.microsoft.com/office/powerpoint/2010/main" val="3908977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77</a:t>
            </a:fld>
            <a:endParaRPr lang="en-US" dirty="0"/>
          </a:p>
        </p:txBody>
      </p:sp>
    </p:spTree>
    <p:extLst>
      <p:ext uri="{BB962C8B-B14F-4D97-AF65-F5344CB8AC3E}">
        <p14:creationId xmlns:p14="http://schemas.microsoft.com/office/powerpoint/2010/main" val="32046676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78</a:t>
            </a:fld>
            <a:endParaRPr lang="en-US" dirty="0"/>
          </a:p>
        </p:txBody>
      </p:sp>
    </p:spTree>
    <p:extLst>
      <p:ext uri="{BB962C8B-B14F-4D97-AF65-F5344CB8AC3E}">
        <p14:creationId xmlns:p14="http://schemas.microsoft.com/office/powerpoint/2010/main" val="3482254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79</a:t>
            </a:fld>
            <a:endParaRPr lang="en-US" dirty="0"/>
          </a:p>
        </p:txBody>
      </p:sp>
    </p:spTree>
    <p:extLst>
      <p:ext uri="{BB962C8B-B14F-4D97-AF65-F5344CB8AC3E}">
        <p14:creationId xmlns:p14="http://schemas.microsoft.com/office/powerpoint/2010/main" val="357108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11</a:t>
            </a:fld>
            <a:endParaRPr lang="en-US" dirty="0"/>
          </a:p>
        </p:txBody>
      </p:sp>
    </p:spTree>
    <p:extLst>
      <p:ext uri="{BB962C8B-B14F-4D97-AF65-F5344CB8AC3E}">
        <p14:creationId xmlns:p14="http://schemas.microsoft.com/office/powerpoint/2010/main" val="398585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000000"/>
                </a:solidFill>
                <a:effectLst/>
                <a:latin typeface="Roboto" panose="02000000000000000000" pitchFamily="2" charset="0"/>
              </a:rPr>
              <a:t>1926.95(b) “Equipo propiedad del empleado”. Cuando los empleados proporcionen su propio equipo de protección, el empleador será responsable de garantizar su idoneidad, incluido el mantenimiento adecuado y la higiene de dicho equipo.</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12</a:t>
            </a:fld>
            <a:endParaRPr lang="en-US" dirty="0"/>
          </a:p>
        </p:txBody>
      </p:sp>
    </p:spTree>
    <p:extLst>
      <p:ext uri="{BB962C8B-B14F-4D97-AF65-F5344CB8AC3E}">
        <p14:creationId xmlns:p14="http://schemas.microsoft.com/office/powerpoint/2010/main" val="461427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6905" y="462958"/>
            <a:ext cx="10313233" cy="701731"/>
          </a:xfrm>
        </p:spPr>
        <p:txBody>
          <a:bodyPr anchor="b">
            <a:spAutoFit/>
          </a:bodyPr>
          <a:lstStyle>
            <a:lvl1pPr algn="ctr">
              <a:defRPr sz="44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3616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Righ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EAC2E90B-4E66-4479-B436-D7669BF4E227}"/>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296650" y="0"/>
            <a:ext cx="895350" cy="6858000"/>
          </a:xfrm>
          <a:prstGeom prst="rect">
            <a:avLst/>
          </a:prstGeom>
        </p:spPr>
      </p:pic>
      <p:sp>
        <p:nvSpPr>
          <p:cNvPr id="2" name="Title 1"/>
          <p:cNvSpPr>
            <a:spLocks noGrp="1"/>
          </p:cNvSpPr>
          <p:nvPr>
            <p:ph type="title"/>
          </p:nvPr>
        </p:nvSpPr>
        <p:spPr>
          <a:xfrm rot="5400000">
            <a:off x="8590117" y="3118955"/>
            <a:ext cx="6357179" cy="556591"/>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3699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Hea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50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C3063-A601-4D9C-B1F3-9F145BA069A3}"/>
              </a:ext>
            </a:extLst>
          </p:cNvPr>
          <p:cNvSpPr txBox="1"/>
          <p:nvPr userDrawn="1"/>
        </p:nvSpPr>
        <p:spPr>
          <a:xfrm>
            <a:off x="1578004" y="2094143"/>
            <a:ext cx="3969519" cy="484748"/>
          </a:xfrm>
          <a:prstGeom prst="rect">
            <a:avLst/>
          </a:prstGeom>
          <a:solidFill>
            <a:schemeClr val="accent1"/>
          </a:solidFill>
          <a:ln w="50800" cap="rnd">
            <a:solidFill>
              <a:schemeClr val="accent1"/>
            </a:solidFill>
          </a:ln>
        </p:spPr>
        <p:txBody>
          <a:bodyPr tIns="91440" r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latin typeface="+mn-lt"/>
                <a:cs typeface="Calibri" panose="020F0502020204030204" pitchFamily="34" charset="0"/>
              </a:rPr>
              <a:t>Definition: Goes Here </a:t>
            </a:r>
          </a:p>
        </p:txBody>
      </p:sp>
      <p:sp>
        <p:nvSpPr>
          <p:cNvPr id="3" name="TextBox 2">
            <a:extLst>
              <a:ext uri="{FF2B5EF4-FFF2-40B4-BE49-F238E27FC236}">
                <a16:creationId xmlns:a16="http://schemas.microsoft.com/office/drawing/2014/main" id="{4EDACDB4-3602-4C3C-8C47-77A3F50443E4}"/>
              </a:ext>
            </a:extLst>
          </p:cNvPr>
          <p:cNvSpPr txBox="1"/>
          <p:nvPr userDrawn="1"/>
        </p:nvSpPr>
        <p:spPr>
          <a:xfrm>
            <a:off x="1577975" y="2749550"/>
            <a:ext cx="3970338" cy="446088"/>
          </a:xfrm>
          <a:prstGeom prst="rect">
            <a:avLst/>
          </a:prstGeom>
          <a:solidFill>
            <a:srgbClr val="457734"/>
          </a:solidFill>
          <a:ln w="25400" cap="rnd">
            <a:solidFill>
              <a:srgbClr val="457734"/>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4" name="TextBox 3">
            <a:extLst>
              <a:ext uri="{FF2B5EF4-FFF2-40B4-BE49-F238E27FC236}">
                <a16:creationId xmlns:a16="http://schemas.microsoft.com/office/drawing/2014/main" id="{4FE0B4BD-AC31-4C7C-B61A-E839B5B2779A}"/>
              </a:ext>
            </a:extLst>
          </p:cNvPr>
          <p:cNvSpPr txBox="1"/>
          <p:nvPr userDrawn="1"/>
        </p:nvSpPr>
        <p:spPr>
          <a:xfrm>
            <a:off x="1577975" y="3527425"/>
            <a:ext cx="3970338" cy="447675"/>
          </a:xfrm>
          <a:prstGeom prst="rect">
            <a:avLst/>
          </a:prstGeom>
          <a:solidFill>
            <a:schemeClr val="bg1"/>
          </a:solidFill>
          <a:ln w="25400" cap="rnd">
            <a:solidFill>
              <a:srgbClr val="C54900"/>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5" name="TextBox 4">
            <a:extLst>
              <a:ext uri="{FF2B5EF4-FFF2-40B4-BE49-F238E27FC236}">
                <a16:creationId xmlns:a16="http://schemas.microsoft.com/office/drawing/2014/main" id="{DF727C13-8ED0-4A26-A557-2C135369C09C}"/>
              </a:ext>
            </a:extLst>
          </p:cNvPr>
          <p:cNvSpPr txBox="1"/>
          <p:nvPr userDrawn="1"/>
        </p:nvSpPr>
        <p:spPr>
          <a:xfrm>
            <a:off x="1577975" y="4302125"/>
            <a:ext cx="3970338" cy="446088"/>
          </a:xfrm>
          <a:prstGeom prst="rect">
            <a:avLst/>
          </a:prstGeom>
          <a:solidFill>
            <a:schemeClr val="bg1"/>
          </a:solidFill>
          <a:ln w="25400" cap="rnd">
            <a:solidFill>
              <a:schemeClr val="accent6"/>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6" name="TextBox 5">
            <a:extLst>
              <a:ext uri="{FF2B5EF4-FFF2-40B4-BE49-F238E27FC236}">
                <a16:creationId xmlns:a16="http://schemas.microsoft.com/office/drawing/2014/main" id="{4FE53BAA-1FDB-4E90-B711-CB020C56A80B}"/>
              </a:ext>
            </a:extLst>
          </p:cNvPr>
          <p:cNvSpPr txBox="1"/>
          <p:nvPr userDrawn="1"/>
        </p:nvSpPr>
        <p:spPr>
          <a:xfrm>
            <a:off x="1578003" y="5084403"/>
            <a:ext cx="3969519" cy="577081"/>
          </a:xfrm>
          <a:prstGeom prst="rect">
            <a:avLst/>
          </a:prstGeom>
          <a:solidFill>
            <a:srgbClr val="457734"/>
          </a:solidFill>
          <a:ln w="25400" cap="rnd">
            <a:noFill/>
          </a:ln>
          <a:effectLst>
            <a:outerShdw blurRad="50800" dist="38100" dir="2700000" algn="tl" rotWithShape="0">
              <a:prstClr val="black">
                <a:alpha val="40000"/>
              </a:prstClr>
            </a:outerShdw>
          </a:effectLst>
        </p:spPr>
        <p:txBody>
          <a:bodyPr t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effectLst>
                  <a:outerShdw blurRad="50800" dist="50800" dir="2940000" sx="10000" sy="10000" algn="ctr" rotWithShape="0">
                    <a:srgbClr val="000000"/>
                  </a:outerShdw>
                </a:effectLst>
                <a:latin typeface="+mn-lt"/>
                <a:cs typeface="Calibri" panose="020F0502020204030204" pitchFamily="34" charset="0"/>
              </a:rPr>
              <a:t>On screen instructions go here</a:t>
            </a:r>
          </a:p>
        </p:txBody>
      </p:sp>
      <p:sp>
        <p:nvSpPr>
          <p:cNvPr id="7" name="TextBox 6">
            <a:extLst>
              <a:ext uri="{FF2B5EF4-FFF2-40B4-BE49-F238E27FC236}">
                <a16:creationId xmlns:a16="http://schemas.microsoft.com/office/drawing/2014/main" id="{07AA2184-6042-4644-8DDF-D74040DE282F}"/>
              </a:ext>
            </a:extLst>
          </p:cNvPr>
          <p:cNvSpPr txBox="1"/>
          <p:nvPr userDrawn="1"/>
        </p:nvSpPr>
        <p:spPr>
          <a:xfrm>
            <a:off x="6681592" y="3267424"/>
            <a:ext cx="3176197" cy="784830"/>
          </a:xfrm>
          <a:prstGeom prst="rect">
            <a:avLst/>
          </a:prstGeom>
          <a:solidFill>
            <a:srgbClr val="457734"/>
          </a:solidFill>
          <a:ln w="0" cap="rnd">
            <a:noFill/>
          </a:ln>
        </p:spPr>
        <p:txBody>
          <a:bodyPr tIns="182880" r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latin typeface="+mn-lt"/>
                <a:cs typeface="Calibri" panose="020F0502020204030204" pitchFamily="34" charset="0"/>
              </a:rPr>
              <a:t>Use for quotes or small pieces of content that aren’t voiced</a:t>
            </a:r>
          </a:p>
        </p:txBody>
      </p:sp>
      <p:sp>
        <p:nvSpPr>
          <p:cNvPr id="8" name="TextBox 7">
            <a:extLst>
              <a:ext uri="{FF2B5EF4-FFF2-40B4-BE49-F238E27FC236}">
                <a16:creationId xmlns:a16="http://schemas.microsoft.com/office/drawing/2014/main" id="{24A8187D-ADA0-4E0D-A95D-2EF9FD0F3D5B}"/>
              </a:ext>
            </a:extLst>
          </p:cNvPr>
          <p:cNvSpPr txBox="1"/>
          <p:nvPr userDrawn="1"/>
        </p:nvSpPr>
        <p:spPr>
          <a:xfrm>
            <a:off x="6681592" y="2163339"/>
            <a:ext cx="3176197" cy="584775"/>
          </a:xfrm>
          <a:prstGeom prst="rect">
            <a:avLst/>
          </a:prstGeom>
          <a:solidFill>
            <a:srgbClr val="C54900"/>
          </a:solidFill>
          <a:ln w="50800" cap="rnd">
            <a:solidFill>
              <a:srgbClr val="C54900"/>
            </a:solidFill>
          </a:ln>
        </p:spPr>
        <p:txBody>
          <a:bodyPr tIns="182880" rIns="182880" bIns="182880">
            <a:spAutoFit/>
            <a:scene3d>
              <a:camera prst="orthographicFront"/>
              <a:lightRig rig="threePt" dir="t"/>
            </a:scene3d>
            <a:sp3d>
              <a:bevelT w="0"/>
            </a:sp3d>
          </a:bodyPr>
          <a:lstStyle/>
          <a:p>
            <a:pPr algn="ctr" eaLnBrk="1" fontAlgn="auto" hangingPunct="1">
              <a:spcBef>
                <a:spcPts val="0"/>
              </a:spcBef>
              <a:spcAft>
                <a:spcPts val="0"/>
              </a:spcAft>
              <a:defRPr/>
            </a:pPr>
            <a:r>
              <a:rPr lang="en-US" sz="1400" dirty="0">
                <a:solidFill>
                  <a:schemeClr val="bg1"/>
                </a:solidFill>
                <a:latin typeface="+mn-lt"/>
                <a:cs typeface="Calibri" panose="020F0502020204030204" pitchFamily="34" charset="0"/>
              </a:rPr>
              <a:t>This is a heading</a:t>
            </a:r>
          </a:p>
        </p:txBody>
      </p:sp>
      <p:grpSp>
        <p:nvGrpSpPr>
          <p:cNvPr id="9" name="Group 8">
            <a:extLst>
              <a:ext uri="{FF2B5EF4-FFF2-40B4-BE49-F238E27FC236}">
                <a16:creationId xmlns:a16="http://schemas.microsoft.com/office/drawing/2014/main" id="{7B706467-C14B-4208-9ADA-E3788A6755EA}"/>
              </a:ext>
            </a:extLst>
          </p:cNvPr>
          <p:cNvGrpSpPr/>
          <p:nvPr userDrawn="1"/>
        </p:nvGrpSpPr>
        <p:grpSpPr>
          <a:xfrm>
            <a:off x="7031801" y="4503820"/>
            <a:ext cx="2475776" cy="1161165"/>
            <a:chOff x="5183671" y="5332804"/>
            <a:chExt cx="2426204" cy="1137915"/>
          </a:xfrm>
          <a:solidFill>
            <a:srgbClr val="457734"/>
          </a:solidFill>
        </p:grpSpPr>
        <p:grpSp>
          <p:nvGrpSpPr>
            <p:cNvPr id="10" name="Group 9">
              <a:extLst>
                <a:ext uri="{FF2B5EF4-FFF2-40B4-BE49-F238E27FC236}">
                  <a16:creationId xmlns:a16="http://schemas.microsoft.com/office/drawing/2014/main" id="{DB92C172-EFC2-4CD1-B3DA-F4628E707CAC}"/>
                </a:ext>
              </a:extLst>
            </p:cNvPr>
            <p:cNvGrpSpPr/>
            <p:nvPr/>
          </p:nvGrpSpPr>
          <p:grpSpPr>
            <a:xfrm>
              <a:off x="5183671" y="5332804"/>
              <a:ext cx="2426204" cy="1137915"/>
              <a:chOff x="307826" y="2082546"/>
              <a:chExt cx="2426204" cy="1137915"/>
            </a:xfrm>
            <a:grpFill/>
          </p:grpSpPr>
          <p:sp>
            <p:nvSpPr>
              <p:cNvPr id="12" name="Rectangle 11">
                <a:extLst>
                  <a:ext uri="{FF2B5EF4-FFF2-40B4-BE49-F238E27FC236}">
                    <a16:creationId xmlns:a16="http://schemas.microsoft.com/office/drawing/2014/main" id="{1B40529E-2D4D-46BF-AD8F-797640CBEFFC}"/>
                  </a:ext>
                </a:extLst>
              </p:cNvPr>
              <p:cNvSpPr/>
              <p:nvPr/>
            </p:nvSpPr>
            <p:spPr>
              <a:xfrm>
                <a:off x="307826" y="2082546"/>
                <a:ext cx="2426204" cy="873548"/>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lIns="685800" anchor="ctr"/>
              <a:lstStyle/>
              <a:p>
                <a:pPr eaLnBrk="1" fontAlgn="auto" hangingPunct="1">
                  <a:spcBef>
                    <a:spcPts val="0"/>
                  </a:spcBef>
                  <a:spcAft>
                    <a:spcPts val="0"/>
                  </a:spcAft>
                  <a:defRPr/>
                </a:pPr>
                <a:r>
                  <a:rPr lang="en-US" sz="1350" dirty="0">
                    <a:solidFill>
                      <a:schemeClr val="bg1"/>
                    </a:solidFill>
                    <a:cs typeface="Calibri" panose="020F0502020204030204" pitchFamily="34" charset="0"/>
                  </a:rPr>
                  <a:t>Use for quotes or small pieces of content that aren’t voiced</a:t>
                </a:r>
              </a:p>
            </p:txBody>
          </p:sp>
          <p:sp>
            <p:nvSpPr>
              <p:cNvPr id="13" name="Isosceles Triangle 12">
                <a:extLst>
                  <a:ext uri="{FF2B5EF4-FFF2-40B4-BE49-F238E27FC236}">
                    <a16:creationId xmlns:a16="http://schemas.microsoft.com/office/drawing/2014/main" id="{A78E2781-7428-4F09-9212-CCCCC88C2F1D}"/>
                  </a:ext>
                </a:extLst>
              </p:cNvPr>
              <p:cNvSpPr/>
              <p:nvPr/>
            </p:nvSpPr>
            <p:spPr>
              <a:xfrm rot="10800000">
                <a:off x="1231846" y="2940218"/>
                <a:ext cx="578163" cy="28024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grpSp>
        <p:pic>
          <p:nvPicPr>
            <p:cNvPr id="11" name="Picture 10">
              <a:extLst>
                <a:ext uri="{FF2B5EF4-FFF2-40B4-BE49-F238E27FC236}">
                  <a16:creationId xmlns:a16="http://schemas.microsoft.com/office/drawing/2014/main" id="{32EECCE1-9E13-4CD2-B71E-DB138514762C}"/>
                </a:ext>
              </a:extLst>
            </p:cNvPr>
            <p:cNvPicPr>
              <a:picLocks noChangeAspect="1"/>
            </p:cNvPicPr>
            <p:nvPr/>
          </p:nvPicPr>
          <p:blipFill>
            <a:blip r:embed="rId2">
              <a:biLevel thresh="75000"/>
              <a:extLst>
                <a:ext uri="{28A0092B-C50C-407E-A947-70E740481C1C}">
                  <a14:useLocalDpi xmlns:a14="http://schemas.microsoft.com/office/drawing/2010/main"/>
                </a:ext>
              </a:extLst>
            </a:blip>
            <a:stretch>
              <a:fillRect/>
            </a:stretch>
          </p:blipFill>
          <p:spPr>
            <a:xfrm>
              <a:off x="5278433" y="5526446"/>
              <a:ext cx="514350" cy="514350"/>
            </a:xfrm>
            <a:prstGeom prst="rect">
              <a:avLst/>
            </a:prstGeom>
            <a:grpFill/>
            <a:ln>
              <a:noFill/>
            </a:ln>
          </p:spPr>
        </p:pic>
      </p:grpSp>
      <p:pic>
        <p:nvPicPr>
          <p:cNvPr id="14" name="Picture 13" title="-">
            <a:extLst>
              <a:ext uri="{FF2B5EF4-FFF2-40B4-BE49-F238E27FC236}">
                <a16:creationId xmlns:a16="http://schemas.microsoft.com/office/drawing/2014/main" id="{C0848570-B0B5-4DAD-9F83-A21C693E70D3}"/>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2377679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1524000" y="1606550"/>
            <a:ext cx="3890963" cy="600075"/>
            <a:chOff x="2454629" y="3422610"/>
            <a:chExt cx="2975888" cy="459178"/>
          </a:xfrm>
        </p:grpSpPr>
        <p:sp>
          <p:nvSpPr>
            <p:cNvPr id="3" name="Freeform 3">
              <a:extLst>
                <a:ext uri="{FF2B5EF4-FFF2-40B4-BE49-F238E27FC236}">
                  <a16:creationId xmlns:a16="http://schemas.microsoft.com/office/drawing/2014/main" id="{0A58A0DC-8965-429D-8156-4167EC82D669}"/>
                </a:ext>
              </a:extLst>
            </p:cNvPr>
            <p:cNvSpPr/>
            <p:nvPr/>
          </p:nvSpPr>
          <p:spPr>
            <a:xfrm>
              <a:off x="2454629" y="3423825"/>
              <a:ext cx="1146160" cy="457963"/>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0 w 1145759"/>
                <a:gd name="connsiteY5"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759" h="458303">
                  <a:moveTo>
                    <a:pt x="0" y="0"/>
                  </a:moveTo>
                  <a:lnTo>
                    <a:pt x="916608" y="0"/>
                  </a:lnTo>
                  <a:lnTo>
                    <a:pt x="1145759" y="229152"/>
                  </a:lnTo>
                  <a:lnTo>
                    <a:pt x="916608" y="458303"/>
                  </a:lnTo>
                  <a:lnTo>
                    <a:pt x="0" y="458303"/>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lIns="74676" tIns="37338" rIns="133245"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1</a:t>
              </a:r>
            </a:p>
          </p:txBody>
        </p:sp>
        <p:sp>
          <p:nvSpPr>
            <p:cNvPr id="4" name="Freeform 4">
              <a:extLst>
                <a:ext uri="{FF2B5EF4-FFF2-40B4-BE49-F238E27FC236}">
                  <a16:creationId xmlns:a16="http://schemas.microsoft.com/office/drawing/2014/main" id="{B3D6E816-2194-415D-A38E-C95DC775424E}"/>
                </a:ext>
              </a:extLst>
            </p:cNvPr>
            <p:cNvSpPr/>
            <p:nvPr/>
          </p:nvSpPr>
          <p:spPr>
            <a:xfrm>
              <a:off x="3372528" y="3422610"/>
              <a:ext cx="1146160" cy="457964"/>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229152 w 1145759"/>
                <a:gd name="connsiteY5" fmla="*/ 229152 h 458303"/>
                <a:gd name="connsiteX6" fmla="*/ 0 w 1145759"/>
                <a:gd name="connsiteY6"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759" h="458303">
                  <a:moveTo>
                    <a:pt x="0" y="0"/>
                  </a:moveTo>
                  <a:lnTo>
                    <a:pt x="916608" y="0"/>
                  </a:lnTo>
                  <a:lnTo>
                    <a:pt x="1145759" y="229152"/>
                  </a:lnTo>
                  <a:lnTo>
                    <a:pt x="916608" y="458303"/>
                  </a:lnTo>
                  <a:lnTo>
                    <a:pt x="0" y="458303"/>
                  </a:lnTo>
                  <a:lnTo>
                    <a:pt x="229152" y="229152"/>
                  </a:lnTo>
                  <a:lnTo>
                    <a:pt x="0" y="0"/>
                  </a:lnTo>
                  <a:close/>
                </a:path>
              </a:pathLst>
            </a:custGeom>
            <a:solidFill>
              <a:srgbClr val="457734"/>
            </a:solidFill>
          </p:spPr>
          <p:style>
            <a:lnRef idx="2">
              <a:schemeClr val="lt1">
                <a:hueOff val="0"/>
                <a:satOff val="0"/>
                <a:lumOff val="0"/>
                <a:alphaOff val="0"/>
              </a:schemeClr>
            </a:lnRef>
            <a:fillRef idx="1">
              <a:scrgbClr r="0" g="0" b="0"/>
            </a:fillRef>
            <a:effectRef idx="0">
              <a:schemeClr val="accent1">
                <a:shade val="80000"/>
                <a:hueOff val="0"/>
                <a:satOff val="0"/>
                <a:lumOff val="21330"/>
                <a:alphaOff val="0"/>
              </a:schemeClr>
            </a:effectRef>
            <a:fontRef idx="minor">
              <a:schemeClr val="lt1"/>
            </a:fontRef>
          </p:style>
          <p:txBody>
            <a:bodyPr lIns="285159" tIns="37338" rIns="247820"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2</a:t>
              </a:r>
            </a:p>
          </p:txBody>
        </p:sp>
        <p:sp>
          <p:nvSpPr>
            <p:cNvPr id="5" name="Freeform 5">
              <a:extLst>
                <a:ext uri="{FF2B5EF4-FFF2-40B4-BE49-F238E27FC236}">
                  <a16:creationId xmlns:a16="http://schemas.microsoft.com/office/drawing/2014/main" id="{10024096-8F26-4A0D-9B20-5DD0FBB76F3A}"/>
                </a:ext>
              </a:extLst>
            </p:cNvPr>
            <p:cNvSpPr/>
            <p:nvPr/>
          </p:nvSpPr>
          <p:spPr>
            <a:xfrm>
              <a:off x="4284357" y="3422610"/>
              <a:ext cx="1146160" cy="457964"/>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229152 w 1145759"/>
                <a:gd name="connsiteY5" fmla="*/ 229152 h 458303"/>
                <a:gd name="connsiteX6" fmla="*/ 0 w 1145759"/>
                <a:gd name="connsiteY6"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759" h="458303">
                  <a:moveTo>
                    <a:pt x="0" y="0"/>
                  </a:moveTo>
                  <a:lnTo>
                    <a:pt x="916608" y="0"/>
                  </a:lnTo>
                  <a:lnTo>
                    <a:pt x="1145759" y="229152"/>
                  </a:lnTo>
                  <a:lnTo>
                    <a:pt x="916608" y="458303"/>
                  </a:lnTo>
                  <a:lnTo>
                    <a:pt x="0" y="458303"/>
                  </a:lnTo>
                  <a:lnTo>
                    <a:pt x="229152" y="229152"/>
                  </a:lnTo>
                  <a:lnTo>
                    <a:pt x="0" y="0"/>
                  </a:lnTo>
                  <a:close/>
                </a:path>
              </a:pathLst>
            </a:custGeom>
            <a:solidFill>
              <a:srgbClr val="457734"/>
            </a:solidFill>
            <a:ln>
              <a:solidFill>
                <a:schemeClr val="bg1"/>
              </a:solidFill>
            </a:ln>
          </p:spPr>
          <p:style>
            <a:lnRef idx="2">
              <a:schemeClr val="lt1">
                <a:hueOff val="0"/>
                <a:satOff val="0"/>
                <a:lumOff val="0"/>
                <a:alphaOff val="0"/>
              </a:schemeClr>
            </a:lnRef>
            <a:fillRef idx="1">
              <a:scrgbClr r="0" g="0" b="0"/>
            </a:fillRef>
            <a:effectRef idx="0">
              <a:schemeClr val="accent1">
                <a:shade val="80000"/>
                <a:hueOff val="0"/>
                <a:satOff val="0"/>
                <a:lumOff val="42659"/>
                <a:alphaOff val="0"/>
              </a:schemeClr>
            </a:effectRef>
            <a:fontRef idx="minor">
              <a:schemeClr val="lt1"/>
            </a:fontRef>
          </p:style>
          <p:txBody>
            <a:bodyPr lIns="285159" tIns="37338" rIns="247820"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3</a:t>
              </a:r>
            </a:p>
          </p:txBody>
        </p:sp>
      </p:grpSp>
      <p:sp>
        <p:nvSpPr>
          <p:cNvPr id="6" name="Rounded Rectangle 12">
            <a:extLst>
              <a:ext uri="{FF2B5EF4-FFF2-40B4-BE49-F238E27FC236}">
                <a16:creationId xmlns:a16="http://schemas.microsoft.com/office/drawing/2014/main" id="{EC353902-461E-4562-9FDD-050664D93E6C}"/>
              </a:ext>
            </a:extLst>
          </p:cNvPr>
          <p:cNvSpPr/>
          <p:nvPr userDrawn="1"/>
        </p:nvSpPr>
        <p:spPr>
          <a:xfrm>
            <a:off x="735013" y="4233863"/>
            <a:ext cx="2760662" cy="50323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7" name="Rounded Rectangle 54">
            <a:extLst>
              <a:ext uri="{FF2B5EF4-FFF2-40B4-BE49-F238E27FC236}">
                <a16:creationId xmlns:a16="http://schemas.microsoft.com/office/drawing/2014/main" id="{EC623B34-1B3F-483D-BB95-A1A015F6D805}"/>
              </a:ext>
            </a:extLst>
          </p:cNvPr>
          <p:cNvSpPr/>
          <p:nvPr userDrawn="1"/>
        </p:nvSpPr>
        <p:spPr>
          <a:xfrm>
            <a:off x="735013" y="4879975"/>
            <a:ext cx="2760662" cy="503238"/>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8" name="Rounded Rectangle 57">
            <a:extLst>
              <a:ext uri="{FF2B5EF4-FFF2-40B4-BE49-F238E27FC236}">
                <a16:creationId xmlns:a16="http://schemas.microsoft.com/office/drawing/2014/main" id="{C9B2E6E0-7DCC-4693-A842-24492A0A46B8}"/>
              </a:ext>
            </a:extLst>
          </p:cNvPr>
          <p:cNvSpPr/>
          <p:nvPr userDrawn="1"/>
        </p:nvSpPr>
        <p:spPr>
          <a:xfrm>
            <a:off x="735013" y="5526088"/>
            <a:ext cx="2760662" cy="50323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9" name="Rectangle 8">
            <a:extLst>
              <a:ext uri="{FF2B5EF4-FFF2-40B4-BE49-F238E27FC236}">
                <a16:creationId xmlns:a16="http://schemas.microsoft.com/office/drawing/2014/main" id="{5EBD2D25-3E3C-4DE9-AEF5-69FA784EF5B4}"/>
              </a:ext>
            </a:extLst>
          </p:cNvPr>
          <p:cNvSpPr/>
          <p:nvPr userDrawn="1"/>
        </p:nvSpPr>
        <p:spPr>
          <a:xfrm>
            <a:off x="4773613" y="2928938"/>
            <a:ext cx="1697037" cy="379412"/>
          </a:xfrm>
          <a:prstGeom prst="rect">
            <a:avLst/>
          </a:prstGeom>
          <a:solidFill>
            <a:srgbClr val="4577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fontAlgn="auto" hangingPunct="1">
              <a:spcBef>
                <a:spcPts val="0"/>
              </a:spcBef>
              <a:spcAft>
                <a:spcPts val="0"/>
              </a:spcAft>
              <a:defRPr/>
            </a:pPr>
            <a:r>
              <a:rPr lang="en-US" sz="1600" dirty="0">
                <a:solidFill>
                  <a:schemeClr val="bg1"/>
                </a:solidFill>
                <a:cs typeface="Calibri" panose="020F0502020204030204" pitchFamily="34" charset="0"/>
              </a:rPr>
              <a:t>This is a tag</a:t>
            </a:r>
          </a:p>
        </p:txBody>
      </p:sp>
      <p:sp>
        <p:nvSpPr>
          <p:cNvPr id="10" name="Rectangle 9">
            <a:extLst>
              <a:ext uri="{FF2B5EF4-FFF2-40B4-BE49-F238E27FC236}">
                <a16:creationId xmlns:a16="http://schemas.microsoft.com/office/drawing/2014/main" id="{025F9B08-10C3-497E-8FA9-6210E16072EB}"/>
              </a:ext>
            </a:extLst>
          </p:cNvPr>
          <p:cNvSpPr/>
          <p:nvPr userDrawn="1"/>
        </p:nvSpPr>
        <p:spPr>
          <a:xfrm>
            <a:off x="3711575" y="4233863"/>
            <a:ext cx="2759075" cy="503237"/>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11" name="Rectangle 10">
            <a:extLst>
              <a:ext uri="{FF2B5EF4-FFF2-40B4-BE49-F238E27FC236}">
                <a16:creationId xmlns:a16="http://schemas.microsoft.com/office/drawing/2014/main" id="{7BC323E0-C249-4396-9050-B1D4414E759D}"/>
              </a:ext>
            </a:extLst>
          </p:cNvPr>
          <p:cNvSpPr/>
          <p:nvPr userDrawn="1"/>
        </p:nvSpPr>
        <p:spPr>
          <a:xfrm>
            <a:off x="3700463" y="4879975"/>
            <a:ext cx="2760662" cy="503238"/>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12" name="Rectangle 11">
            <a:extLst>
              <a:ext uri="{FF2B5EF4-FFF2-40B4-BE49-F238E27FC236}">
                <a16:creationId xmlns:a16="http://schemas.microsoft.com/office/drawing/2014/main" id="{9556544A-C21C-4209-BB32-DCABA96BF9E4}"/>
              </a:ext>
            </a:extLst>
          </p:cNvPr>
          <p:cNvSpPr/>
          <p:nvPr userDrawn="1"/>
        </p:nvSpPr>
        <p:spPr>
          <a:xfrm>
            <a:off x="3700463" y="5522913"/>
            <a:ext cx="2760662" cy="503237"/>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cxnSp>
        <p:nvCxnSpPr>
          <p:cNvPr id="13" name="Straight Arrow Connector 12">
            <a:extLst>
              <a:ext uri="{FF2B5EF4-FFF2-40B4-BE49-F238E27FC236}">
                <a16:creationId xmlns:a16="http://schemas.microsoft.com/office/drawing/2014/main" id="{FB365331-61C7-476E-9A32-845397B88173}"/>
              </a:ext>
            </a:extLst>
          </p:cNvPr>
          <p:cNvCxnSpPr/>
          <p:nvPr userDrawn="1"/>
        </p:nvCxnSpPr>
        <p:spPr>
          <a:xfrm>
            <a:off x="8748713" y="4244975"/>
            <a:ext cx="2495550" cy="0"/>
          </a:xfrm>
          <a:prstGeom prst="straightConnector1">
            <a:avLst/>
          </a:prstGeom>
          <a:ln w="85725">
            <a:solidFill>
              <a:srgbClr val="45773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474696-5770-4732-B995-4A94EED68388}"/>
              </a:ext>
            </a:extLst>
          </p:cNvPr>
          <p:cNvCxnSpPr/>
          <p:nvPr userDrawn="1"/>
        </p:nvCxnSpPr>
        <p:spPr>
          <a:xfrm>
            <a:off x="8748713" y="4776788"/>
            <a:ext cx="2495550" cy="0"/>
          </a:xfrm>
          <a:prstGeom prst="straightConnector1">
            <a:avLst/>
          </a:prstGeom>
          <a:ln w="857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22">
            <a:extLst>
              <a:ext uri="{FF2B5EF4-FFF2-40B4-BE49-F238E27FC236}">
                <a16:creationId xmlns:a16="http://schemas.microsoft.com/office/drawing/2014/main" id="{BCC5CC97-D558-4397-AE83-DD879564519C}"/>
              </a:ext>
            </a:extLst>
          </p:cNvPr>
          <p:cNvSpPr txBox="1">
            <a:spLocks/>
          </p:cNvSpPr>
          <p:nvPr userDrawn="1"/>
        </p:nvSpPr>
        <p:spPr>
          <a:xfrm>
            <a:off x="8274050" y="5133975"/>
            <a:ext cx="3070225" cy="952500"/>
          </a:xfrm>
          <a:prstGeom prst="rect">
            <a:avLst/>
          </a:prstGeom>
        </p:spPr>
        <p:txBody>
          <a:bodyPr/>
          <a:lstStyle>
            <a:lvl1pPr marL="0" indent="0" algn="l" defTabSz="914400" rtl="0" eaLnBrk="1" latinLnBrk="0" hangingPunct="1">
              <a:spcBef>
                <a:spcPts val="1200"/>
              </a:spcBef>
              <a:spcAft>
                <a:spcPts val="1200"/>
              </a:spcAft>
              <a:buFont typeface="Arial" pitchFamily="34" charset="0"/>
              <a:buNone/>
              <a:defRPr sz="1400" b="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285750" indent="-285750" algn="l" defTabSz="914400" rtl="0" eaLnBrk="1" latinLnBrk="0" hangingPunct="1">
              <a:spcBef>
                <a:spcPts val="1200"/>
              </a:spcBef>
              <a:spcAft>
                <a:spcPts val="1200"/>
              </a:spcAft>
              <a:buFont typeface="Wingdings"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spcBef>
                <a:spcPct val="20000"/>
              </a:spcBef>
              <a:buFont typeface="Arial"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defRPr/>
            </a:pPr>
            <a:r>
              <a:rPr lang="en-US" dirty="0">
                <a:latin typeface="+mn-lt"/>
                <a:cs typeface="Calibri" panose="020F0502020204030204" pitchFamily="34" charset="0"/>
              </a:rPr>
              <a:t>Use this type of shapes, colors (w/guidance from color palette) and effect to build diagrams, unless content requires something different. </a:t>
            </a:r>
          </a:p>
        </p:txBody>
      </p:sp>
      <p:grpSp>
        <p:nvGrpSpPr>
          <p:cNvPr id="16" name="Group 17"/>
          <p:cNvGrpSpPr>
            <a:grpSpLocks/>
          </p:cNvGrpSpPr>
          <p:nvPr userDrawn="1"/>
        </p:nvGrpSpPr>
        <p:grpSpPr bwMode="auto">
          <a:xfrm>
            <a:off x="668338" y="2940050"/>
            <a:ext cx="2155825" cy="608013"/>
            <a:chOff x="4337917" y="1977752"/>
            <a:chExt cx="2157326" cy="607253"/>
          </a:xfrm>
        </p:grpSpPr>
        <p:sp>
          <p:nvSpPr>
            <p:cNvPr id="17" name="Triangle 17">
              <a:extLst>
                <a:ext uri="{FF2B5EF4-FFF2-40B4-BE49-F238E27FC236}">
                  <a16:creationId xmlns:a16="http://schemas.microsoft.com/office/drawing/2014/main" id="{10D709EB-5633-41AB-9E12-5D78883F3572}"/>
                </a:ext>
              </a:extLst>
            </p:cNvPr>
            <p:cNvSpPr/>
            <p:nvPr userDrawn="1"/>
          </p:nvSpPr>
          <p:spPr>
            <a:xfrm rot="10800000">
              <a:off x="5194175" y="2336079"/>
              <a:ext cx="449576" cy="248926"/>
            </a:xfrm>
            <a:prstGeom prst="triangle">
              <a:avLst/>
            </a:prstGeom>
            <a:solidFill>
              <a:srgbClr val="C54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TextBox 17"/>
            <p:cNvSpPr txBox="1">
              <a:spLocks noChangeArrowheads="1"/>
            </p:cNvSpPr>
            <p:nvPr userDrawn="1"/>
          </p:nvSpPr>
          <p:spPr bwMode="auto">
            <a:xfrm>
              <a:off x="4337917" y="1977752"/>
              <a:ext cx="2157326" cy="369426"/>
            </a:xfrm>
            <a:prstGeom prst="rect">
              <a:avLst/>
            </a:prstGeom>
            <a:solidFill>
              <a:srgbClr val="C54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solidFill>
                    <a:schemeClr val="bg1"/>
                  </a:solidFill>
                </a:rPr>
                <a:t>This is a small callout</a:t>
              </a:r>
            </a:p>
          </p:txBody>
        </p:sp>
      </p:grpSp>
      <p:sp>
        <p:nvSpPr>
          <p:cNvPr id="19" name="TextBox 18"/>
          <p:cNvSpPr txBox="1">
            <a:spLocks noChangeArrowheads="1"/>
          </p:cNvSpPr>
          <p:nvPr userDrawn="1"/>
        </p:nvSpPr>
        <p:spPr bwMode="auto">
          <a:xfrm>
            <a:off x="3124200" y="2919413"/>
            <a:ext cx="1408113"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dirty="0">
                <a:solidFill>
                  <a:schemeClr val="bg1"/>
                </a:solidFill>
              </a:rPr>
              <a:t>This is a tag</a:t>
            </a:r>
          </a:p>
        </p:txBody>
      </p:sp>
      <p:grpSp>
        <p:nvGrpSpPr>
          <p:cNvPr id="20" name="Group 21"/>
          <p:cNvGrpSpPr>
            <a:grpSpLocks/>
          </p:cNvGrpSpPr>
          <p:nvPr userDrawn="1"/>
        </p:nvGrpSpPr>
        <p:grpSpPr bwMode="auto">
          <a:xfrm>
            <a:off x="8461375" y="3200400"/>
            <a:ext cx="473075" cy="523875"/>
            <a:chOff x="2127653" y="906552"/>
            <a:chExt cx="548640" cy="607727"/>
          </a:xfrm>
        </p:grpSpPr>
        <p:sp>
          <p:nvSpPr>
            <p:cNvPr id="21" name="Oval 20">
              <a:extLst>
                <a:ext uri="{FF2B5EF4-FFF2-40B4-BE49-F238E27FC236}">
                  <a16:creationId xmlns:a16="http://schemas.microsoft.com/office/drawing/2014/main" id="{0469356B-CCE4-4FE8-9B4E-BFE8B11E974F}"/>
                </a:ext>
              </a:extLst>
            </p:cNvPr>
            <p:cNvSpPr/>
            <p:nvPr userDrawn="1"/>
          </p:nvSpPr>
          <p:spPr>
            <a:xfrm>
              <a:off x="2127653" y="950750"/>
              <a:ext cx="548640" cy="548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22" name="TextBox 21"/>
            <p:cNvSpPr txBox="1">
              <a:spLocks noChangeArrowheads="1"/>
            </p:cNvSpPr>
            <p:nvPr userDrawn="1"/>
          </p:nvSpPr>
          <p:spPr bwMode="auto">
            <a:xfrm>
              <a:off x="2190250" y="906552"/>
              <a:ext cx="425289"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1</a:t>
              </a:r>
            </a:p>
          </p:txBody>
        </p:sp>
      </p:grpSp>
      <p:grpSp>
        <p:nvGrpSpPr>
          <p:cNvPr id="23" name="Group 24"/>
          <p:cNvGrpSpPr>
            <a:grpSpLocks/>
          </p:cNvGrpSpPr>
          <p:nvPr userDrawn="1"/>
        </p:nvGrpSpPr>
        <p:grpSpPr bwMode="auto">
          <a:xfrm>
            <a:off x="8458200" y="1655763"/>
            <a:ext cx="479425" cy="523875"/>
            <a:chOff x="992459" y="875183"/>
            <a:chExt cx="591015" cy="633942"/>
          </a:xfrm>
        </p:grpSpPr>
        <p:sp>
          <p:nvSpPr>
            <p:cNvPr id="24" name="Extract 24">
              <a:extLst>
                <a:ext uri="{FF2B5EF4-FFF2-40B4-BE49-F238E27FC236}">
                  <a16:creationId xmlns:a16="http://schemas.microsoft.com/office/drawing/2014/main" id="{9A3B7F3B-84D1-4D24-9613-4C42A025246C}"/>
                </a:ext>
              </a:extLst>
            </p:cNvPr>
            <p:cNvSpPr/>
            <p:nvPr userDrawn="1"/>
          </p:nvSpPr>
          <p:spPr>
            <a:xfrm>
              <a:off x="992459" y="903998"/>
              <a:ext cx="591015" cy="464891"/>
            </a:xfrm>
            <a:prstGeom prst="flowChartExtract">
              <a:avLst/>
            </a:prstGeom>
            <a:solidFill>
              <a:schemeClr val="accent3"/>
            </a:solidFill>
            <a:ln w="31750">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TextBox 24"/>
            <p:cNvSpPr txBox="1">
              <a:spLocks noChangeArrowheads="1"/>
            </p:cNvSpPr>
            <p:nvPr userDrawn="1"/>
          </p:nvSpPr>
          <p:spPr bwMode="auto">
            <a:xfrm>
              <a:off x="1098137" y="875183"/>
              <a:ext cx="291594" cy="63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t>
              </a:r>
            </a:p>
          </p:txBody>
        </p:sp>
      </p:grpSp>
      <p:grpSp>
        <p:nvGrpSpPr>
          <p:cNvPr id="26" name="Group 27"/>
          <p:cNvGrpSpPr>
            <a:grpSpLocks/>
          </p:cNvGrpSpPr>
          <p:nvPr userDrawn="1"/>
        </p:nvGrpSpPr>
        <p:grpSpPr bwMode="auto">
          <a:xfrm>
            <a:off x="8461375" y="2451100"/>
            <a:ext cx="473075" cy="523875"/>
            <a:chOff x="2127653" y="906552"/>
            <a:chExt cx="548640" cy="607727"/>
          </a:xfrm>
        </p:grpSpPr>
        <p:sp>
          <p:nvSpPr>
            <p:cNvPr id="27" name="Oval 26">
              <a:extLst>
                <a:ext uri="{FF2B5EF4-FFF2-40B4-BE49-F238E27FC236}">
                  <a16:creationId xmlns:a16="http://schemas.microsoft.com/office/drawing/2014/main" id="{877D0C84-8B00-433F-BB9D-CBEDAF698DE5}"/>
                </a:ext>
              </a:extLst>
            </p:cNvPr>
            <p:cNvSpPr/>
            <p:nvPr userDrawn="1"/>
          </p:nvSpPr>
          <p:spPr>
            <a:xfrm>
              <a:off x="2127653" y="950750"/>
              <a:ext cx="548640" cy="5487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28" name="TextBox 27"/>
            <p:cNvSpPr txBox="1">
              <a:spLocks noChangeArrowheads="1"/>
            </p:cNvSpPr>
            <p:nvPr userDrawn="1"/>
          </p:nvSpPr>
          <p:spPr bwMode="auto">
            <a:xfrm>
              <a:off x="2171839" y="906552"/>
              <a:ext cx="467633"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a:t>
              </a:r>
            </a:p>
          </p:txBody>
        </p:sp>
      </p:grpSp>
      <p:grpSp>
        <p:nvGrpSpPr>
          <p:cNvPr id="29" name="Group 30"/>
          <p:cNvGrpSpPr>
            <a:grpSpLocks/>
          </p:cNvGrpSpPr>
          <p:nvPr userDrawn="1"/>
        </p:nvGrpSpPr>
        <p:grpSpPr bwMode="auto">
          <a:xfrm>
            <a:off x="10614025" y="3200400"/>
            <a:ext cx="473075" cy="523875"/>
            <a:chOff x="2127653" y="903127"/>
            <a:chExt cx="548640" cy="607728"/>
          </a:xfrm>
        </p:grpSpPr>
        <p:sp>
          <p:nvSpPr>
            <p:cNvPr id="30" name="Oval 29">
              <a:extLst>
                <a:ext uri="{FF2B5EF4-FFF2-40B4-BE49-F238E27FC236}">
                  <a16:creationId xmlns:a16="http://schemas.microsoft.com/office/drawing/2014/main" id="{43AC153B-DFC7-4A20-A495-3AE6A675DC56}"/>
                </a:ext>
              </a:extLst>
            </p:cNvPr>
            <p:cNvSpPr/>
            <p:nvPr userDrawn="1"/>
          </p:nvSpPr>
          <p:spPr>
            <a:xfrm>
              <a:off x="2127653" y="951009"/>
              <a:ext cx="548640" cy="548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31" name="TextBox 30"/>
            <p:cNvSpPr txBox="1">
              <a:spLocks noChangeArrowheads="1"/>
            </p:cNvSpPr>
            <p:nvPr userDrawn="1"/>
          </p:nvSpPr>
          <p:spPr bwMode="auto">
            <a:xfrm>
              <a:off x="2195773" y="903127"/>
              <a:ext cx="427129" cy="6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3</a:t>
              </a:r>
            </a:p>
          </p:txBody>
        </p:sp>
      </p:grpSp>
      <p:grpSp>
        <p:nvGrpSpPr>
          <p:cNvPr id="32" name="Group 33"/>
          <p:cNvGrpSpPr>
            <a:grpSpLocks/>
          </p:cNvGrpSpPr>
          <p:nvPr userDrawn="1"/>
        </p:nvGrpSpPr>
        <p:grpSpPr bwMode="auto">
          <a:xfrm>
            <a:off x="10614025" y="2451100"/>
            <a:ext cx="473075" cy="523875"/>
            <a:chOff x="2127653" y="903127"/>
            <a:chExt cx="548640" cy="607728"/>
          </a:xfrm>
        </p:grpSpPr>
        <p:sp>
          <p:nvSpPr>
            <p:cNvPr id="33" name="Oval 32">
              <a:extLst>
                <a:ext uri="{FF2B5EF4-FFF2-40B4-BE49-F238E27FC236}">
                  <a16:creationId xmlns:a16="http://schemas.microsoft.com/office/drawing/2014/main" id="{6DA1D0DB-1B13-4268-98D3-662174EB7B4D}"/>
                </a:ext>
              </a:extLst>
            </p:cNvPr>
            <p:cNvSpPr/>
            <p:nvPr userDrawn="1"/>
          </p:nvSpPr>
          <p:spPr>
            <a:xfrm>
              <a:off x="2127653" y="951009"/>
              <a:ext cx="548640" cy="548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34" name="TextBox 33"/>
            <p:cNvSpPr txBox="1">
              <a:spLocks noChangeArrowheads="1"/>
            </p:cNvSpPr>
            <p:nvPr userDrawn="1"/>
          </p:nvSpPr>
          <p:spPr bwMode="auto">
            <a:xfrm>
              <a:off x="2158952" y="903127"/>
              <a:ext cx="436334" cy="6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C</a:t>
              </a:r>
            </a:p>
          </p:txBody>
        </p:sp>
      </p:grpSp>
      <p:grpSp>
        <p:nvGrpSpPr>
          <p:cNvPr id="35" name="Group 36"/>
          <p:cNvGrpSpPr>
            <a:grpSpLocks/>
          </p:cNvGrpSpPr>
          <p:nvPr userDrawn="1"/>
        </p:nvGrpSpPr>
        <p:grpSpPr bwMode="auto">
          <a:xfrm>
            <a:off x="10571163" y="1695450"/>
            <a:ext cx="446087" cy="444500"/>
            <a:chOff x="2043931" y="3586508"/>
            <a:chExt cx="489706" cy="489706"/>
          </a:xfrm>
        </p:grpSpPr>
        <p:sp>
          <p:nvSpPr>
            <p:cNvPr id="36" name="Teardrop 35">
              <a:extLst>
                <a:ext uri="{FF2B5EF4-FFF2-40B4-BE49-F238E27FC236}">
                  <a16:creationId xmlns:a16="http://schemas.microsoft.com/office/drawing/2014/main" id="{E687F4B1-1AB4-4FC0-BF0A-3332FBD99C61}"/>
                </a:ext>
              </a:extLst>
            </p:cNvPr>
            <p:cNvSpPr/>
            <p:nvPr userDrawn="1"/>
          </p:nvSpPr>
          <p:spPr>
            <a:xfrm rot="2724618">
              <a:off x="2043932" y="3586507"/>
              <a:ext cx="489706" cy="489706"/>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5-Point Star 37">
              <a:extLst>
                <a:ext uri="{FF2B5EF4-FFF2-40B4-BE49-F238E27FC236}">
                  <a16:creationId xmlns:a16="http://schemas.microsoft.com/office/drawing/2014/main" id="{3FA0C4E6-2C06-454B-B5E1-2A573DE690FD}"/>
                </a:ext>
              </a:extLst>
            </p:cNvPr>
            <p:cNvSpPr/>
            <p:nvPr userDrawn="1"/>
          </p:nvSpPr>
          <p:spPr>
            <a:xfrm>
              <a:off x="2145009" y="3658216"/>
              <a:ext cx="303235" cy="302568"/>
            </a:xfrm>
            <a:prstGeom prst="star5">
              <a:avLst>
                <a:gd name="adj" fmla="val 20872"/>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grpSp>
      <p:grpSp>
        <p:nvGrpSpPr>
          <p:cNvPr id="38" name="Group 39"/>
          <p:cNvGrpSpPr>
            <a:grpSpLocks/>
          </p:cNvGrpSpPr>
          <p:nvPr userDrawn="1"/>
        </p:nvGrpSpPr>
        <p:grpSpPr bwMode="auto">
          <a:xfrm>
            <a:off x="9498013" y="3200400"/>
            <a:ext cx="473075" cy="523875"/>
            <a:chOff x="2127653" y="897547"/>
            <a:chExt cx="548640" cy="607727"/>
          </a:xfrm>
        </p:grpSpPr>
        <p:sp>
          <p:nvSpPr>
            <p:cNvPr id="39" name="Oval 38">
              <a:extLst>
                <a:ext uri="{FF2B5EF4-FFF2-40B4-BE49-F238E27FC236}">
                  <a16:creationId xmlns:a16="http://schemas.microsoft.com/office/drawing/2014/main" id="{3AFFC534-B820-4FEE-B4CE-B9D0B5E353C6}"/>
                </a:ext>
              </a:extLst>
            </p:cNvPr>
            <p:cNvSpPr/>
            <p:nvPr userDrawn="1"/>
          </p:nvSpPr>
          <p:spPr>
            <a:xfrm>
              <a:off x="2127653" y="950954"/>
              <a:ext cx="548640" cy="548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40" name="TextBox 39"/>
            <p:cNvSpPr txBox="1">
              <a:spLocks noChangeArrowheads="1"/>
            </p:cNvSpPr>
            <p:nvPr userDrawn="1"/>
          </p:nvSpPr>
          <p:spPr bwMode="auto">
            <a:xfrm>
              <a:off x="2199454" y="897547"/>
              <a:ext cx="425289"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2</a:t>
              </a:r>
            </a:p>
          </p:txBody>
        </p:sp>
      </p:grpSp>
      <p:grpSp>
        <p:nvGrpSpPr>
          <p:cNvPr id="41" name="Group 42"/>
          <p:cNvGrpSpPr>
            <a:grpSpLocks/>
          </p:cNvGrpSpPr>
          <p:nvPr userDrawn="1"/>
        </p:nvGrpSpPr>
        <p:grpSpPr bwMode="auto">
          <a:xfrm>
            <a:off x="9498013" y="2451100"/>
            <a:ext cx="473075" cy="523875"/>
            <a:chOff x="2127653" y="906549"/>
            <a:chExt cx="548640" cy="607727"/>
          </a:xfrm>
        </p:grpSpPr>
        <p:sp>
          <p:nvSpPr>
            <p:cNvPr id="42" name="Oval 41">
              <a:extLst>
                <a:ext uri="{FF2B5EF4-FFF2-40B4-BE49-F238E27FC236}">
                  <a16:creationId xmlns:a16="http://schemas.microsoft.com/office/drawing/2014/main" id="{BD6FE74F-E228-4196-A9AE-8148698061B4}"/>
                </a:ext>
              </a:extLst>
            </p:cNvPr>
            <p:cNvSpPr/>
            <p:nvPr userDrawn="1"/>
          </p:nvSpPr>
          <p:spPr>
            <a:xfrm>
              <a:off x="2127653" y="950747"/>
              <a:ext cx="548640" cy="5487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43" name="TextBox 42"/>
            <p:cNvSpPr txBox="1">
              <a:spLocks noChangeArrowheads="1"/>
            </p:cNvSpPr>
            <p:nvPr userDrawn="1"/>
          </p:nvSpPr>
          <p:spPr bwMode="auto">
            <a:xfrm>
              <a:off x="2171839" y="906549"/>
              <a:ext cx="449222"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B</a:t>
              </a:r>
            </a:p>
          </p:txBody>
        </p:sp>
      </p:grpSp>
      <p:grpSp>
        <p:nvGrpSpPr>
          <p:cNvPr id="44" name="Group 45"/>
          <p:cNvGrpSpPr>
            <a:grpSpLocks/>
          </p:cNvGrpSpPr>
          <p:nvPr userDrawn="1"/>
        </p:nvGrpSpPr>
        <p:grpSpPr bwMode="auto">
          <a:xfrm>
            <a:off x="9456738" y="1628775"/>
            <a:ext cx="557212" cy="557213"/>
            <a:chOff x="1491082" y="3426255"/>
            <a:chExt cx="557725" cy="557723"/>
          </a:xfrm>
        </p:grpSpPr>
        <p:sp>
          <p:nvSpPr>
            <p:cNvPr id="45" name="Diamond 44">
              <a:extLst>
                <a:ext uri="{FF2B5EF4-FFF2-40B4-BE49-F238E27FC236}">
                  <a16:creationId xmlns:a16="http://schemas.microsoft.com/office/drawing/2014/main" id="{085A2CE9-BB3D-405B-B23E-29887D80F73C}"/>
                </a:ext>
              </a:extLst>
            </p:cNvPr>
            <p:cNvSpPr/>
            <p:nvPr/>
          </p:nvSpPr>
          <p:spPr>
            <a:xfrm>
              <a:off x="1491082" y="3426255"/>
              <a:ext cx="557725" cy="55772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4"/>
                </a:solidFill>
              </a:endParaRPr>
            </a:p>
          </p:txBody>
        </p:sp>
        <p:sp>
          <p:nvSpPr>
            <p:cNvPr id="46" name="TextBox 45"/>
            <p:cNvSpPr txBox="1">
              <a:spLocks noChangeArrowheads="1"/>
            </p:cNvSpPr>
            <p:nvPr userDrawn="1"/>
          </p:nvSpPr>
          <p:spPr bwMode="auto">
            <a:xfrm>
              <a:off x="1607076" y="3438967"/>
              <a:ext cx="236756" cy="5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t>
              </a:r>
            </a:p>
          </p:txBody>
        </p:sp>
      </p:grpSp>
      <p:pic>
        <p:nvPicPr>
          <p:cNvPr id="47" name="Picture 46" title="-">
            <a:extLst>
              <a:ext uri="{FF2B5EF4-FFF2-40B4-BE49-F238E27FC236}">
                <a16:creationId xmlns:a16="http://schemas.microsoft.com/office/drawing/2014/main" id="{3C70F34D-9003-48BF-BC58-6EB8EEACCB56}"/>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177119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B76BCD-3EA3-443C-802A-31EE233B0B8D}"/>
              </a:ext>
            </a:extLst>
          </p:cNvPr>
          <p:cNvGrpSpPr/>
          <p:nvPr userDrawn="1"/>
        </p:nvGrpSpPr>
        <p:grpSpPr>
          <a:xfrm>
            <a:off x="641701" y="5091015"/>
            <a:ext cx="2661031" cy="1446550"/>
            <a:chOff x="1363018" y="3108159"/>
            <a:chExt cx="2661031" cy="1446550"/>
          </a:xfrm>
          <a:solidFill>
            <a:schemeClr val="accent1"/>
          </a:solidFill>
        </p:grpSpPr>
        <p:sp>
          <p:nvSpPr>
            <p:cNvPr id="3" name="Triangle 3">
              <a:extLst>
                <a:ext uri="{FF2B5EF4-FFF2-40B4-BE49-F238E27FC236}">
                  <a16:creationId xmlns:a16="http://schemas.microsoft.com/office/drawing/2014/main" id="{F1529D63-47E2-4B7A-92B2-CE9777486E6B}"/>
                </a:ext>
              </a:extLst>
            </p:cNvPr>
            <p:cNvSpPr/>
            <p:nvPr/>
          </p:nvSpPr>
          <p:spPr>
            <a:xfrm rot="5400000">
              <a:off x="3675062" y="3713345"/>
              <a:ext cx="449084" cy="24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3">
              <a:extLst>
                <a:ext uri="{FF2B5EF4-FFF2-40B4-BE49-F238E27FC236}">
                  <a16:creationId xmlns:a16="http://schemas.microsoft.com/office/drawing/2014/main" id="{1FEE9E77-D471-44E7-8B08-20404C477FAB}"/>
                </a:ext>
              </a:extLst>
            </p:cNvPr>
            <p:cNvSpPr txBox="1"/>
            <p:nvPr/>
          </p:nvSpPr>
          <p:spPr>
            <a:xfrm>
              <a:off x="1363018" y="3108159"/>
              <a:ext cx="2476308" cy="1446550"/>
            </a:xfrm>
            <a:prstGeom prst="rect">
              <a:avLst/>
            </a:prstGeom>
            <a:grpFill/>
          </p:spPr>
          <p:txBody>
            <a:bodyPr lIns="182880" tIns="182880" rIns="182880" bIns="182880" anchor="ctr">
              <a:spAutoFit/>
            </a:bodyPr>
            <a:lstStyle/>
            <a:p>
              <a:pPr eaLnBrk="1" fontAlgn="auto" hangingPunct="1">
                <a:spcBef>
                  <a:spcPts val="0"/>
                </a:spcBef>
                <a:spcAft>
                  <a:spcPts val="0"/>
                </a:spcAft>
                <a:defRPr/>
              </a:pPr>
              <a:r>
                <a:rPr lang="en-US" sz="1400" dirty="0">
                  <a:solidFill>
                    <a:schemeClr val="bg1"/>
                  </a:solidFill>
                  <a:latin typeface="+mn-lt"/>
                </a:rPr>
                <a:t>Use for definitions, call outs, factoids, on-screen instructions, etc. Box will be reshaped to fit text. Lorem ipsum dolor sit. </a:t>
              </a:r>
            </a:p>
          </p:txBody>
        </p:sp>
      </p:grpSp>
      <p:grpSp>
        <p:nvGrpSpPr>
          <p:cNvPr id="5" name="Group 6"/>
          <p:cNvGrpSpPr>
            <a:grpSpLocks/>
          </p:cNvGrpSpPr>
          <p:nvPr userDrawn="1"/>
        </p:nvGrpSpPr>
        <p:grpSpPr bwMode="auto">
          <a:xfrm>
            <a:off x="3771900" y="4017963"/>
            <a:ext cx="3978275" cy="2557462"/>
            <a:chOff x="6454503" y="4163500"/>
            <a:chExt cx="3977759" cy="2557265"/>
          </a:xfrm>
        </p:grpSpPr>
        <p:sp>
          <p:nvSpPr>
            <p:cNvPr id="6" name="TextBox 5"/>
            <p:cNvSpPr txBox="1">
              <a:spLocks noChangeArrowheads="1"/>
            </p:cNvSpPr>
            <p:nvPr userDrawn="1"/>
          </p:nvSpPr>
          <p:spPr bwMode="auto">
            <a:xfrm>
              <a:off x="6454503" y="4163500"/>
              <a:ext cx="403173" cy="13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8000" dirty="0">
                  <a:solidFill>
                    <a:schemeClr val="accent1"/>
                  </a:solidFill>
                </a:rPr>
                <a:t>“</a:t>
              </a:r>
            </a:p>
          </p:txBody>
        </p:sp>
        <p:sp>
          <p:nvSpPr>
            <p:cNvPr id="7" name="TextBox 6"/>
            <p:cNvSpPr txBox="1">
              <a:spLocks noChangeArrowheads="1"/>
            </p:cNvSpPr>
            <p:nvPr userDrawn="1"/>
          </p:nvSpPr>
          <p:spPr bwMode="auto">
            <a:xfrm>
              <a:off x="10048137" y="4163500"/>
              <a:ext cx="384125" cy="13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8000" dirty="0">
                  <a:solidFill>
                    <a:schemeClr val="accent1"/>
                  </a:solidFill>
                </a:rPr>
                <a:t>”</a:t>
              </a:r>
            </a:p>
          </p:txBody>
        </p:sp>
        <p:sp>
          <p:nvSpPr>
            <p:cNvPr id="8" name="Rectangle 7"/>
            <p:cNvSpPr>
              <a:spLocks noChangeArrowheads="1"/>
            </p:cNvSpPr>
            <p:nvPr userDrawn="1"/>
          </p:nvSpPr>
          <p:spPr bwMode="auto">
            <a:xfrm>
              <a:off x="7013231" y="4474626"/>
              <a:ext cx="2901574" cy="224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i="1" dirty="0">
                  <a:solidFill>
                    <a:schemeClr val="tx2"/>
                  </a:solidFill>
                </a:rPr>
                <a:t>Lorem ipsum dolor sit amet, consectetuer adipiscing elit, sed diam nonummy nibh euismod tincidunt ut. Adipiscing elit, sed diam nonummy nibh.</a:t>
              </a:r>
            </a:p>
            <a:p>
              <a:pPr algn="r" eaLnBrk="1" hangingPunct="1">
                <a:defRPr/>
              </a:pPr>
              <a:r>
                <a:rPr lang="en-US" altLang="en-US" sz="2000" dirty="0">
                  <a:solidFill>
                    <a:schemeClr val="tx2"/>
                  </a:solidFill>
                </a:rPr>
                <a:t>-This is a quote</a:t>
              </a:r>
            </a:p>
          </p:txBody>
        </p:sp>
      </p:grpSp>
      <p:grpSp>
        <p:nvGrpSpPr>
          <p:cNvPr id="9" name="Group 10"/>
          <p:cNvGrpSpPr>
            <a:grpSpLocks/>
          </p:cNvGrpSpPr>
          <p:nvPr userDrawn="1"/>
        </p:nvGrpSpPr>
        <p:grpSpPr bwMode="auto">
          <a:xfrm>
            <a:off x="638175" y="1490663"/>
            <a:ext cx="2859088" cy="1516062"/>
            <a:chOff x="4603315" y="701458"/>
            <a:chExt cx="2858396" cy="1516499"/>
          </a:xfrm>
        </p:grpSpPr>
        <p:sp>
          <p:nvSpPr>
            <p:cNvPr id="10" name="TextBox 11"/>
            <p:cNvSpPr>
              <a:spLocks noChangeArrowheads="1"/>
            </p:cNvSpPr>
            <p:nvPr userDrawn="1"/>
          </p:nvSpPr>
          <p:spPr bwMode="auto">
            <a:xfrm>
              <a:off x="4603315" y="701458"/>
              <a:ext cx="2461617" cy="1516499"/>
            </a:xfrm>
            <a:prstGeom prst="roundRect">
              <a:avLst>
                <a:gd name="adj" fmla="val 9421"/>
              </a:avLst>
            </a:prstGeom>
            <a:solidFill>
              <a:srgbClr val="457734"/>
            </a:solidFill>
            <a:ln>
              <a:noFill/>
            </a:ln>
            <a:extLst>
              <a:ext uri="{91240B29-F687-4F45-9708-019B960494DF}">
                <a14:hiddenLine xmlns:a14="http://schemas.microsoft.com/office/drawing/2010/main" w="9525">
                  <a:solidFill>
                    <a:srgbClr val="000000"/>
                  </a:solidFill>
                  <a:round/>
                  <a:headEnd/>
                  <a:tailEnd/>
                </a14:hiddenLine>
              </a:ext>
            </a:extLst>
          </p:spPr>
          <p:txBody>
            <a:bodyPr lIns="182880" tIns="182880" rIns="182880" bIns="18288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solidFill>
                    <a:schemeClr val="bg1"/>
                  </a:solidFill>
                </a:rPr>
                <a:t>Use for definitions, call outs, factoids, on-screen instructions, etc. Box will be reshaped to fit text. Lorem ipsum adipiscing.</a:t>
              </a:r>
            </a:p>
          </p:txBody>
        </p:sp>
        <p:sp>
          <p:nvSpPr>
            <p:cNvPr id="11" name="Right Triangle 10">
              <a:extLst>
                <a:ext uri="{FF2B5EF4-FFF2-40B4-BE49-F238E27FC236}">
                  <a16:creationId xmlns:a16="http://schemas.microsoft.com/office/drawing/2014/main" id="{29BDD02B-6DB4-4507-9278-34F464C9B817}"/>
                </a:ext>
              </a:extLst>
            </p:cNvPr>
            <p:cNvSpPr/>
            <p:nvPr userDrawn="1"/>
          </p:nvSpPr>
          <p:spPr>
            <a:xfrm rot="5400000">
              <a:off x="7007706" y="585688"/>
              <a:ext cx="338234" cy="569775"/>
            </a:xfrm>
            <a:prstGeom prst="rtTriangle">
              <a:avLst/>
            </a:prstGeom>
            <a:solidFill>
              <a:srgbClr val="4577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12" name="Group 11">
            <a:extLst>
              <a:ext uri="{FF2B5EF4-FFF2-40B4-BE49-F238E27FC236}">
                <a16:creationId xmlns:a16="http://schemas.microsoft.com/office/drawing/2014/main" id="{EB32B11F-9829-4006-BD3F-FD9954A900D6}"/>
              </a:ext>
            </a:extLst>
          </p:cNvPr>
          <p:cNvGrpSpPr/>
          <p:nvPr userDrawn="1"/>
        </p:nvGrpSpPr>
        <p:grpSpPr>
          <a:xfrm>
            <a:off x="201684" y="3207439"/>
            <a:ext cx="2914888" cy="1673857"/>
            <a:chOff x="201684" y="3345400"/>
            <a:chExt cx="2914888" cy="1673857"/>
          </a:xfrm>
          <a:solidFill>
            <a:schemeClr val="accent3"/>
          </a:solidFill>
        </p:grpSpPr>
        <p:sp>
          <p:nvSpPr>
            <p:cNvPr id="13" name="Right Triangle 12">
              <a:extLst>
                <a:ext uri="{FF2B5EF4-FFF2-40B4-BE49-F238E27FC236}">
                  <a16:creationId xmlns:a16="http://schemas.microsoft.com/office/drawing/2014/main" id="{5313B1DF-2E0E-4E97-A306-BB53D8BC306D}"/>
                </a:ext>
              </a:extLst>
            </p:cNvPr>
            <p:cNvSpPr/>
            <p:nvPr/>
          </p:nvSpPr>
          <p:spPr>
            <a:xfrm rot="16200000">
              <a:off x="818096" y="2728988"/>
              <a:ext cx="1673857" cy="290668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C9556EBE-1F5F-4800-9AA7-ECCF51D85D59}"/>
                </a:ext>
              </a:extLst>
            </p:cNvPr>
            <p:cNvSpPr txBox="1"/>
            <p:nvPr/>
          </p:nvSpPr>
          <p:spPr>
            <a:xfrm>
              <a:off x="642464" y="3345401"/>
              <a:ext cx="2474108" cy="1661993"/>
            </a:xfrm>
            <a:prstGeom prst="rect">
              <a:avLst/>
            </a:prstGeom>
            <a:solidFill>
              <a:schemeClr val="accent3"/>
            </a:solidFill>
          </p:spPr>
          <p:txBody>
            <a:bodyPr lIns="182880" tIns="182880" rIns="182880" bIns="182880">
              <a:spAutoFit/>
            </a:bodyPr>
            <a:lstStyle/>
            <a:p>
              <a:pPr eaLnBrk="1" fontAlgn="auto" hangingPunct="1">
                <a:spcBef>
                  <a:spcPts val="0"/>
                </a:spcBef>
                <a:spcAft>
                  <a:spcPts val="0"/>
                </a:spcAft>
                <a:defRPr/>
              </a:pPr>
              <a:r>
                <a:rPr lang="en-US" sz="1400" dirty="0">
                  <a:solidFill>
                    <a:schemeClr val="bg1"/>
                  </a:solidFill>
                  <a:latin typeface="+mn-lt"/>
                </a:rPr>
                <a:t>Use for definitions, call outs, factoids, on-screen instructions, etc. Box will be reshaped to fit text. Lorem ipsum dolor sit amet, consectetuer adipiscing elit.</a:t>
              </a:r>
            </a:p>
          </p:txBody>
        </p:sp>
      </p:grpSp>
      <p:grpSp>
        <p:nvGrpSpPr>
          <p:cNvPr id="15" name="Group 14">
            <a:extLst>
              <a:ext uri="{FF2B5EF4-FFF2-40B4-BE49-F238E27FC236}">
                <a16:creationId xmlns:a16="http://schemas.microsoft.com/office/drawing/2014/main" id="{74AAD283-1B30-403A-BDAA-ED961474F4F8}"/>
              </a:ext>
            </a:extLst>
          </p:cNvPr>
          <p:cNvGrpSpPr/>
          <p:nvPr userDrawn="1"/>
        </p:nvGrpSpPr>
        <p:grpSpPr>
          <a:xfrm>
            <a:off x="8025799" y="4341616"/>
            <a:ext cx="3796803" cy="2043937"/>
            <a:chOff x="2743198" y="742708"/>
            <a:chExt cx="3796803" cy="2043937"/>
          </a:xfrm>
          <a:effectLst>
            <a:outerShdw blurRad="152400" dist="50800" dir="3600000" sx="97000" sy="97000" algn="ctr" rotWithShape="0">
              <a:srgbClr val="000000">
                <a:alpha val="28000"/>
              </a:srgbClr>
            </a:outerShdw>
          </a:effectLst>
        </p:grpSpPr>
        <p:sp>
          <p:nvSpPr>
            <p:cNvPr id="16" name="Round Same Side Corner Rectangle 16">
              <a:extLst>
                <a:ext uri="{FF2B5EF4-FFF2-40B4-BE49-F238E27FC236}">
                  <a16:creationId xmlns:a16="http://schemas.microsoft.com/office/drawing/2014/main" id="{544D0679-F9C0-4FEC-8FF0-579242D26A8F}"/>
                </a:ext>
              </a:extLst>
            </p:cNvPr>
            <p:cNvSpPr/>
            <p:nvPr/>
          </p:nvSpPr>
          <p:spPr>
            <a:xfrm rot="16200000">
              <a:off x="2874226" y="655130"/>
              <a:ext cx="496231" cy="758287"/>
            </a:xfrm>
            <a:prstGeom prst="round2SameRect">
              <a:avLst/>
            </a:prstGeom>
            <a:solidFill>
              <a:srgbClr val="C54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TextBox 16">
              <a:extLst>
                <a:ext uri="{FF2B5EF4-FFF2-40B4-BE49-F238E27FC236}">
                  <a16:creationId xmlns:a16="http://schemas.microsoft.com/office/drawing/2014/main" id="{4DF294C7-C0BD-451A-9558-CA67EC2CAAAF}"/>
                </a:ext>
              </a:extLst>
            </p:cNvPr>
            <p:cNvSpPr txBox="1"/>
            <p:nvPr/>
          </p:nvSpPr>
          <p:spPr>
            <a:xfrm>
              <a:off x="3297136" y="786157"/>
              <a:ext cx="3242865" cy="2000488"/>
            </a:xfrm>
            <a:prstGeom prst="roundRect">
              <a:avLst>
                <a:gd name="adj" fmla="val 8555"/>
              </a:avLst>
            </a:prstGeom>
            <a:solidFill>
              <a:schemeClr val="bg1"/>
            </a:solidFill>
            <a:ln w="22225">
              <a:solidFill>
                <a:srgbClr val="C54900"/>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 sit amet, consectetuer adipiscing?</a:t>
              </a:r>
            </a:p>
            <a:p>
              <a:pPr eaLnBrk="1" fontAlgn="auto" hangingPunct="1">
                <a:spcBef>
                  <a:spcPts val="0"/>
                </a:spcBef>
                <a:spcAft>
                  <a:spcPts val="0"/>
                </a:spcAft>
                <a:defRPr/>
              </a:pPr>
              <a:endParaRPr lang="en-US" sz="1400" dirty="0">
                <a:latin typeface="+mn-lt"/>
              </a:endParaRPr>
            </a:p>
            <a:p>
              <a:pPr eaLnBrk="1" fontAlgn="auto" hangingPunct="1">
                <a:spcBef>
                  <a:spcPts val="0"/>
                </a:spcBef>
                <a:spcAft>
                  <a:spcPts val="0"/>
                </a:spcAft>
                <a:defRPr/>
              </a:pPr>
              <a:r>
                <a:rPr lang="en-US" sz="1400" i="1" dirty="0">
                  <a:latin typeface="+mn-lt"/>
                </a:rPr>
                <a:t>Lorem ipsum dolor sit amet, consectetuer adipiscing elit, sed diam nonummy nibh euismod tincidunt ut.</a:t>
              </a:r>
            </a:p>
          </p:txBody>
        </p:sp>
        <p:sp>
          <p:nvSpPr>
            <p:cNvPr id="18" name="TextBox 17">
              <a:extLst>
                <a:ext uri="{FF2B5EF4-FFF2-40B4-BE49-F238E27FC236}">
                  <a16:creationId xmlns:a16="http://schemas.microsoft.com/office/drawing/2014/main" id="{CC35D29C-19AC-4B7D-90DD-5C0FB5207F00}"/>
                </a:ext>
              </a:extLst>
            </p:cNvPr>
            <p:cNvSpPr txBox="1"/>
            <p:nvPr/>
          </p:nvSpPr>
          <p:spPr>
            <a:xfrm>
              <a:off x="2853252" y="742708"/>
              <a:ext cx="375424" cy="584775"/>
            </a:xfrm>
            <a:prstGeom prst="rect">
              <a:avLst/>
            </a:prstGeom>
            <a:noFill/>
          </p:spPr>
          <p:txBody>
            <a:bodyPr wrap="none">
              <a:spAutoFit/>
            </a:bodyPr>
            <a:lstStyle/>
            <a:p>
              <a:pPr eaLnBrk="1" fontAlgn="auto" hangingPunct="1">
                <a:spcBef>
                  <a:spcPts val="0"/>
                </a:spcBef>
                <a:spcAft>
                  <a:spcPts val="0"/>
                </a:spcAft>
                <a:defRPr/>
              </a:pPr>
              <a:r>
                <a:rPr lang="en-US" sz="3200" b="1" dirty="0">
                  <a:solidFill>
                    <a:schemeClr val="bg1"/>
                  </a:solidFill>
                  <a:latin typeface="+mn-lt"/>
                </a:rPr>
                <a:t>?</a:t>
              </a:r>
            </a:p>
          </p:txBody>
        </p:sp>
      </p:grpSp>
      <p:grpSp>
        <p:nvGrpSpPr>
          <p:cNvPr id="19" name="Group 18">
            <a:extLst>
              <a:ext uri="{FF2B5EF4-FFF2-40B4-BE49-F238E27FC236}">
                <a16:creationId xmlns:a16="http://schemas.microsoft.com/office/drawing/2014/main" id="{C8423F7A-31DA-4B61-800B-DC9C99B680F5}"/>
              </a:ext>
            </a:extLst>
          </p:cNvPr>
          <p:cNvGrpSpPr/>
          <p:nvPr userDrawn="1"/>
        </p:nvGrpSpPr>
        <p:grpSpPr>
          <a:xfrm>
            <a:off x="7994014" y="1406871"/>
            <a:ext cx="3796834" cy="1140492"/>
            <a:chOff x="2743198" y="742708"/>
            <a:chExt cx="3796834" cy="1140492"/>
          </a:xfrm>
          <a:effectLst>
            <a:outerShdw blurRad="152400" dist="50800" dir="3600000" sx="97000" sy="97000" algn="ctr" rotWithShape="0">
              <a:srgbClr val="000000">
                <a:alpha val="28000"/>
              </a:srgbClr>
            </a:outerShdw>
          </a:effectLst>
        </p:grpSpPr>
        <p:sp>
          <p:nvSpPr>
            <p:cNvPr id="20" name="Round Same Side Corner Rectangle 20">
              <a:extLst>
                <a:ext uri="{FF2B5EF4-FFF2-40B4-BE49-F238E27FC236}">
                  <a16:creationId xmlns:a16="http://schemas.microsoft.com/office/drawing/2014/main" id="{4535598C-6ACB-487F-BF10-CF26FB4D19EA}"/>
                </a:ext>
              </a:extLst>
            </p:cNvPr>
            <p:cNvSpPr/>
            <p:nvPr/>
          </p:nvSpPr>
          <p:spPr>
            <a:xfrm rot="16200000">
              <a:off x="2874226" y="655130"/>
              <a:ext cx="496231" cy="758287"/>
            </a:xfrm>
            <a:prstGeom prst="round2SameRect">
              <a:avLst/>
            </a:prstGeom>
            <a:solidFill>
              <a:srgbClr val="457734"/>
            </a:solidFill>
            <a:ln>
              <a:solidFill>
                <a:srgbClr val="4577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sp>
          <p:nvSpPr>
            <p:cNvPr id="21" name="TextBox 20">
              <a:extLst>
                <a:ext uri="{FF2B5EF4-FFF2-40B4-BE49-F238E27FC236}">
                  <a16:creationId xmlns:a16="http://schemas.microsoft.com/office/drawing/2014/main" id="{638478B7-3C70-4DB0-BD18-3FF7B776FEFF}"/>
                </a:ext>
              </a:extLst>
            </p:cNvPr>
            <p:cNvSpPr txBox="1"/>
            <p:nvPr/>
          </p:nvSpPr>
          <p:spPr>
            <a:xfrm>
              <a:off x="3297136" y="786158"/>
              <a:ext cx="3242896" cy="1097042"/>
            </a:xfrm>
            <a:prstGeom prst="roundRect">
              <a:avLst>
                <a:gd name="adj" fmla="val 8555"/>
              </a:avLst>
            </a:prstGeom>
            <a:solidFill>
              <a:schemeClr val="bg1"/>
            </a:solidFill>
            <a:ln w="22225">
              <a:solidFill>
                <a:srgbClr val="457734"/>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 sit amet, consectetuer adipiscing.</a:t>
              </a:r>
            </a:p>
          </p:txBody>
        </p:sp>
        <p:sp>
          <p:nvSpPr>
            <p:cNvPr id="22" name="TextBox 21">
              <a:extLst>
                <a:ext uri="{FF2B5EF4-FFF2-40B4-BE49-F238E27FC236}">
                  <a16:creationId xmlns:a16="http://schemas.microsoft.com/office/drawing/2014/main" id="{D69A913B-E9E6-469F-A488-01B602FD8D52}"/>
                </a:ext>
              </a:extLst>
            </p:cNvPr>
            <p:cNvSpPr txBox="1"/>
            <p:nvPr/>
          </p:nvSpPr>
          <p:spPr>
            <a:xfrm>
              <a:off x="2879384" y="742708"/>
              <a:ext cx="317716" cy="584775"/>
            </a:xfrm>
            <a:prstGeom prst="rect">
              <a:avLst/>
            </a:prstGeom>
            <a:noFill/>
          </p:spPr>
          <p:txBody>
            <a:bodyPr wrap="none">
              <a:spAutoFit/>
            </a:bodyPr>
            <a:lstStyle/>
            <a:p>
              <a:pPr eaLnBrk="1" fontAlgn="auto" hangingPunct="1">
                <a:spcBef>
                  <a:spcPts val="0"/>
                </a:spcBef>
                <a:spcAft>
                  <a:spcPts val="0"/>
                </a:spcAft>
                <a:defRPr/>
              </a:pPr>
              <a:r>
                <a:rPr lang="en-US" sz="3200" b="1" dirty="0">
                  <a:solidFill>
                    <a:schemeClr val="bg1"/>
                  </a:solidFill>
                  <a:latin typeface="+mn-lt"/>
                </a:rPr>
                <a:t>!</a:t>
              </a:r>
            </a:p>
          </p:txBody>
        </p:sp>
      </p:grpSp>
      <p:grpSp>
        <p:nvGrpSpPr>
          <p:cNvPr id="23" name="Group 22">
            <a:extLst>
              <a:ext uri="{FF2B5EF4-FFF2-40B4-BE49-F238E27FC236}">
                <a16:creationId xmlns:a16="http://schemas.microsoft.com/office/drawing/2014/main" id="{98F92A22-CA9A-49CF-8F75-4EE1183F3BAC}"/>
              </a:ext>
            </a:extLst>
          </p:cNvPr>
          <p:cNvGrpSpPr/>
          <p:nvPr userDrawn="1"/>
        </p:nvGrpSpPr>
        <p:grpSpPr>
          <a:xfrm>
            <a:off x="8590361" y="2970394"/>
            <a:ext cx="3223650" cy="1097042"/>
            <a:chOff x="8423329" y="5344015"/>
            <a:chExt cx="3223650" cy="1097042"/>
          </a:xfrm>
          <a:effectLst>
            <a:outerShdw blurRad="152400" dist="50800" dir="3600000" sx="97000" sy="97000" algn="ctr" rotWithShape="0">
              <a:srgbClr val="000000">
                <a:alpha val="28000"/>
              </a:srgbClr>
            </a:outerShdw>
          </a:effectLst>
        </p:grpSpPr>
        <p:grpSp>
          <p:nvGrpSpPr>
            <p:cNvPr id="24" name="Group 23">
              <a:extLst>
                <a:ext uri="{FF2B5EF4-FFF2-40B4-BE49-F238E27FC236}">
                  <a16:creationId xmlns:a16="http://schemas.microsoft.com/office/drawing/2014/main" id="{EE40646D-8CE2-4580-B476-B52646FA3E96}"/>
                </a:ext>
              </a:extLst>
            </p:cNvPr>
            <p:cNvGrpSpPr/>
            <p:nvPr/>
          </p:nvGrpSpPr>
          <p:grpSpPr>
            <a:xfrm>
              <a:off x="10908293" y="5344015"/>
              <a:ext cx="738686" cy="496231"/>
              <a:chOff x="10908293" y="5344015"/>
              <a:chExt cx="738686" cy="496231"/>
            </a:xfrm>
          </p:grpSpPr>
          <p:sp>
            <p:nvSpPr>
              <p:cNvPr id="26" name="Round Same Side Corner Rectangle 26">
                <a:extLst>
                  <a:ext uri="{FF2B5EF4-FFF2-40B4-BE49-F238E27FC236}">
                    <a16:creationId xmlns:a16="http://schemas.microsoft.com/office/drawing/2014/main" id="{8F03BB8C-5B73-4BF3-A2E2-5C2058D92A8B}"/>
                  </a:ext>
                </a:extLst>
              </p:cNvPr>
              <p:cNvSpPr/>
              <p:nvPr/>
            </p:nvSpPr>
            <p:spPr>
              <a:xfrm rot="5400000">
                <a:off x="11029520" y="5222788"/>
                <a:ext cx="496231" cy="738686"/>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Right Arrow 27">
                <a:extLst>
                  <a:ext uri="{FF2B5EF4-FFF2-40B4-BE49-F238E27FC236}">
                    <a16:creationId xmlns:a16="http://schemas.microsoft.com/office/drawing/2014/main" id="{D289347C-F557-48A3-9515-E3265C4FD35F}"/>
                  </a:ext>
                </a:extLst>
              </p:cNvPr>
              <p:cNvSpPr/>
              <p:nvPr/>
            </p:nvSpPr>
            <p:spPr>
              <a:xfrm>
                <a:off x="11194947" y="5452647"/>
                <a:ext cx="356460" cy="278969"/>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5" name="TextBox 24">
              <a:extLst>
                <a:ext uri="{FF2B5EF4-FFF2-40B4-BE49-F238E27FC236}">
                  <a16:creationId xmlns:a16="http://schemas.microsoft.com/office/drawing/2014/main" id="{98055AE3-D716-41BD-B1C0-D25FAC83700D}"/>
                </a:ext>
              </a:extLst>
            </p:cNvPr>
            <p:cNvSpPr txBox="1"/>
            <p:nvPr/>
          </p:nvSpPr>
          <p:spPr>
            <a:xfrm>
              <a:off x="8423329" y="5344015"/>
              <a:ext cx="2676044" cy="1097042"/>
            </a:xfrm>
            <a:prstGeom prst="roundRect">
              <a:avLst>
                <a:gd name="adj" fmla="val 8555"/>
              </a:avLst>
            </a:prstGeom>
            <a:solidFill>
              <a:schemeClr val="bg1"/>
            </a:solidFill>
            <a:ln w="22225">
              <a:solidFill>
                <a:schemeClr val="tx1"/>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a:t>
              </a:r>
            </a:p>
          </p:txBody>
        </p:sp>
      </p:grpSp>
      <p:grpSp>
        <p:nvGrpSpPr>
          <p:cNvPr id="28" name="Group 29"/>
          <p:cNvGrpSpPr>
            <a:grpSpLocks/>
          </p:cNvGrpSpPr>
          <p:nvPr userDrawn="1"/>
        </p:nvGrpSpPr>
        <p:grpSpPr bwMode="auto">
          <a:xfrm>
            <a:off x="3943350" y="1457325"/>
            <a:ext cx="3775075" cy="2266950"/>
            <a:chOff x="4214703" y="2851101"/>
            <a:chExt cx="3259397" cy="2267269"/>
          </a:xfrm>
        </p:grpSpPr>
        <p:sp>
          <p:nvSpPr>
            <p:cNvPr id="29" name="TextBox 30"/>
            <p:cNvSpPr>
              <a:spLocks noChangeArrowheads="1"/>
            </p:cNvSpPr>
            <p:nvPr userDrawn="1"/>
          </p:nvSpPr>
          <p:spPr bwMode="auto">
            <a:xfrm>
              <a:off x="4220186" y="2859040"/>
              <a:ext cx="3242949" cy="2259330"/>
            </a:xfrm>
            <a:prstGeom prst="roundRect">
              <a:avLst>
                <a:gd name="adj" fmla="val 8556"/>
              </a:avLst>
            </a:prstGeom>
            <a:solidFill>
              <a:schemeClr val="bg1"/>
            </a:solidFill>
            <a:ln w="22225">
              <a:solidFill>
                <a:schemeClr val="accent1"/>
              </a:solidFill>
              <a:round/>
              <a:headEnd/>
              <a:tailEnd/>
            </a:ln>
          </p:spPr>
          <p:txBody>
            <a:bodyPr tIns="5486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t>Use for definitions, call outs, factoids, on-screen instructions, etc. Reshape surrounding box to fit the text box.</a:t>
              </a:r>
            </a:p>
            <a:p>
              <a:pPr eaLnBrk="1" hangingPunct="1">
                <a:defRPr/>
              </a:pPr>
              <a:endParaRPr lang="en-US" altLang="en-US" sz="1400" dirty="0"/>
            </a:p>
            <a:p>
              <a:pPr eaLnBrk="1" hangingPunct="1">
                <a:defRPr/>
              </a:pPr>
              <a:r>
                <a:rPr lang="en-US" altLang="en-US" sz="1400" dirty="0"/>
                <a:t>Lorem ipsum dolor sit amet, consectetuer adipiscing elit, sed diam nonummy nibh euismod tincidunt ut</a:t>
              </a:r>
              <a:r>
                <a:rPr lang="en-US" altLang="en-US" sz="1400" i="1" dirty="0"/>
                <a:t>.</a:t>
              </a:r>
            </a:p>
          </p:txBody>
        </p:sp>
        <p:sp>
          <p:nvSpPr>
            <p:cNvPr id="30" name="Round Same Side Corner Rectangle 30">
              <a:extLst>
                <a:ext uri="{FF2B5EF4-FFF2-40B4-BE49-F238E27FC236}">
                  <a16:creationId xmlns:a16="http://schemas.microsoft.com/office/drawing/2014/main" id="{CA43E972-87D3-452C-947E-AB9218739118}"/>
                </a:ext>
              </a:extLst>
            </p:cNvPr>
            <p:cNvSpPr/>
            <p:nvPr userDrawn="1"/>
          </p:nvSpPr>
          <p:spPr>
            <a:xfrm>
              <a:off x="4214703" y="2851101"/>
              <a:ext cx="3259397" cy="500133"/>
            </a:xfrm>
            <a:prstGeom prst="round2SameRect">
              <a:avLst>
                <a:gd name="adj1" fmla="val 963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TextBox 30"/>
            <p:cNvSpPr txBox="1">
              <a:spLocks noChangeArrowheads="1"/>
            </p:cNvSpPr>
            <p:nvPr userDrawn="1"/>
          </p:nvSpPr>
          <p:spPr bwMode="auto">
            <a:xfrm>
              <a:off x="4259935" y="2874917"/>
              <a:ext cx="1051285" cy="46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dirty="0">
                  <a:solidFill>
                    <a:schemeClr val="bg1"/>
                  </a:solidFill>
                </a:rPr>
                <a:t>Heading</a:t>
              </a:r>
            </a:p>
          </p:txBody>
        </p:sp>
      </p:grpSp>
      <p:pic>
        <p:nvPicPr>
          <p:cNvPr id="32" name="Picture 31" title="-">
            <a:extLst>
              <a:ext uri="{FF2B5EF4-FFF2-40B4-BE49-F238E27FC236}">
                <a16:creationId xmlns:a16="http://schemas.microsoft.com/office/drawing/2014/main" id="{84C8739F-CAA1-446D-B7FD-58FDEAA6C240}"/>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92816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aphicFrame>
        <p:nvGraphicFramePr>
          <p:cNvPr id="2" name="Chart 3"/>
          <p:cNvGraphicFramePr>
            <a:graphicFrameLocks/>
          </p:cNvGraphicFramePr>
          <p:nvPr/>
        </p:nvGraphicFramePr>
        <p:xfrm>
          <a:off x="8131175" y="1265238"/>
          <a:ext cx="2998788" cy="2949575"/>
        </p:xfrm>
        <a:graphic>
          <a:graphicData uri="http://schemas.openxmlformats.org/presentationml/2006/ole">
            <mc:AlternateContent xmlns:mc="http://schemas.openxmlformats.org/markup-compatibility/2006">
              <mc:Choice xmlns:v="urn:schemas-microsoft-com:vml" Requires="v">
                <p:oleObj name="Chart" r:id="rId2" imgW="3005588" imgH="2956816" progId="Excel.Chart.8">
                  <p:embed/>
                </p:oleObj>
              </mc:Choice>
              <mc:Fallback>
                <p:oleObj name="Chart" r:id="rId2" imgW="3005588" imgH="2956816" progId="Excel.Chart.8">
                  <p:embed/>
                  <p:pic>
                    <p:nvPicPr>
                      <p:cNvPr id="2" name="Char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175" y="1265238"/>
                        <a:ext cx="299878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Chart 4"/>
          <p:cNvGraphicFramePr>
            <a:graphicFrameLocks/>
          </p:cNvGraphicFramePr>
          <p:nvPr/>
        </p:nvGraphicFramePr>
        <p:xfrm>
          <a:off x="8061325" y="4333875"/>
          <a:ext cx="3140075" cy="2076450"/>
        </p:xfrm>
        <a:graphic>
          <a:graphicData uri="http://schemas.openxmlformats.org/presentationml/2006/ole">
            <mc:AlternateContent xmlns:mc="http://schemas.openxmlformats.org/markup-compatibility/2006">
              <mc:Choice xmlns:v="urn:schemas-microsoft-com:vml" Requires="v">
                <p:oleObj name="Chart" r:id="rId4" imgW="3145809" imgH="2085013" progId="Excel.Chart.8">
                  <p:embed/>
                </p:oleObj>
              </mc:Choice>
              <mc:Fallback>
                <p:oleObj name="Chart" r:id="rId4" imgW="3145809" imgH="2085013" progId="Excel.Chart.8">
                  <p:embed/>
                  <p:pic>
                    <p:nvPicPr>
                      <p:cNvPr id="3"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33875"/>
                        <a:ext cx="31400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5"/>
          <p:cNvGrpSpPr>
            <a:grpSpLocks/>
          </p:cNvGrpSpPr>
          <p:nvPr userDrawn="1"/>
        </p:nvGrpSpPr>
        <p:grpSpPr bwMode="auto">
          <a:xfrm>
            <a:off x="749300" y="1943100"/>
            <a:ext cx="6080125" cy="3705225"/>
            <a:chOff x="930122" y="1876493"/>
            <a:chExt cx="6080277" cy="3705484"/>
          </a:xfrm>
        </p:grpSpPr>
        <p:grpSp>
          <p:nvGrpSpPr>
            <p:cNvPr id="5" name="Group 6"/>
            <p:cNvGrpSpPr>
              <a:grpSpLocks/>
            </p:cNvGrpSpPr>
            <p:nvPr userDrawn="1"/>
          </p:nvGrpSpPr>
          <p:grpSpPr bwMode="auto">
            <a:xfrm>
              <a:off x="930122" y="1876493"/>
              <a:ext cx="6080277" cy="3011725"/>
              <a:chOff x="463888" y="994530"/>
              <a:chExt cx="5240218" cy="2595620"/>
            </a:xfrm>
          </p:grpSpPr>
          <p:grpSp>
            <p:nvGrpSpPr>
              <p:cNvPr id="7" name="Group 8"/>
              <p:cNvGrpSpPr>
                <a:grpSpLocks/>
              </p:cNvGrpSpPr>
              <p:nvPr userDrawn="1"/>
            </p:nvGrpSpPr>
            <p:grpSpPr bwMode="auto">
              <a:xfrm>
                <a:off x="463888" y="1314202"/>
                <a:ext cx="1550141" cy="1312842"/>
                <a:chOff x="463888" y="1314202"/>
                <a:chExt cx="1550141" cy="1312842"/>
              </a:xfrm>
            </p:grpSpPr>
            <p:cxnSp>
              <p:nvCxnSpPr>
                <p:cNvPr id="20" name="Straight Connector 19">
                  <a:extLst>
                    <a:ext uri="{FF2B5EF4-FFF2-40B4-BE49-F238E27FC236}">
                      <a16:creationId xmlns:a16="http://schemas.microsoft.com/office/drawing/2014/main" id="{3A4767CA-8E16-444F-A9F4-1B14405FA213}"/>
                    </a:ext>
                  </a:extLst>
                </p:cNvPr>
                <p:cNvCxnSpPr/>
                <p:nvPr userDrawn="1"/>
              </p:nvCxnSpPr>
              <p:spPr>
                <a:xfrm flipV="1">
                  <a:off x="1189036" y="1615722"/>
                  <a:ext cx="0" cy="563725"/>
                </a:xfrm>
                <a:prstGeom prst="line">
                  <a:avLst/>
                </a:prstGeom>
                <a:ln w="25400">
                  <a:solidFill>
                    <a:srgbClr val="457734"/>
                  </a:solidFill>
                </a:ln>
              </p:spPr>
              <p:style>
                <a:lnRef idx="1">
                  <a:schemeClr val="accent1"/>
                </a:lnRef>
                <a:fillRef idx="0">
                  <a:schemeClr val="accent1"/>
                </a:fillRef>
                <a:effectRef idx="0">
                  <a:schemeClr val="accent1"/>
                </a:effectRef>
                <a:fontRef idx="minor">
                  <a:schemeClr val="tx1"/>
                </a:fontRef>
              </p:style>
            </p:cxnSp>
            <p:sp>
              <p:nvSpPr>
                <p:cNvPr id="21" name="Freeform 48">
                  <a:extLst>
                    <a:ext uri="{FF2B5EF4-FFF2-40B4-BE49-F238E27FC236}">
                      <a16:creationId xmlns:a16="http://schemas.microsoft.com/office/drawing/2014/main" id="{62B244DF-1862-4439-A9AA-126EF1E7DC9F}"/>
                    </a:ext>
                  </a:extLst>
                </p:cNvPr>
                <p:cNvSpPr/>
                <p:nvPr userDrawn="1"/>
              </p:nvSpPr>
              <p:spPr>
                <a:xfrm>
                  <a:off x="578817" y="2112402"/>
                  <a:ext cx="143524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45773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88011" rIns="423394" bIns="88011"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1955</a:t>
                  </a:r>
                </a:p>
              </p:txBody>
            </p:sp>
            <p:sp>
              <p:nvSpPr>
                <p:cNvPr id="22" name="TextBox 23"/>
                <p:cNvSpPr>
                  <a:spLocks noChangeArrowheads="1"/>
                </p:cNvSpPr>
                <p:nvPr userDrawn="1"/>
              </p:nvSpPr>
              <p:spPr bwMode="auto">
                <a:xfrm>
                  <a:off x="463888" y="1314704"/>
                  <a:ext cx="1481764" cy="636243"/>
                </a:xfrm>
                <a:prstGeom prst="roundRect">
                  <a:avLst>
                    <a:gd name="adj" fmla="val 0"/>
                  </a:avLst>
                </a:prstGeom>
                <a:solidFill>
                  <a:schemeClr val="bg1"/>
                </a:solidFill>
                <a:ln w="25400">
                  <a:solidFill>
                    <a:srgbClr val="457734"/>
                  </a:solidFill>
                  <a:round/>
                  <a:headEnd/>
                  <a:tailEnd/>
                </a:ln>
              </p:spPr>
              <p:txBody>
                <a:bodyPr tIns="91440" bIns="9144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200" dirty="0"/>
                    <a:t>Sed diam nonummy nibh euismod tincidunt ut</a:t>
                  </a:r>
                  <a:r>
                    <a:rPr lang="en-US" altLang="en-US" sz="1200" i="1" dirty="0"/>
                    <a:t>.</a:t>
                  </a:r>
                  <a:endParaRPr lang="en-US" altLang="en-US" sz="1200" dirty="0"/>
                </a:p>
              </p:txBody>
            </p:sp>
          </p:grpSp>
          <p:grpSp>
            <p:nvGrpSpPr>
              <p:cNvPr id="8" name="Group 9"/>
              <p:cNvGrpSpPr>
                <a:grpSpLocks/>
              </p:cNvGrpSpPr>
              <p:nvPr userDrawn="1"/>
            </p:nvGrpSpPr>
            <p:grpSpPr bwMode="auto">
              <a:xfrm>
                <a:off x="2908205" y="994530"/>
                <a:ext cx="1551795" cy="1632078"/>
                <a:chOff x="2908205" y="994530"/>
                <a:chExt cx="1551795" cy="1632078"/>
              </a:xfrm>
            </p:grpSpPr>
            <p:cxnSp>
              <p:nvCxnSpPr>
                <p:cNvPr id="17" name="Straight Connector 16">
                  <a:extLst>
                    <a:ext uri="{FF2B5EF4-FFF2-40B4-BE49-F238E27FC236}">
                      <a16:creationId xmlns:a16="http://schemas.microsoft.com/office/drawing/2014/main" id="{5DC29C77-0AFE-4743-B6C1-08899044570A}"/>
                    </a:ext>
                  </a:extLst>
                </p:cNvPr>
                <p:cNvCxnSpPr/>
                <p:nvPr userDrawn="1"/>
              </p:nvCxnSpPr>
              <p:spPr>
                <a:xfrm flipV="1">
                  <a:off x="3644961" y="1706028"/>
                  <a:ext cx="0" cy="56372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Freeform 45">
                  <a:extLst>
                    <a:ext uri="{FF2B5EF4-FFF2-40B4-BE49-F238E27FC236}">
                      <a16:creationId xmlns:a16="http://schemas.microsoft.com/office/drawing/2014/main" id="{94C2A3FA-A81A-4CB2-9D8A-31545223886A}"/>
                    </a:ext>
                  </a:extLst>
                </p:cNvPr>
                <p:cNvSpPr/>
                <p:nvPr/>
              </p:nvSpPr>
              <p:spPr>
                <a:xfrm>
                  <a:off x="3025165" y="2112403"/>
                  <a:ext cx="143524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91440" rIns="423394" bIns="91440"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1984</a:t>
                  </a:r>
                </a:p>
              </p:txBody>
            </p:sp>
            <p:sp>
              <p:nvSpPr>
                <p:cNvPr id="19" name="TextBox 20"/>
                <p:cNvSpPr>
                  <a:spLocks noChangeArrowheads="1"/>
                </p:cNvSpPr>
                <p:nvPr userDrawn="1"/>
              </p:nvSpPr>
              <p:spPr bwMode="auto">
                <a:xfrm>
                  <a:off x="2908868" y="994530"/>
                  <a:ext cx="1477659" cy="955049"/>
                </a:xfrm>
                <a:prstGeom prst="roundRect">
                  <a:avLst>
                    <a:gd name="adj" fmla="val 0"/>
                  </a:avLst>
                </a:prstGeom>
                <a:solidFill>
                  <a:schemeClr val="bg1"/>
                </a:solidFill>
                <a:ln w="25400">
                  <a:solidFill>
                    <a:schemeClr val="accent1"/>
                  </a:solidFill>
                  <a:round/>
                  <a:headEnd/>
                  <a:tailEnd/>
                </a:ln>
              </p:spPr>
              <p:txBody>
                <a:bodyPr tIns="91440" bIns="9144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Lorem ipsum dolor sit amet, consectetuer adipiscing elit, sed diam nonummy nibh euismod tincidunt ut</a:t>
                  </a:r>
                  <a:r>
                    <a:rPr lang="en-US" altLang="en-US" sz="1200" i="1" dirty="0"/>
                    <a:t>.</a:t>
                  </a:r>
                </a:p>
              </p:txBody>
            </p:sp>
          </p:grpSp>
          <p:grpSp>
            <p:nvGrpSpPr>
              <p:cNvPr id="9" name="Group 10"/>
              <p:cNvGrpSpPr>
                <a:grpSpLocks/>
              </p:cNvGrpSpPr>
              <p:nvPr userDrawn="1"/>
            </p:nvGrpSpPr>
            <p:grpSpPr bwMode="auto">
              <a:xfrm>
                <a:off x="1713069" y="2111118"/>
                <a:ext cx="1523945" cy="1479032"/>
                <a:chOff x="1713069" y="2111118"/>
                <a:chExt cx="1523945" cy="1479032"/>
              </a:xfrm>
            </p:grpSpPr>
            <p:cxnSp>
              <p:nvCxnSpPr>
                <p:cNvPr id="14" name="Straight Connector 13">
                  <a:extLst>
                    <a:ext uri="{FF2B5EF4-FFF2-40B4-BE49-F238E27FC236}">
                      <a16:creationId xmlns:a16="http://schemas.microsoft.com/office/drawing/2014/main" id="{6579C5A2-7417-4022-96E2-569A5B6BFA61}"/>
                    </a:ext>
                  </a:extLst>
                </p:cNvPr>
                <p:cNvCxnSpPr>
                  <a:cxnSpLocks/>
                </p:cNvCxnSpPr>
                <p:nvPr userDrawn="1"/>
              </p:nvCxnSpPr>
              <p:spPr>
                <a:xfrm flipV="1">
                  <a:off x="2446415" y="2503726"/>
                  <a:ext cx="2736" cy="413216"/>
                </a:xfrm>
                <a:prstGeom prst="line">
                  <a:avLst/>
                </a:prstGeom>
                <a:ln w="25400">
                  <a:solidFill>
                    <a:srgbClr val="457734"/>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58A01C03-36CD-4738-8EF4-A278330F034F}"/>
                    </a:ext>
                  </a:extLst>
                </p:cNvPr>
                <p:cNvSpPr/>
                <p:nvPr/>
              </p:nvSpPr>
              <p:spPr>
                <a:xfrm>
                  <a:off x="1800623" y="2111034"/>
                  <a:ext cx="1436614"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45773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88011" rIns="423394" bIns="88011"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1972</a:t>
                  </a:r>
                </a:p>
              </p:txBody>
            </p:sp>
            <p:sp>
              <p:nvSpPr>
                <p:cNvPr id="16" name="TextBox 17"/>
                <p:cNvSpPr>
                  <a:spLocks noChangeArrowheads="1"/>
                </p:cNvSpPr>
                <p:nvPr userDrawn="1"/>
              </p:nvSpPr>
              <p:spPr bwMode="auto">
                <a:xfrm>
                  <a:off x="1713058" y="2793798"/>
                  <a:ext cx="1479027" cy="796330"/>
                </a:xfrm>
                <a:prstGeom prst="roundRect">
                  <a:avLst>
                    <a:gd name="adj" fmla="val 0"/>
                  </a:avLst>
                </a:prstGeom>
                <a:solidFill>
                  <a:schemeClr val="bg1"/>
                </a:solidFill>
                <a:ln w="25400">
                  <a:solidFill>
                    <a:srgbClr val="457734"/>
                  </a:solidFill>
                  <a:round/>
                  <a:headEnd/>
                  <a:tailEnd/>
                </a:ln>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Amet  consectetuer adipiscing elit, sed diam nonummy nibh euismod.</a:t>
                  </a:r>
                  <a:endParaRPr lang="en-US" altLang="en-US" sz="1200" i="1" dirty="0"/>
                </a:p>
              </p:txBody>
            </p:sp>
          </p:grpSp>
          <p:grpSp>
            <p:nvGrpSpPr>
              <p:cNvPr id="10" name="Group 11"/>
              <p:cNvGrpSpPr>
                <a:grpSpLocks/>
              </p:cNvGrpSpPr>
              <p:nvPr userDrawn="1"/>
            </p:nvGrpSpPr>
            <p:grpSpPr bwMode="auto">
              <a:xfrm>
                <a:off x="4208763" y="2110683"/>
                <a:ext cx="1495343" cy="1161162"/>
                <a:chOff x="4208763" y="2110683"/>
                <a:chExt cx="1495343" cy="1161162"/>
              </a:xfrm>
            </p:grpSpPr>
            <p:cxnSp>
              <p:nvCxnSpPr>
                <p:cNvPr id="11" name="Straight Connector 10">
                  <a:extLst>
                    <a:ext uri="{FF2B5EF4-FFF2-40B4-BE49-F238E27FC236}">
                      <a16:creationId xmlns:a16="http://schemas.microsoft.com/office/drawing/2014/main" id="{F6A19B55-590F-4648-AA06-8043929914E5}"/>
                    </a:ext>
                  </a:extLst>
                </p:cNvPr>
                <p:cNvCxnSpPr>
                  <a:cxnSpLocks/>
                </p:cNvCxnSpPr>
                <p:nvPr userDrawn="1"/>
              </p:nvCxnSpPr>
              <p:spPr>
                <a:xfrm flipV="1">
                  <a:off x="4943385" y="2552984"/>
                  <a:ext cx="2736" cy="41321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reeform 39">
                  <a:extLst>
                    <a:ext uri="{FF2B5EF4-FFF2-40B4-BE49-F238E27FC236}">
                      <a16:creationId xmlns:a16="http://schemas.microsoft.com/office/drawing/2014/main" id="{7D689491-FE26-4D9A-9B45-05D8EF227170}"/>
                    </a:ext>
                  </a:extLst>
                </p:cNvPr>
                <p:cNvSpPr/>
                <p:nvPr userDrawn="1"/>
              </p:nvSpPr>
              <p:spPr>
                <a:xfrm>
                  <a:off x="4246970" y="2111034"/>
                  <a:ext cx="145713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C549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91440" rIns="423394" bIns="91440" spcCol="1270" anchor="ctr">
                  <a:normAutofit/>
                </a:bodyPr>
                <a:lstStyle/>
                <a:p>
                  <a:pPr algn="ctr" defTabSz="1466850" eaLnBrk="1" fontAlgn="auto" hangingPunct="1">
                    <a:lnSpc>
                      <a:spcPct val="90000"/>
                    </a:lnSpc>
                    <a:spcAft>
                      <a:spcPct val="35000"/>
                    </a:spcAft>
                    <a:defRPr/>
                  </a:pPr>
                  <a:r>
                    <a:rPr lang="en-US" sz="1400" b="1" dirty="0">
                      <a:solidFill>
                        <a:schemeClr val="bg1"/>
                      </a:solidFill>
                    </a:rPr>
                    <a:t>2004</a:t>
                  </a:r>
                </a:p>
              </p:txBody>
            </p:sp>
            <p:sp>
              <p:nvSpPr>
                <p:cNvPr id="13" name="TextBox 14"/>
                <p:cNvSpPr>
                  <a:spLocks noChangeArrowheads="1"/>
                </p:cNvSpPr>
                <p:nvPr userDrawn="1"/>
              </p:nvSpPr>
              <p:spPr bwMode="auto">
                <a:xfrm>
                  <a:off x="4208660" y="2793798"/>
                  <a:ext cx="1477659" cy="477524"/>
                </a:xfrm>
                <a:prstGeom prst="roundRect">
                  <a:avLst>
                    <a:gd name="adj" fmla="val 0"/>
                  </a:avLst>
                </a:prstGeom>
                <a:solidFill>
                  <a:schemeClr val="bg1"/>
                </a:solidFill>
                <a:ln w="25400">
                  <a:solidFill>
                    <a:srgbClr val="C54900"/>
                  </a:solidFill>
                  <a:round/>
                  <a:headEnd/>
                  <a:tailEnd/>
                </a:ln>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Diam nonummy nibh euismod tincidunt ut</a:t>
                  </a:r>
                  <a:r>
                    <a:rPr lang="en-US" altLang="en-US" sz="1200" i="1" dirty="0"/>
                    <a:t>.</a:t>
                  </a:r>
                </a:p>
              </p:txBody>
            </p:sp>
          </p:grpSp>
        </p:grpSp>
        <p:sp>
          <p:nvSpPr>
            <p:cNvPr id="6" name="TextBox 5"/>
            <p:cNvSpPr txBox="1">
              <a:spLocks noChangeArrowheads="1"/>
            </p:cNvSpPr>
            <p:nvPr userDrawn="1"/>
          </p:nvSpPr>
          <p:spPr bwMode="auto">
            <a:xfrm>
              <a:off x="2709754" y="5181899"/>
              <a:ext cx="2171754" cy="4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b="1" dirty="0">
                  <a:solidFill>
                    <a:schemeClr val="tx2"/>
                  </a:solidFill>
                </a:rPr>
                <a:t>Time Line Example</a:t>
              </a:r>
            </a:p>
          </p:txBody>
        </p:sp>
      </p:grpSp>
      <p:pic>
        <p:nvPicPr>
          <p:cNvPr id="23" name="Picture 22" title="-">
            <a:extLst>
              <a:ext uri="{FF2B5EF4-FFF2-40B4-BE49-F238E27FC236}">
                <a16:creationId xmlns:a16="http://schemas.microsoft.com/office/drawing/2014/main" id="{BEAFA010-852D-4C85-9184-6EBCB4011750}"/>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4098077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17488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12/14/2023</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5569937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title="-">
            <a:extLst>
              <a:ext uri="{FF2B5EF4-FFF2-40B4-BE49-F238E27FC236}">
                <a16:creationId xmlns:a16="http://schemas.microsoft.com/office/drawing/2014/main" id="{2C37EA4F-022B-4C8C-AB58-112ABE72C739}"/>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604810" cy="701731"/>
          </a:xfrm>
        </p:spPr>
        <p:txBody>
          <a:bodyPr>
            <a:norm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48990" y="1353014"/>
            <a:ext cx="10604810" cy="50254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72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title="-">
            <a:extLst>
              <a:ext uri="{FF2B5EF4-FFF2-40B4-BE49-F238E27FC236}">
                <a16:creationId xmlns:a16="http://schemas.microsoft.com/office/drawing/2014/main" id="{BB534E65-8DAE-479B-8573-4E76F2D89E8B}"/>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3" name="Content Placeholder 2"/>
          <p:cNvSpPr>
            <a:spLocks noGrp="1"/>
          </p:cNvSpPr>
          <p:nvPr>
            <p:ph idx="1"/>
          </p:nvPr>
        </p:nvSpPr>
        <p:spPr>
          <a:xfrm>
            <a:off x="748989" y="2586525"/>
            <a:ext cx="10604810"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8990" y="1383820"/>
            <a:ext cx="10639425" cy="892175"/>
          </a:xfrm>
        </p:spPr>
        <p:txBody>
          <a:bodyPr/>
          <a:lstStyle>
            <a:lvl1pPr marL="0" indent="0">
              <a:buNone/>
              <a:defRPr>
                <a:solidFill>
                  <a:schemeClr val="tx1"/>
                </a:solidFill>
              </a:defRPr>
            </a:lvl1pPr>
          </a:lstStyle>
          <a:p>
            <a:pPr lvl="0"/>
            <a:r>
              <a:rPr lang="en-US"/>
              <a:t>Click to edit Master text styles</a:t>
            </a:r>
          </a:p>
        </p:txBody>
      </p:sp>
      <p:sp>
        <p:nvSpPr>
          <p:cNvPr id="8" name="Title 1">
            <a:extLst>
              <a:ext uri="{FF2B5EF4-FFF2-40B4-BE49-F238E27FC236}">
                <a16:creationId xmlns:a16="http://schemas.microsoft.com/office/drawing/2014/main" id="{BCCAE4D7-98CA-8941-89D9-77B2924A9626}"/>
              </a:ext>
            </a:extLst>
          </p:cNvPr>
          <p:cNvSpPr>
            <a:spLocks noGrp="1"/>
          </p:cNvSpPr>
          <p:nvPr>
            <p:ph type="title"/>
          </p:nvPr>
        </p:nvSpPr>
        <p:spPr>
          <a:xfrm>
            <a:off x="748990" y="75508"/>
            <a:ext cx="10721898" cy="701731"/>
          </a:xfrm>
        </p:spPr>
        <p:txBody>
          <a:bodyP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0759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title="-">
            <a:extLst>
              <a:ext uri="{FF2B5EF4-FFF2-40B4-BE49-F238E27FC236}">
                <a16:creationId xmlns:a16="http://schemas.microsoft.com/office/drawing/2014/main" id="{CAE43805-4C5C-4563-9FD8-0DDB8E766353}"/>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508"/>
            <a:ext cx="10721898"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10721898"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9300" y="5485702"/>
            <a:ext cx="10721588" cy="892175"/>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217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title="-">
            <a:extLst>
              <a:ext uri="{FF2B5EF4-FFF2-40B4-BE49-F238E27FC236}">
                <a16:creationId xmlns:a16="http://schemas.microsoft.com/office/drawing/2014/main" id="{94E17E02-FA15-4205-B336-5E63221C8D00}"/>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5071947"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9300" y="5485702"/>
            <a:ext cx="5071637" cy="892175"/>
          </a:xfrm>
        </p:spPr>
        <p:txBody>
          <a:bodyPr/>
          <a:lstStyle>
            <a:lvl1pPr marL="0" indent="0">
              <a:buNone/>
              <a:defRPr>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C1BE0CEC-158A-3849-AE68-CD56BFA9EFA3}"/>
              </a:ext>
            </a:extLst>
          </p:cNvPr>
          <p:cNvSpPr>
            <a:spLocks noGrp="1"/>
          </p:cNvSpPr>
          <p:nvPr>
            <p:ph idx="11"/>
          </p:nvPr>
        </p:nvSpPr>
        <p:spPr>
          <a:xfrm>
            <a:off x="6365487" y="1391564"/>
            <a:ext cx="5071947"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D8FD1FF-9DC6-A045-90EC-BBDC7388C007}"/>
              </a:ext>
            </a:extLst>
          </p:cNvPr>
          <p:cNvSpPr>
            <a:spLocks noGrp="1"/>
          </p:cNvSpPr>
          <p:nvPr>
            <p:ph type="body" sz="quarter" idx="12"/>
          </p:nvPr>
        </p:nvSpPr>
        <p:spPr>
          <a:xfrm>
            <a:off x="6365797" y="5485702"/>
            <a:ext cx="5071637" cy="892175"/>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5294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title="-">
            <a:extLst>
              <a:ext uri="{FF2B5EF4-FFF2-40B4-BE49-F238E27FC236}">
                <a16:creationId xmlns:a16="http://schemas.microsoft.com/office/drawing/2014/main" id="{7D61FE8A-85A5-4D9E-BD49-18CD46D52C7C}"/>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5071947" cy="48828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1BE0CEC-158A-3849-AE68-CD56BFA9EFA3}"/>
              </a:ext>
            </a:extLst>
          </p:cNvPr>
          <p:cNvSpPr>
            <a:spLocks noGrp="1"/>
          </p:cNvSpPr>
          <p:nvPr>
            <p:ph idx="11"/>
          </p:nvPr>
        </p:nvSpPr>
        <p:spPr>
          <a:xfrm>
            <a:off x="6365487" y="1391564"/>
            <a:ext cx="5071947" cy="48828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62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F356D8FD-877B-465F-9F18-5689E13037CB}"/>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2778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F7D4EDF6-2A4F-4BE6-B824-96AC67FAB9C0}"/>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3411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Lef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9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761143" y="3118955"/>
            <a:ext cx="6357179" cy="556591"/>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6322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0673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9" r:id="rId17"/>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wmf"/><Relationship Id="rId4" Type="http://schemas.openxmlformats.org/officeDocument/2006/relationships/image" Target="../media/image18.png"/><Relationship Id="rId9"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osha.gov/laws-regs/regulations/standardnumber/1926/1926.104" TargetMode="External"/><Relationship Id="rId3" Type="http://schemas.openxmlformats.org/officeDocument/2006/relationships/hyperlink" Target="https://www.osha.gov/laws-regs/regulations/standardnumber/1926/1926.96" TargetMode="External"/><Relationship Id="rId7" Type="http://schemas.openxmlformats.org/officeDocument/2006/relationships/hyperlink" Target="https://www.osha.gov/laws-regs/regulations/standardnumber/1926/1926.10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osha.gov/laws-regs/regulations/standardnumber/1926/1926.102" TargetMode="External"/><Relationship Id="rId5" Type="http://schemas.openxmlformats.org/officeDocument/2006/relationships/hyperlink" Target="https://www.osha.gov/laws-regs/regulations/standardnumber/1926/1926.101" TargetMode="External"/><Relationship Id="rId10" Type="http://schemas.openxmlformats.org/officeDocument/2006/relationships/hyperlink" Target="https://www.osha.gov/laws-regs/regulations/standardnumber/1926/1926SubpartE" TargetMode="External"/><Relationship Id="rId4" Type="http://schemas.openxmlformats.org/officeDocument/2006/relationships/hyperlink" Target="https://www.osha.gov/laws-regs/regulations/standardnumber/1926/1926.100" TargetMode="External"/><Relationship Id="rId9" Type="http://schemas.openxmlformats.org/officeDocument/2006/relationships/hyperlink" Target="https://www.osha.gov/laws-regs/regulations/standardnumber/1926/1926.105"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blog.ansi.org/2016/06/ansiisea-z891-industrial-head-protection/#gre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sha.gov/laws-regs/interlinking/standards/1926.102(a)"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3" Type="http://schemas.openxmlformats.org/officeDocument/2006/relationships/hyperlink" Target="https://www.osha.gov/laws-regs/regulations/standardnumber/1926/1926.104"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osha.gov/laws-regs/regulations/standardnumber/1926/1926.10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sha.gov/sites/default/files/publications/OSHA3655.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sha.gov/laws-regs/regulations/standardnumber/1926/1926.28" TargetMode="External"/><Relationship Id="rId2" Type="http://schemas.openxmlformats.org/officeDocument/2006/relationships/hyperlink" Target="https://www.osha.gov/laws-regs/regulations/standardnumber/1926/1926SubpartC" TargetMode="External"/><Relationship Id="rId1" Type="http://schemas.openxmlformats.org/officeDocument/2006/relationships/slideLayout" Target="../slideLayouts/slideLayout2.xml"/><Relationship Id="rId5" Type="http://schemas.openxmlformats.org/officeDocument/2006/relationships/hyperlink" Target="https://www.osha.gov/laws-regs/regulations/standardnumber/1926/1926SubpartAA" TargetMode="External"/><Relationship Id="rId4" Type="http://schemas.openxmlformats.org/officeDocument/2006/relationships/hyperlink" Target="https://www.osha.gov/laws-regs/regulations/standardnumber/1926/1926Subpar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21081-6FAD-70D7-D3CF-B55AAF180480}"/>
              </a:ext>
            </a:extLst>
          </p:cNvPr>
          <p:cNvSpPr>
            <a:spLocks noGrp="1"/>
          </p:cNvSpPr>
          <p:nvPr>
            <p:ph type="ctrTitle"/>
          </p:nvPr>
        </p:nvSpPr>
        <p:spPr>
          <a:xfrm>
            <a:off x="147203" y="2446896"/>
            <a:ext cx="4575403" cy="3581868"/>
          </a:xfrm>
        </p:spPr>
        <p:txBody>
          <a:bodyPr anchor="b">
            <a:noAutofit/>
          </a:bodyPr>
          <a:lstStyle/>
          <a:p>
            <a:pPr algn="ctr"/>
            <a:r>
              <a:rPr lang="es-ES" sz="4400" b="1" dirty="0"/>
              <a:t>Equipo de Protección Personal (EPP) para trabajadores en la industria de la construcción que laboran en espacios confinados</a:t>
            </a:r>
            <a:endParaRPr lang="en-US" sz="4400" b="1" dirty="0"/>
          </a:p>
        </p:txBody>
      </p:sp>
      <p:pic>
        <p:nvPicPr>
          <p:cNvPr id="4" name="Picture 3" descr="Construction PPE including hard hat, safety gloves, ear protection, respirator, orange safety vest, and boots.">
            <a:extLst>
              <a:ext uri="{FF2B5EF4-FFF2-40B4-BE49-F238E27FC236}">
                <a16:creationId xmlns:a16="http://schemas.microsoft.com/office/drawing/2014/main" id="{FC641406-4089-D61A-021A-795959CF143F}"/>
              </a:ext>
            </a:extLst>
          </p:cNvPr>
          <p:cNvPicPr>
            <a:picLocks noChangeAspect="1"/>
          </p:cNvPicPr>
          <p:nvPr/>
        </p:nvPicPr>
        <p:blipFill rotWithShape="1">
          <a:blip r:embed="rId3">
            <a:alphaModFix/>
          </a:blip>
          <a:srcRect l="6880" r="6879" b="-1"/>
          <a:stretch/>
        </p:blipFill>
        <p:spPr>
          <a:xfrm>
            <a:off x="3396907"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a:noFill/>
        </p:spPr>
      </p:pic>
    </p:spTree>
    <p:extLst>
      <p:ext uri="{BB962C8B-B14F-4D97-AF65-F5344CB8AC3E}">
        <p14:creationId xmlns:p14="http://schemas.microsoft.com/office/powerpoint/2010/main" val="106395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B4E8-A1FF-82F3-5C3D-D91696F83681}"/>
              </a:ext>
            </a:extLst>
          </p:cNvPr>
          <p:cNvSpPr>
            <a:spLocks noGrp="1"/>
          </p:cNvSpPr>
          <p:nvPr>
            <p:ph type="title"/>
          </p:nvPr>
        </p:nvSpPr>
        <p:spPr/>
        <p:txBody>
          <a:bodyPr/>
          <a:lstStyle/>
          <a:p>
            <a:r>
              <a:rPr lang="en-US" b="1" dirty="0" err="1"/>
              <a:t>Definiciones</a:t>
            </a:r>
            <a:endParaRPr lang="en-US" b="1" dirty="0"/>
          </a:p>
        </p:txBody>
      </p:sp>
      <p:sp>
        <p:nvSpPr>
          <p:cNvPr id="3" name="Content Placeholder 2">
            <a:extLst>
              <a:ext uri="{FF2B5EF4-FFF2-40B4-BE49-F238E27FC236}">
                <a16:creationId xmlns:a16="http://schemas.microsoft.com/office/drawing/2014/main" id="{CA0252F6-C40F-5E89-A4FB-BB9A6F61484C}"/>
              </a:ext>
            </a:extLst>
          </p:cNvPr>
          <p:cNvSpPr>
            <a:spLocks noGrp="1"/>
          </p:cNvSpPr>
          <p:nvPr>
            <p:ph idx="1"/>
          </p:nvPr>
        </p:nvSpPr>
        <p:spPr/>
        <p:txBody>
          <a:bodyPr>
            <a:normAutofit/>
          </a:bodyPr>
          <a:lstStyle/>
          <a:p>
            <a:r>
              <a:rPr lang="es-ES" sz="2600" b="1" dirty="0"/>
              <a:t>Equipo de protección- </a:t>
            </a:r>
            <a:r>
              <a:rPr lang="es-ES" sz="2600" dirty="0"/>
              <a:t>incluye equipo de protección personal (EPP) para los ojos, cara, cabeza y extremidades, ropa de protección, dispositivos respiratorios y escudos y/o barreras de protección.</a:t>
            </a:r>
          </a:p>
          <a:p>
            <a:pPr lvl="1"/>
            <a:r>
              <a:rPr lang="es-ES" sz="2600" dirty="0"/>
              <a:t>Ejemplos: lentes (gafas) de seguridad, protector facial, cascos (capacetes), N95, tapones para los oídos</a:t>
            </a:r>
          </a:p>
          <a:p>
            <a:pPr marL="457200" lvl="1" indent="0">
              <a:buNone/>
            </a:pPr>
            <a:endParaRPr lang="en-US" sz="2600" dirty="0"/>
          </a:p>
          <a:p>
            <a:r>
              <a:rPr lang="es-ES" sz="2600" b="1" dirty="0"/>
              <a:t>Espacio confinado- </a:t>
            </a:r>
            <a:r>
              <a:rPr lang="es-ES" sz="2600" dirty="0"/>
              <a:t>es un espacio que:</a:t>
            </a:r>
          </a:p>
          <a:p>
            <a:pPr lvl="1"/>
            <a:r>
              <a:rPr lang="es-ES" sz="2600" dirty="0"/>
              <a:t>Es lo suficientemente grande y configurado para que un empleado pueda ingresar físicamente;</a:t>
            </a:r>
          </a:p>
          <a:p>
            <a:pPr lvl="1"/>
            <a:r>
              <a:rPr lang="es-ES" sz="2600" dirty="0"/>
              <a:t>Tiene medios limitados o restringidos para entrar y salir; y</a:t>
            </a:r>
          </a:p>
          <a:p>
            <a:pPr lvl="1"/>
            <a:r>
              <a:rPr lang="es-ES" sz="2600" dirty="0"/>
              <a:t>No está diseñado para ocupación continua de empleados</a:t>
            </a:r>
            <a:endParaRPr lang="en-US" sz="2600" dirty="0"/>
          </a:p>
        </p:txBody>
      </p:sp>
    </p:spTree>
    <p:extLst>
      <p:ext uri="{BB962C8B-B14F-4D97-AF65-F5344CB8AC3E}">
        <p14:creationId xmlns:p14="http://schemas.microsoft.com/office/powerpoint/2010/main" val="9433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C5B7-3D47-90CA-1675-F476C143D991}"/>
              </a:ext>
            </a:extLst>
          </p:cNvPr>
          <p:cNvSpPr>
            <a:spLocks noGrp="1"/>
          </p:cNvSpPr>
          <p:nvPr>
            <p:ph type="title"/>
          </p:nvPr>
        </p:nvSpPr>
        <p:spPr/>
        <p:txBody>
          <a:bodyPr>
            <a:normAutofit fontScale="90000"/>
          </a:bodyPr>
          <a:lstStyle/>
          <a:p>
            <a:r>
              <a:rPr lang="en-US" b="1" i="0" dirty="0" err="1">
                <a:effectLst/>
              </a:rPr>
              <a:t>Criterios</a:t>
            </a:r>
            <a:r>
              <a:rPr lang="en-US" b="1" i="0" dirty="0">
                <a:effectLst/>
              </a:rPr>
              <a:t> para E</a:t>
            </a:r>
            <a:r>
              <a:rPr lang="es-ES" b="1" i="0" dirty="0">
                <a:effectLst/>
              </a:rPr>
              <a:t>quipo de Protección Personal (EPP) </a:t>
            </a:r>
            <a:endParaRPr lang="en-US" b="1" dirty="0"/>
          </a:p>
        </p:txBody>
      </p:sp>
      <p:sp>
        <p:nvSpPr>
          <p:cNvPr id="3" name="Content Placeholder 2">
            <a:extLst>
              <a:ext uri="{FF2B5EF4-FFF2-40B4-BE49-F238E27FC236}">
                <a16:creationId xmlns:a16="http://schemas.microsoft.com/office/drawing/2014/main" id="{C6A36730-7AC7-940B-650F-BECC881FBFCA}"/>
              </a:ext>
            </a:extLst>
          </p:cNvPr>
          <p:cNvSpPr>
            <a:spLocks noGrp="1"/>
          </p:cNvSpPr>
          <p:nvPr>
            <p:ph idx="1"/>
          </p:nvPr>
        </p:nvSpPr>
        <p:spPr/>
        <p:txBody>
          <a:bodyPr/>
          <a:lstStyle/>
          <a:p>
            <a:pPr marL="0" indent="0">
              <a:buNone/>
            </a:pPr>
            <a:r>
              <a:rPr lang="es-ES" dirty="0"/>
              <a:t>El Equipo de Protección Personal (EPP) se tiene que </a:t>
            </a:r>
            <a:r>
              <a:rPr lang="es-ES" b="1" dirty="0"/>
              <a:t>proporcionar, usar y mantener</a:t>
            </a:r>
            <a:r>
              <a:rPr lang="es-ES" dirty="0"/>
              <a:t> en condiciones sanitarias y confiables donde sea necesario mediante: </a:t>
            </a:r>
            <a:endParaRPr lang="en-US" dirty="0"/>
          </a:p>
          <a:p>
            <a:pPr lvl="1"/>
            <a:r>
              <a:rPr lang="es-ES" sz="2800" dirty="0"/>
              <a:t>peligros en los procesos o del medio ambiente</a:t>
            </a:r>
          </a:p>
          <a:p>
            <a:pPr lvl="1"/>
            <a:r>
              <a:rPr lang="es-ES" sz="2800" dirty="0"/>
              <a:t>peligros químicos </a:t>
            </a:r>
          </a:p>
          <a:p>
            <a:pPr lvl="1"/>
            <a:r>
              <a:rPr lang="es-ES" sz="2800" dirty="0"/>
              <a:t>peligros radiológicos </a:t>
            </a:r>
          </a:p>
          <a:p>
            <a:pPr lvl="1"/>
            <a:r>
              <a:rPr lang="es-ES" sz="2800" dirty="0"/>
              <a:t>irritantes mecánicos </a:t>
            </a:r>
          </a:p>
          <a:p>
            <a:pPr marL="0" indent="0">
              <a:buNone/>
            </a:pPr>
            <a:r>
              <a:rPr lang="es-ES" dirty="0"/>
              <a:t>Que se pueda encontrar de manera capaz de causar lesión o deterioro en la función de cualquier parte del cuerpo a través de la absorción, inhalación o contacto físico.</a:t>
            </a:r>
          </a:p>
          <a:p>
            <a:endParaRPr lang="en-US" dirty="0"/>
          </a:p>
        </p:txBody>
      </p:sp>
    </p:spTree>
    <p:extLst>
      <p:ext uri="{BB962C8B-B14F-4D97-AF65-F5344CB8AC3E}">
        <p14:creationId xmlns:p14="http://schemas.microsoft.com/office/powerpoint/2010/main" val="7264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76FB5-1EF5-3D61-986F-B3A3FFB108E3}"/>
              </a:ext>
            </a:extLst>
          </p:cNvPr>
          <p:cNvSpPr>
            <a:spLocks noGrp="1"/>
          </p:cNvSpPr>
          <p:nvPr>
            <p:ph type="title"/>
          </p:nvPr>
        </p:nvSpPr>
        <p:spPr/>
        <p:txBody>
          <a:bodyPr>
            <a:normAutofit/>
          </a:bodyPr>
          <a:lstStyle/>
          <a:p>
            <a:r>
              <a:rPr lang="en-US" b="1" dirty="0" err="1"/>
              <a:t>Trabajador</a:t>
            </a:r>
            <a:r>
              <a:rPr lang="en-US" b="1" dirty="0"/>
              <a:t> – </a:t>
            </a:r>
            <a:r>
              <a:rPr lang="en-US" b="1" dirty="0" err="1"/>
              <a:t>Equipo</a:t>
            </a:r>
            <a:r>
              <a:rPr lang="en-US" b="1" dirty="0"/>
              <a:t> </a:t>
            </a:r>
            <a:r>
              <a:rPr lang="en-US" b="1" dirty="0" err="1"/>
              <a:t>propiedad</a:t>
            </a:r>
            <a:r>
              <a:rPr lang="en-US" b="1" dirty="0"/>
              <a:t> del </a:t>
            </a:r>
            <a:r>
              <a:rPr lang="en-US" b="1" dirty="0" err="1"/>
              <a:t>Trabajador</a:t>
            </a:r>
            <a:endParaRPr lang="en-US" b="1" dirty="0"/>
          </a:p>
        </p:txBody>
      </p:sp>
      <p:sp>
        <p:nvSpPr>
          <p:cNvPr id="3" name="Content Placeholder 2">
            <a:extLst>
              <a:ext uri="{FF2B5EF4-FFF2-40B4-BE49-F238E27FC236}">
                <a16:creationId xmlns:a16="http://schemas.microsoft.com/office/drawing/2014/main" id="{2B72F0AE-46E8-0EFB-27A6-BAD35D626F66}"/>
              </a:ext>
            </a:extLst>
          </p:cNvPr>
          <p:cNvSpPr>
            <a:spLocks noGrp="1"/>
          </p:cNvSpPr>
          <p:nvPr>
            <p:ph idx="1"/>
          </p:nvPr>
        </p:nvSpPr>
        <p:spPr>
          <a:xfrm>
            <a:off x="580913" y="2169702"/>
            <a:ext cx="5515087" cy="2518595"/>
          </a:xfrm>
        </p:spPr>
        <p:txBody>
          <a:bodyPr/>
          <a:lstStyle/>
          <a:p>
            <a:pPr marL="0" indent="0" algn="l">
              <a:buNone/>
            </a:pPr>
            <a:r>
              <a:rPr lang="es-ES" b="0" i="0" dirty="0">
                <a:solidFill>
                  <a:srgbClr val="333333"/>
                </a:solidFill>
                <a:effectLst/>
              </a:rPr>
              <a:t>Cuando los trabajadores proporcionen su propio equipo de protección, el empleador será responsable de garantizar que sea  adecuado, incluyendo el </a:t>
            </a:r>
            <a:r>
              <a:rPr lang="es-ES" b="1" i="0" dirty="0">
                <a:solidFill>
                  <a:srgbClr val="333333"/>
                </a:solidFill>
                <a:effectLst/>
              </a:rPr>
              <a:t>mantenimiento apropiado </a:t>
            </a:r>
            <a:r>
              <a:rPr lang="es-ES" b="0" i="0" dirty="0">
                <a:solidFill>
                  <a:srgbClr val="333333"/>
                </a:solidFill>
                <a:effectLst/>
              </a:rPr>
              <a:t>y </a:t>
            </a:r>
            <a:r>
              <a:rPr lang="es-ES" b="1" i="0" dirty="0">
                <a:solidFill>
                  <a:srgbClr val="333333"/>
                </a:solidFill>
                <a:effectLst/>
              </a:rPr>
              <a:t>la higiene</a:t>
            </a:r>
            <a:r>
              <a:rPr lang="es-ES" b="0" i="0" dirty="0">
                <a:solidFill>
                  <a:srgbClr val="333333"/>
                </a:solidFill>
                <a:effectLst/>
              </a:rPr>
              <a:t> de dicho equipo.</a:t>
            </a:r>
            <a:endParaRPr lang="en-US" b="0" i="0" dirty="0">
              <a:solidFill>
                <a:srgbClr val="333333"/>
              </a:solidFill>
              <a:effectLst/>
            </a:endParaRPr>
          </a:p>
          <a:p>
            <a:pPr marL="0" indent="0" algn="l">
              <a:buNone/>
            </a:pPr>
            <a:endParaRPr lang="en-US" b="0" i="0" dirty="0">
              <a:solidFill>
                <a:srgbClr val="333333"/>
              </a:solidFill>
              <a:effectLst/>
            </a:endParaRPr>
          </a:p>
          <a:p>
            <a:endParaRPr lang="en-US" sz="3200" dirty="0"/>
          </a:p>
        </p:txBody>
      </p:sp>
      <p:pic>
        <p:nvPicPr>
          <p:cNvPr id="6" name="Picture 5" descr="A picture containing a construction worker in helmet, safety goggles, ear protection, gloves, and vest at a construction site.">
            <a:extLst>
              <a:ext uri="{FF2B5EF4-FFF2-40B4-BE49-F238E27FC236}">
                <a16:creationId xmlns:a16="http://schemas.microsoft.com/office/drawing/2014/main" id="{7EF38647-50F7-136F-CE16-4CF4379C4B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5772" y="1708934"/>
            <a:ext cx="5160198" cy="3440132"/>
          </a:xfrm>
          <a:prstGeom prst="rect">
            <a:avLst/>
          </a:prstGeom>
        </p:spPr>
      </p:pic>
    </p:spTree>
    <p:extLst>
      <p:ext uri="{BB962C8B-B14F-4D97-AF65-F5344CB8AC3E}">
        <p14:creationId xmlns:p14="http://schemas.microsoft.com/office/powerpoint/2010/main" val="138675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76FB5-1EF5-3D61-986F-B3A3FFB108E3}"/>
              </a:ext>
            </a:extLst>
          </p:cNvPr>
          <p:cNvSpPr>
            <a:spLocks noGrp="1"/>
          </p:cNvSpPr>
          <p:nvPr>
            <p:ph type="title"/>
          </p:nvPr>
        </p:nvSpPr>
        <p:spPr/>
        <p:txBody>
          <a:bodyPr>
            <a:normAutofit/>
          </a:bodyPr>
          <a:lstStyle/>
          <a:p>
            <a:r>
              <a:rPr lang="en-US" dirty="0" err="1"/>
              <a:t>D</a:t>
            </a:r>
            <a:r>
              <a:rPr lang="en-US" b="1" dirty="0" err="1"/>
              <a:t>iseño</a:t>
            </a:r>
            <a:r>
              <a:rPr lang="en-US" b="1" dirty="0"/>
              <a:t> del </a:t>
            </a:r>
            <a:r>
              <a:rPr lang="en-US" b="1" dirty="0" err="1"/>
              <a:t>Equipo</a:t>
            </a:r>
            <a:endParaRPr lang="en-US" b="1" dirty="0"/>
          </a:p>
        </p:txBody>
      </p:sp>
      <p:sp>
        <p:nvSpPr>
          <p:cNvPr id="3" name="Content Placeholder 2">
            <a:extLst>
              <a:ext uri="{FF2B5EF4-FFF2-40B4-BE49-F238E27FC236}">
                <a16:creationId xmlns:a16="http://schemas.microsoft.com/office/drawing/2014/main" id="{2B72F0AE-46E8-0EFB-27A6-BAD35D626F66}"/>
              </a:ext>
            </a:extLst>
          </p:cNvPr>
          <p:cNvSpPr>
            <a:spLocks noGrp="1"/>
          </p:cNvSpPr>
          <p:nvPr>
            <p:ph idx="1"/>
          </p:nvPr>
        </p:nvSpPr>
        <p:spPr>
          <a:xfrm>
            <a:off x="748990" y="2878599"/>
            <a:ext cx="4855397" cy="1759837"/>
          </a:xfrm>
        </p:spPr>
        <p:txBody>
          <a:bodyPr/>
          <a:lstStyle/>
          <a:p>
            <a:pPr marL="0" indent="0" algn="l">
              <a:buNone/>
            </a:pPr>
            <a:r>
              <a:rPr lang="es-ES" b="0" i="0" dirty="0">
                <a:solidFill>
                  <a:srgbClr val="333333"/>
                </a:solidFill>
                <a:effectLst/>
              </a:rPr>
              <a:t>Todo el equipo de protección personal deberá ser de diseño y construcción seguro para el trabajo que se va realizar.</a:t>
            </a:r>
            <a:endParaRPr lang="en-US" b="0" i="0" dirty="0">
              <a:solidFill>
                <a:srgbClr val="333333"/>
              </a:solidFill>
              <a:effectLst/>
            </a:endParaRPr>
          </a:p>
          <a:p>
            <a:endParaRPr lang="en-US" sz="3200" dirty="0"/>
          </a:p>
        </p:txBody>
      </p:sp>
      <p:pic>
        <p:nvPicPr>
          <p:cNvPr id="6" name="Picture 5" descr="A construction worker in a helmet, an orange vest , and safety gloves at a construction site.">
            <a:extLst>
              <a:ext uri="{FF2B5EF4-FFF2-40B4-BE49-F238E27FC236}">
                <a16:creationId xmlns:a16="http://schemas.microsoft.com/office/drawing/2014/main" id="{86559560-643B-8423-F4E6-3EBD1C38B0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7615" y="2020909"/>
            <a:ext cx="5212827" cy="3475218"/>
          </a:xfrm>
          <a:prstGeom prst="rect">
            <a:avLst/>
          </a:prstGeom>
        </p:spPr>
      </p:pic>
    </p:spTree>
    <p:extLst>
      <p:ext uri="{BB962C8B-B14F-4D97-AF65-F5344CB8AC3E}">
        <p14:creationId xmlns:p14="http://schemas.microsoft.com/office/powerpoint/2010/main" val="18583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a:xfrm>
            <a:off x="156343" y="104303"/>
            <a:ext cx="12192000" cy="701731"/>
          </a:xfrm>
        </p:spPr>
        <p:txBody>
          <a:bodyPr>
            <a:normAutofit/>
          </a:bodyPr>
          <a:lstStyle/>
          <a:p>
            <a:r>
              <a:rPr lang="es-ES" b="1" i="0" dirty="0">
                <a:effectLst/>
              </a:rPr>
              <a:t>Pago por Equipo de Protección - Requisitos</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a:xfrm>
            <a:off x="590628" y="1353014"/>
            <a:ext cx="11010743" cy="4327940"/>
          </a:xfrm>
        </p:spPr>
        <p:txBody>
          <a:bodyPr>
            <a:normAutofit fontScale="92500" lnSpcReduction="10000"/>
          </a:bodyPr>
          <a:lstStyle/>
          <a:p>
            <a:pPr algn="l"/>
            <a:r>
              <a:rPr lang="es-ES" dirty="0">
                <a:solidFill>
                  <a:srgbClr val="333333"/>
                </a:solidFill>
              </a:rPr>
              <a:t>El equipo de protección, incluido el equipo de protección personal (EPP), utilizado, </a:t>
            </a:r>
            <a:r>
              <a:rPr lang="es-ES" b="1" dirty="0">
                <a:solidFill>
                  <a:srgbClr val="333333"/>
                </a:solidFill>
              </a:rPr>
              <a:t>deberá ser proporcionado por el empleador sin costo alguno para los trabajadores</a:t>
            </a:r>
            <a:r>
              <a:rPr lang="es-ES" dirty="0">
                <a:solidFill>
                  <a:srgbClr val="333333"/>
                </a:solidFill>
              </a:rPr>
              <a:t>.</a:t>
            </a:r>
          </a:p>
          <a:p>
            <a:pPr algn="l"/>
            <a:r>
              <a:rPr lang="es-ES" b="0" i="0" dirty="0">
                <a:solidFill>
                  <a:srgbClr val="333333"/>
                </a:solidFill>
                <a:effectLst/>
              </a:rPr>
              <a:t>El </a:t>
            </a:r>
            <a:r>
              <a:rPr lang="es-ES" b="1" i="0" dirty="0">
                <a:solidFill>
                  <a:srgbClr val="333333"/>
                </a:solidFill>
                <a:effectLst/>
              </a:rPr>
              <a:t>empleador no está obligado a pagar </a:t>
            </a:r>
            <a:r>
              <a:rPr lang="es-ES" dirty="0">
                <a:solidFill>
                  <a:srgbClr val="333333"/>
                </a:solidFill>
              </a:rPr>
              <a:t>por el </a:t>
            </a:r>
            <a:r>
              <a:rPr lang="es-ES" b="0" i="0" dirty="0">
                <a:solidFill>
                  <a:srgbClr val="333333"/>
                </a:solidFill>
                <a:effectLst/>
              </a:rPr>
              <a:t>calzado (zapatos) protector con punta de seguridad que no sea especial (incluidos los calzado (zapatos) con punta de acero o botas con punta de acero y los lentes (gafas) de seguridad recetados que no sean especiales, siempre que el empleador permita que dichos artículos se usen fuera del sitio de trabajo.</a:t>
            </a:r>
            <a:endParaRPr lang="en-US" b="0" i="0" dirty="0">
              <a:solidFill>
                <a:srgbClr val="333333"/>
              </a:solidFill>
              <a:effectLst/>
            </a:endParaRPr>
          </a:p>
          <a:p>
            <a:pPr algn="l"/>
            <a:r>
              <a:rPr lang="es-ES" b="0" i="0" dirty="0">
                <a:solidFill>
                  <a:srgbClr val="333333"/>
                </a:solidFill>
                <a:effectLst/>
              </a:rPr>
              <a:t>Cuando el empleador proporciona protectores metatarsianos y permite que el trabajador a petición suya, use calzado (zapatos) o botas con protección metatarsiana incorporada, </a:t>
            </a:r>
            <a:r>
              <a:rPr lang="es-ES" b="1" i="0" dirty="0">
                <a:solidFill>
                  <a:srgbClr val="333333"/>
                </a:solidFill>
                <a:effectLst/>
              </a:rPr>
              <a:t>el empleador no está obligado </a:t>
            </a:r>
            <a:r>
              <a:rPr lang="es-ES" b="0" i="0" dirty="0">
                <a:solidFill>
                  <a:srgbClr val="333333"/>
                </a:solidFill>
                <a:effectLst/>
              </a:rPr>
              <a:t>a reembolsar al empleado por los zapatos o botas.</a:t>
            </a:r>
            <a:endParaRPr lang="en-US" b="0" i="0" dirty="0">
              <a:solidFill>
                <a:srgbClr val="333333"/>
              </a:solidFill>
              <a:effectLst/>
            </a:endParaRPr>
          </a:p>
          <a:p>
            <a:pPr marL="0" indent="0">
              <a:buNone/>
            </a:pPr>
            <a:endParaRPr lang="en-US" sz="3200" dirty="0"/>
          </a:p>
        </p:txBody>
      </p:sp>
      <p:sp>
        <p:nvSpPr>
          <p:cNvPr id="5" name="TextBox 4">
            <a:extLst>
              <a:ext uri="{FF2B5EF4-FFF2-40B4-BE49-F238E27FC236}">
                <a16:creationId xmlns:a16="http://schemas.microsoft.com/office/drawing/2014/main" id="{C87698F6-A2BA-5A94-3915-BBF295D7798F}"/>
              </a:ext>
            </a:extLst>
          </p:cNvPr>
          <p:cNvSpPr txBox="1"/>
          <p:nvPr/>
        </p:nvSpPr>
        <p:spPr>
          <a:xfrm>
            <a:off x="156343" y="6402831"/>
            <a:ext cx="10835911" cy="338554"/>
          </a:xfrm>
          <a:prstGeom prst="rect">
            <a:avLst/>
          </a:prstGeom>
          <a:noFill/>
        </p:spPr>
        <p:txBody>
          <a:bodyPr wrap="square">
            <a:spAutoFit/>
          </a:bodyPr>
          <a:lstStyle/>
          <a:p>
            <a:r>
              <a:rPr lang="en-US" sz="1600" i="1" dirty="0">
                <a:solidFill>
                  <a:srgbClr val="E4322B"/>
                </a:solidFill>
              </a:rPr>
              <a:t>Review Handout: https://www.osha.gov/sites/default/files/Handout_2_Employers_Must_Provide_and_Pay_for_PPE.pdf</a:t>
            </a:r>
          </a:p>
        </p:txBody>
      </p:sp>
      <p:pic>
        <p:nvPicPr>
          <p:cNvPr id="6" name="Graphic 5">
            <a:extLst>
              <a:ext uri="{FF2B5EF4-FFF2-40B4-BE49-F238E27FC236}">
                <a16:creationId xmlns:a16="http://schemas.microsoft.com/office/drawing/2014/main" id="{611256A8-BEF4-05C7-3215-FD9F7ED44F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3905" y="5769385"/>
            <a:ext cx="633446" cy="633446"/>
          </a:xfrm>
          <a:prstGeom prst="rect">
            <a:avLst/>
          </a:prstGeom>
        </p:spPr>
      </p:pic>
      <p:pic>
        <p:nvPicPr>
          <p:cNvPr id="7" name="Picture 6" descr="Qr code&#10;&#10;https://www.osha.gov/sites/default/files/Handout_2_Employers_Must_Provide_and_Pay_for_PPE.pdf&#10;">
            <a:extLst>
              <a:ext uri="{FF2B5EF4-FFF2-40B4-BE49-F238E27FC236}">
                <a16:creationId xmlns:a16="http://schemas.microsoft.com/office/drawing/2014/main" id="{A56865F1-C642-F141-4853-02B5E0FC89C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56192" y="5946857"/>
            <a:ext cx="794528" cy="794528"/>
          </a:xfrm>
          <a:prstGeom prst="rect">
            <a:avLst/>
          </a:prstGeom>
        </p:spPr>
      </p:pic>
    </p:spTree>
    <p:extLst>
      <p:ext uri="{BB962C8B-B14F-4D97-AF65-F5344CB8AC3E}">
        <p14:creationId xmlns:p14="http://schemas.microsoft.com/office/powerpoint/2010/main" val="416889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p:txBody>
          <a:bodyPr>
            <a:normAutofit/>
          </a:bodyPr>
          <a:lstStyle/>
          <a:p>
            <a:r>
              <a:rPr lang="es-ES" b="1" i="0" dirty="0">
                <a:effectLst/>
              </a:rPr>
              <a:t>Pago por Equipo de Protección</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a:xfrm>
            <a:off x="527125" y="1353014"/>
            <a:ext cx="10826675" cy="5025483"/>
          </a:xfrm>
        </p:spPr>
        <p:txBody>
          <a:bodyPr>
            <a:normAutofit/>
          </a:bodyPr>
          <a:lstStyle/>
          <a:p>
            <a:pPr marL="0" indent="0" algn="l">
              <a:buNone/>
            </a:pPr>
            <a:r>
              <a:rPr lang="es-ES" b="0" i="0" dirty="0">
                <a:solidFill>
                  <a:srgbClr val="333333"/>
                </a:solidFill>
                <a:effectLst/>
              </a:rPr>
              <a:t>El </a:t>
            </a:r>
            <a:r>
              <a:rPr lang="es-ES" b="1" i="0" dirty="0">
                <a:solidFill>
                  <a:srgbClr val="333333"/>
                </a:solidFill>
                <a:effectLst/>
              </a:rPr>
              <a:t>empleador no está obligado </a:t>
            </a:r>
            <a:r>
              <a:rPr lang="es-ES" b="0" i="0" dirty="0">
                <a:solidFill>
                  <a:srgbClr val="333333"/>
                </a:solidFill>
                <a:effectLst/>
              </a:rPr>
              <a:t>a pagar por:</a:t>
            </a:r>
          </a:p>
          <a:p>
            <a:r>
              <a:rPr lang="es-ES" b="0" i="0" dirty="0">
                <a:solidFill>
                  <a:srgbClr val="333333"/>
                </a:solidFill>
                <a:effectLst/>
              </a:rPr>
              <a:t>Ropa de uso diario, como camisas de manga larga, pantalones largos, zapatos de calle y botas de trabajo normales; o</a:t>
            </a:r>
          </a:p>
          <a:p>
            <a:r>
              <a:rPr lang="es-ES" b="0" i="0" dirty="0">
                <a:solidFill>
                  <a:srgbClr val="333333"/>
                </a:solidFill>
                <a:effectLst/>
              </a:rPr>
              <a:t>Ropa ordinaria, cremas para la piel u otros artículos, utilizados únicamente para protegerse del clima, como abrigos de invierno, chaquetas, guantes, anorak, botas de goma, sombreros, capas impermeables, lentes (gafas) de sol comunes y protector solar.</a:t>
            </a:r>
            <a:endParaRPr lang="en-US" b="0" i="0" dirty="0">
              <a:solidFill>
                <a:srgbClr val="333333"/>
              </a:solidFill>
              <a:effectLst/>
            </a:endParaRPr>
          </a:p>
          <a:p>
            <a:endParaRPr lang="en-US" sz="3200" dirty="0"/>
          </a:p>
        </p:txBody>
      </p:sp>
    </p:spTree>
    <p:extLst>
      <p:ext uri="{BB962C8B-B14F-4D97-AF65-F5344CB8AC3E}">
        <p14:creationId xmlns:p14="http://schemas.microsoft.com/office/powerpoint/2010/main" val="413674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a:xfrm>
            <a:off x="748990" y="75767"/>
            <a:ext cx="11443010" cy="701731"/>
          </a:xfrm>
        </p:spPr>
        <p:txBody>
          <a:bodyPr>
            <a:normAutofit/>
          </a:bodyPr>
          <a:lstStyle/>
          <a:p>
            <a:r>
              <a:rPr lang="es-ES" b="1" i="0" dirty="0">
                <a:effectLst/>
              </a:rPr>
              <a:t>Pago por Equipo de Protección </a:t>
            </a:r>
            <a:r>
              <a:rPr lang="en-US" b="1" i="0" dirty="0">
                <a:effectLst/>
              </a:rPr>
              <a:t>(</a:t>
            </a:r>
            <a:r>
              <a:rPr lang="en-US" b="1" i="0" dirty="0" err="1">
                <a:effectLst/>
              </a:rPr>
              <a:t>continuación</a:t>
            </a:r>
            <a:r>
              <a:rPr lang="en-US" b="1" i="0" dirty="0">
                <a:effectLst/>
              </a:rPr>
              <a:t>)</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p:txBody>
          <a:bodyPr>
            <a:normAutofit/>
          </a:bodyPr>
          <a:lstStyle/>
          <a:p>
            <a:r>
              <a:rPr lang="es-ES" dirty="0"/>
              <a:t>El empleador debe pagar por el reemplazo del EPP, excepto cuando el trabajador haya perdido o dañado intencionalmente el EPP.</a:t>
            </a:r>
          </a:p>
          <a:p>
            <a:pPr algn="l"/>
            <a:r>
              <a:rPr lang="es-ES" dirty="0"/>
              <a:t>Cuando un trabajador proporciona equipo de protección adecuado, el empleador puede permitir que el trabajador lo use y no está obligado a reembolsar al trabajador por ese equipo.</a:t>
            </a:r>
          </a:p>
          <a:p>
            <a:pPr algn="l"/>
            <a:r>
              <a:rPr lang="es-ES" dirty="0"/>
              <a:t>El empleador no deberá exigir a un trabajador que proporcione o pague por su propio EPP, a menos que el EPP esté excepto por la regulación.</a:t>
            </a:r>
            <a:endParaRPr lang="en-US" dirty="0"/>
          </a:p>
        </p:txBody>
      </p:sp>
    </p:spTree>
    <p:extLst>
      <p:ext uri="{BB962C8B-B14F-4D97-AF65-F5344CB8AC3E}">
        <p14:creationId xmlns:p14="http://schemas.microsoft.com/office/powerpoint/2010/main" val="122786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B059-E2F3-B6F7-28E2-35ED7E549D09}"/>
              </a:ext>
            </a:extLst>
          </p:cNvPr>
          <p:cNvSpPr>
            <a:spLocks noGrp="1"/>
          </p:cNvSpPr>
          <p:nvPr>
            <p:ph type="title"/>
          </p:nvPr>
        </p:nvSpPr>
        <p:spPr/>
        <p:txBody>
          <a:bodyPr/>
          <a:lstStyle/>
          <a:p>
            <a:r>
              <a:rPr lang="en-US" dirty="0" err="1"/>
              <a:t>Entrenamiento</a:t>
            </a:r>
            <a:endParaRPr lang="en-US" b="1" dirty="0"/>
          </a:p>
        </p:txBody>
      </p:sp>
      <p:sp>
        <p:nvSpPr>
          <p:cNvPr id="3" name="Content Placeholder 2">
            <a:extLst>
              <a:ext uri="{FF2B5EF4-FFF2-40B4-BE49-F238E27FC236}">
                <a16:creationId xmlns:a16="http://schemas.microsoft.com/office/drawing/2014/main" id="{96B5D75D-7155-99E4-04E1-AFD4D2ED3DF3}"/>
              </a:ext>
            </a:extLst>
          </p:cNvPr>
          <p:cNvSpPr>
            <a:spLocks noGrp="1"/>
          </p:cNvSpPr>
          <p:nvPr>
            <p:ph idx="1"/>
          </p:nvPr>
        </p:nvSpPr>
        <p:spPr/>
        <p:txBody>
          <a:bodyPr/>
          <a:lstStyle/>
          <a:p>
            <a:r>
              <a:rPr lang="es-ES" dirty="0"/>
              <a:t>El empleador tiene que entrenar a cada empleado en el reconocimiento y prevención de condiciones inseguras y las reglamentaciones aplicables al entorno de trabajo para eliminar o controlar cualquier peligro u otra exposición a enfermedades o lesiones.</a:t>
            </a:r>
            <a:endParaRPr lang="en-US" dirty="0"/>
          </a:p>
        </p:txBody>
      </p:sp>
    </p:spTree>
    <p:extLst>
      <p:ext uri="{BB962C8B-B14F-4D97-AF65-F5344CB8AC3E}">
        <p14:creationId xmlns:p14="http://schemas.microsoft.com/office/powerpoint/2010/main" val="165802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D612-DDD4-5E8B-C35D-023A93E4F3B9}"/>
              </a:ext>
            </a:extLst>
          </p:cNvPr>
          <p:cNvSpPr>
            <a:spLocks noGrp="1"/>
          </p:cNvSpPr>
          <p:nvPr>
            <p:ph type="title"/>
          </p:nvPr>
        </p:nvSpPr>
        <p:spPr>
          <a:xfrm>
            <a:off x="84186" y="75767"/>
            <a:ext cx="11269614" cy="701731"/>
          </a:xfrm>
        </p:spPr>
        <p:txBody>
          <a:bodyPr>
            <a:normAutofit fontScale="90000"/>
          </a:bodyPr>
          <a:lstStyle/>
          <a:p>
            <a:r>
              <a:rPr lang="es-ES" b="1" dirty="0"/>
              <a:t>Reconociendo riesgos y protegiendo a los trabajadores </a:t>
            </a:r>
            <a:endParaRPr lang="en-US" b="1" dirty="0"/>
          </a:p>
        </p:txBody>
      </p:sp>
      <p:pic>
        <p:nvPicPr>
          <p:cNvPr id="4" name="Picture 2" descr="Graphic displaying Hierarchy of Controls, most effective to least effective: elimination, substitution, engineering controls, administrative controls, PPE.">
            <a:extLst>
              <a:ext uri="{FF2B5EF4-FFF2-40B4-BE49-F238E27FC236}">
                <a16:creationId xmlns:a16="http://schemas.microsoft.com/office/drawing/2014/main" id="{D8CB51E6-EE2E-232F-A7EA-F73EB03354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86" y="967309"/>
            <a:ext cx="8463568" cy="56809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0FB5049-D274-82FC-5D09-65A6C169A229}"/>
              </a:ext>
            </a:extLst>
          </p:cNvPr>
          <p:cNvSpPr>
            <a:spLocks noGrp="1"/>
          </p:cNvSpPr>
          <p:nvPr>
            <p:ph idx="1"/>
          </p:nvPr>
        </p:nvSpPr>
        <p:spPr>
          <a:xfrm>
            <a:off x="8547754" y="1944490"/>
            <a:ext cx="3476017" cy="3659681"/>
          </a:xfrm>
        </p:spPr>
        <p:txBody>
          <a:bodyPr/>
          <a:lstStyle/>
          <a:p>
            <a:pPr marL="0" indent="0">
              <a:buNone/>
            </a:pPr>
            <a:r>
              <a:rPr lang="es-ES" sz="2400" dirty="0"/>
              <a:t>Los empleadores deben establecer todos los controles</a:t>
            </a:r>
            <a:r>
              <a:rPr lang="en-US" sz="2400" dirty="0"/>
              <a:t> de </a:t>
            </a:r>
            <a:r>
              <a:rPr lang="en-US" sz="2400" b="1" dirty="0" err="1">
                <a:solidFill>
                  <a:srgbClr val="F5C631"/>
                </a:solidFill>
                <a:effectLst>
                  <a:outerShdw blurRad="38100" dist="38100" dir="2700000" algn="tl">
                    <a:srgbClr val="000000">
                      <a:alpha val="43137"/>
                    </a:srgbClr>
                  </a:outerShdw>
                </a:effectLst>
              </a:rPr>
              <a:t>in</a:t>
            </a:r>
            <a:r>
              <a:rPr lang="en-US" sz="2400" b="1" i="0" u="none" strike="noStrike" baseline="0" dirty="0" err="1">
                <a:solidFill>
                  <a:srgbClr val="F5C631"/>
                </a:solidFill>
                <a:effectLst>
                  <a:outerShdw blurRad="38100" dist="38100" dir="2700000" algn="tl">
                    <a:srgbClr val="000000">
                      <a:alpha val="43137"/>
                    </a:srgbClr>
                  </a:outerShdw>
                </a:effectLst>
              </a:rPr>
              <a:t>geniería</a:t>
            </a:r>
            <a:r>
              <a:rPr lang="en-US" sz="2400" b="0" i="0" u="none" strike="noStrike" baseline="0" dirty="0"/>
              <a:t> y </a:t>
            </a:r>
            <a:r>
              <a:rPr lang="en-US" sz="2400" b="1" dirty="0" err="1">
                <a:solidFill>
                  <a:srgbClr val="E6622C"/>
                </a:solidFill>
                <a:effectLst>
                  <a:outerShdw blurRad="38100" dist="38100" dir="2700000" algn="tl">
                    <a:srgbClr val="000000">
                      <a:alpha val="43137"/>
                    </a:srgbClr>
                  </a:outerShdw>
                </a:effectLst>
              </a:rPr>
              <a:t>prácticas</a:t>
            </a:r>
            <a:r>
              <a:rPr lang="en-US" sz="2400" b="1" dirty="0">
                <a:solidFill>
                  <a:srgbClr val="E6622C"/>
                </a:solidFill>
                <a:effectLst>
                  <a:outerShdw blurRad="38100" dist="38100" dir="2700000" algn="tl">
                    <a:srgbClr val="000000">
                      <a:alpha val="43137"/>
                    </a:srgbClr>
                  </a:outerShdw>
                </a:effectLst>
              </a:rPr>
              <a:t> </a:t>
            </a:r>
            <a:r>
              <a:rPr lang="en-US" sz="2400" b="1" dirty="0" err="1">
                <a:solidFill>
                  <a:srgbClr val="E6622C"/>
                </a:solidFill>
                <a:effectLst>
                  <a:outerShdw blurRad="38100" dist="38100" dir="2700000" algn="tl">
                    <a:srgbClr val="000000">
                      <a:alpha val="43137"/>
                    </a:srgbClr>
                  </a:outerShdw>
                </a:effectLst>
              </a:rPr>
              <a:t>laborales</a:t>
            </a:r>
            <a:r>
              <a:rPr lang="en-US" sz="2400" b="1" dirty="0">
                <a:solidFill>
                  <a:srgbClr val="E6622C"/>
                </a:solidFill>
                <a:effectLst>
                  <a:outerShdw blurRad="38100" dist="38100" dir="2700000" algn="tl">
                    <a:srgbClr val="000000">
                      <a:alpha val="43137"/>
                    </a:srgbClr>
                  </a:outerShdw>
                </a:effectLst>
              </a:rPr>
              <a:t> </a:t>
            </a:r>
            <a:r>
              <a:rPr lang="es-ES" sz="2400" dirty="0"/>
              <a:t>factibles para eliminar y reducir los peligros antes de usar </a:t>
            </a:r>
            <a:r>
              <a:rPr lang="en-US" sz="2400" b="1" dirty="0">
                <a:solidFill>
                  <a:srgbClr val="E4322B"/>
                </a:solidFill>
                <a:effectLst>
                  <a:outerShdw blurRad="38100" dist="38100" dir="2700000" algn="tl">
                    <a:srgbClr val="000000">
                      <a:alpha val="43137"/>
                    </a:srgbClr>
                  </a:outerShdw>
                </a:effectLst>
              </a:rPr>
              <a:t>EPP</a:t>
            </a:r>
            <a:r>
              <a:rPr lang="es-ES" sz="2400" dirty="0"/>
              <a:t> para protegerse contra los peligros.</a:t>
            </a:r>
            <a:endParaRPr lang="en-US" sz="2400" dirty="0"/>
          </a:p>
        </p:txBody>
      </p:sp>
      <p:sp>
        <p:nvSpPr>
          <p:cNvPr id="18" name="Rectangle 17" descr="Mayor efectividad">
            <a:extLst>
              <a:ext uri="{FF2B5EF4-FFF2-40B4-BE49-F238E27FC236}">
                <a16:creationId xmlns:a16="http://schemas.microsoft.com/office/drawing/2014/main" id="{1F945482-C040-0D70-9D46-A68C21836609}"/>
              </a:ext>
            </a:extLst>
          </p:cNvPr>
          <p:cNvSpPr/>
          <p:nvPr/>
        </p:nvSpPr>
        <p:spPr>
          <a:xfrm>
            <a:off x="168229" y="1342062"/>
            <a:ext cx="839096"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2" name="Rectangle 11">
            <a:extLst>
              <a:ext uri="{FF2B5EF4-FFF2-40B4-BE49-F238E27FC236}">
                <a16:creationId xmlns:a16="http://schemas.microsoft.com/office/drawing/2014/main" id="{C590A3D6-FC78-3931-A8B2-62926EB39F71}"/>
              </a:ext>
            </a:extLst>
          </p:cNvPr>
          <p:cNvSpPr/>
          <p:nvPr/>
        </p:nvSpPr>
        <p:spPr>
          <a:xfrm>
            <a:off x="2801430" y="2022438"/>
            <a:ext cx="1953450" cy="602428"/>
          </a:xfrm>
          <a:prstGeom prst="rect">
            <a:avLst/>
          </a:prstGeom>
          <a:solidFill>
            <a:srgbClr val="647B9E"/>
          </a:solidFill>
          <a:ln>
            <a:solidFill>
              <a:srgbClr val="647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tx1"/>
                </a:solidFill>
              </a:rPr>
              <a:t>Eliminación</a:t>
            </a:r>
            <a:r>
              <a:rPr lang="es-419" dirty="0"/>
              <a:t> </a:t>
            </a:r>
          </a:p>
        </p:txBody>
      </p:sp>
      <p:sp>
        <p:nvSpPr>
          <p:cNvPr id="7" name="Rectangle 6" descr="Eliminar fisicamente el peligro">
            <a:extLst>
              <a:ext uri="{FF2B5EF4-FFF2-40B4-BE49-F238E27FC236}">
                <a16:creationId xmlns:a16="http://schemas.microsoft.com/office/drawing/2014/main" id="{E745D259-C5B9-CBFF-331E-7457FF7BFCB8}"/>
              </a:ext>
            </a:extLst>
          </p:cNvPr>
          <p:cNvSpPr/>
          <p:nvPr/>
        </p:nvSpPr>
        <p:spPr>
          <a:xfrm>
            <a:off x="6831106" y="2022438"/>
            <a:ext cx="1312433"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Rectangle 12">
            <a:extLst>
              <a:ext uri="{FF2B5EF4-FFF2-40B4-BE49-F238E27FC236}">
                <a16:creationId xmlns:a16="http://schemas.microsoft.com/office/drawing/2014/main" id="{3A01DB40-A426-EA52-1821-C93E5B5563D7}"/>
              </a:ext>
            </a:extLst>
          </p:cNvPr>
          <p:cNvSpPr/>
          <p:nvPr/>
        </p:nvSpPr>
        <p:spPr>
          <a:xfrm>
            <a:off x="2733325" y="2826572"/>
            <a:ext cx="1953450" cy="602428"/>
          </a:xfrm>
          <a:prstGeom prst="rect">
            <a:avLst/>
          </a:prstGeom>
          <a:solidFill>
            <a:srgbClr val="84B348"/>
          </a:solidFill>
          <a:ln>
            <a:solidFill>
              <a:srgbClr val="84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tx1"/>
                </a:solidFill>
              </a:rPr>
              <a:t>Sustitución</a:t>
            </a:r>
            <a:endParaRPr lang="es-419" sz="2400" dirty="0"/>
          </a:p>
        </p:txBody>
      </p:sp>
      <p:sp>
        <p:nvSpPr>
          <p:cNvPr id="8" name="Rectangle 7" descr="Remplazar el peligro">
            <a:extLst>
              <a:ext uri="{FF2B5EF4-FFF2-40B4-BE49-F238E27FC236}">
                <a16:creationId xmlns:a16="http://schemas.microsoft.com/office/drawing/2014/main" id="{2347EEFF-AFDC-0555-859E-7FC32AA2FE24}"/>
              </a:ext>
            </a:extLst>
          </p:cNvPr>
          <p:cNvSpPr/>
          <p:nvPr/>
        </p:nvSpPr>
        <p:spPr>
          <a:xfrm>
            <a:off x="6381079" y="2826572"/>
            <a:ext cx="1312433"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4" name="Rectangle 13">
            <a:extLst>
              <a:ext uri="{FF2B5EF4-FFF2-40B4-BE49-F238E27FC236}">
                <a16:creationId xmlns:a16="http://schemas.microsoft.com/office/drawing/2014/main" id="{BFE937CE-7700-7182-36AB-35F53A0D860C}"/>
              </a:ext>
            </a:extLst>
          </p:cNvPr>
          <p:cNvSpPr/>
          <p:nvPr/>
        </p:nvSpPr>
        <p:spPr>
          <a:xfrm>
            <a:off x="2801430" y="3679995"/>
            <a:ext cx="1953450" cy="696763"/>
          </a:xfrm>
          <a:prstGeom prst="rect">
            <a:avLst/>
          </a:prstGeom>
          <a:solidFill>
            <a:srgbClr val="FAC625"/>
          </a:solidFill>
          <a:ln>
            <a:solidFill>
              <a:srgbClr val="FAC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400" b="1" dirty="0">
                <a:solidFill>
                  <a:schemeClr val="tx1"/>
                </a:solidFill>
              </a:rPr>
              <a:t>Controles de Ingeniería</a:t>
            </a:r>
            <a:endParaRPr lang="es-419" sz="2400" dirty="0"/>
          </a:p>
        </p:txBody>
      </p:sp>
      <p:sp>
        <p:nvSpPr>
          <p:cNvPr id="9" name="Rectangle 8" descr="Aislar a las personas del peligro">
            <a:extLst>
              <a:ext uri="{FF2B5EF4-FFF2-40B4-BE49-F238E27FC236}">
                <a16:creationId xmlns:a16="http://schemas.microsoft.com/office/drawing/2014/main" id="{1D33CD0F-BD1E-C700-B213-4A0854F5B548}"/>
              </a:ext>
            </a:extLst>
          </p:cNvPr>
          <p:cNvSpPr/>
          <p:nvPr/>
        </p:nvSpPr>
        <p:spPr>
          <a:xfrm>
            <a:off x="5907742" y="3732922"/>
            <a:ext cx="1312433"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5" name="Rectangle 14">
            <a:extLst>
              <a:ext uri="{FF2B5EF4-FFF2-40B4-BE49-F238E27FC236}">
                <a16:creationId xmlns:a16="http://schemas.microsoft.com/office/drawing/2014/main" id="{647D643F-A883-F717-33CA-27BC16E36F5B}"/>
              </a:ext>
            </a:extLst>
          </p:cNvPr>
          <p:cNvSpPr/>
          <p:nvPr/>
        </p:nvSpPr>
        <p:spPr>
          <a:xfrm>
            <a:off x="2947595" y="4491263"/>
            <a:ext cx="1645919" cy="335298"/>
          </a:xfrm>
          <a:prstGeom prst="rect">
            <a:avLst/>
          </a:prstGeom>
          <a:solidFill>
            <a:srgbClr val="E7632C"/>
          </a:solidFill>
          <a:ln>
            <a:solidFill>
              <a:srgbClr val="E76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400" b="1" dirty="0">
                <a:solidFill>
                  <a:schemeClr val="tx1"/>
                </a:solidFill>
              </a:rPr>
              <a:t>Controles</a:t>
            </a:r>
            <a:r>
              <a:rPr lang="es-419" dirty="0"/>
              <a:t> </a:t>
            </a:r>
          </a:p>
        </p:txBody>
      </p:sp>
      <p:sp>
        <p:nvSpPr>
          <p:cNvPr id="16" name="Rectangle 15">
            <a:extLst>
              <a:ext uri="{FF2B5EF4-FFF2-40B4-BE49-F238E27FC236}">
                <a16:creationId xmlns:a16="http://schemas.microsoft.com/office/drawing/2014/main" id="{1845B591-A543-EFF3-59E4-21B9681DE8AB}"/>
              </a:ext>
            </a:extLst>
          </p:cNvPr>
          <p:cNvSpPr/>
          <p:nvPr/>
        </p:nvSpPr>
        <p:spPr>
          <a:xfrm>
            <a:off x="3104292" y="4784661"/>
            <a:ext cx="1366223" cy="335298"/>
          </a:xfrm>
          <a:prstGeom prst="rect">
            <a:avLst/>
          </a:prstGeom>
          <a:solidFill>
            <a:srgbClr val="E7632C"/>
          </a:solidFill>
          <a:ln>
            <a:solidFill>
              <a:srgbClr val="E76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400" b="1" dirty="0">
                <a:solidFill>
                  <a:schemeClr val="tx1"/>
                </a:solidFill>
              </a:rPr>
              <a:t>Administrativos </a:t>
            </a:r>
          </a:p>
        </p:txBody>
      </p:sp>
      <p:sp>
        <p:nvSpPr>
          <p:cNvPr id="10" name="Rectangle 9" descr="Cambiar er modo de trabajo de las personas">
            <a:extLst>
              <a:ext uri="{FF2B5EF4-FFF2-40B4-BE49-F238E27FC236}">
                <a16:creationId xmlns:a16="http://schemas.microsoft.com/office/drawing/2014/main" id="{5A271901-281E-A50E-4FB6-751438494C95}"/>
              </a:ext>
            </a:extLst>
          </p:cNvPr>
          <p:cNvSpPr/>
          <p:nvPr/>
        </p:nvSpPr>
        <p:spPr>
          <a:xfrm>
            <a:off x="5439783" y="4639272"/>
            <a:ext cx="1312433"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7" name="Rectangle 16">
            <a:extLst>
              <a:ext uri="{FF2B5EF4-FFF2-40B4-BE49-F238E27FC236}">
                <a16:creationId xmlns:a16="http://schemas.microsoft.com/office/drawing/2014/main" id="{2F69969C-F1DA-5583-7BC6-22E24DED232F}"/>
              </a:ext>
            </a:extLst>
          </p:cNvPr>
          <p:cNvSpPr/>
          <p:nvPr/>
        </p:nvSpPr>
        <p:spPr>
          <a:xfrm>
            <a:off x="3477370" y="5344861"/>
            <a:ext cx="545990" cy="442753"/>
          </a:xfrm>
          <a:prstGeom prst="rect">
            <a:avLst/>
          </a:prstGeom>
          <a:solidFill>
            <a:srgbClr val="E4322B"/>
          </a:solidFill>
          <a:ln>
            <a:solidFill>
              <a:srgbClr val="E43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schemeClr val="tx1"/>
                </a:solidFill>
              </a:rPr>
              <a:t>EPP</a:t>
            </a:r>
          </a:p>
        </p:txBody>
      </p:sp>
      <p:sp>
        <p:nvSpPr>
          <p:cNvPr id="11" name="Rectangle 10" descr="Proteccion del trabajador con Equipo de Proteccion Personal ">
            <a:extLst>
              <a:ext uri="{FF2B5EF4-FFF2-40B4-BE49-F238E27FC236}">
                <a16:creationId xmlns:a16="http://schemas.microsoft.com/office/drawing/2014/main" id="{B84F324E-7FF4-EF73-3D73-DE17EDD700E7}"/>
              </a:ext>
            </a:extLst>
          </p:cNvPr>
          <p:cNvSpPr/>
          <p:nvPr/>
        </p:nvSpPr>
        <p:spPr>
          <a:xfrm>
            <a:off x="4918038" y="5397649"/>
            <a:ext cx="2302137"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9" name="Rectangle 18" descr="Menor efectividad">
            <a:extLst>
              <a:ext uri="{FF2B5EF4-FFF2-40B4-BE49-F238E27FC236}">
                <a16:creationId xmlns:a16="http://schemas.microsoft.com/office/drawing/2014/main" id="{1D0C80A3-B664-EB6D-E831-05046EB124B3}"/>
              </a:ext>
            </a:extLst>
          </p:cNvPr>
          <p:cNvSpPr/>
          <p:nvPr/>
        </p:nvSpPr>
        <p:spPr>
          <a:xfrm>
            <a:off x="168229" y="6057946"/>
            <a:ext cx="1312433" cy="60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6" name="Picture 5">
            <a:extLst>
              <a:ext uri="{FF2B5EF4-FFF2-40B4-BE49-F238E27FC236}">
                <a16:creationId xmlns:a16="http://schemas.microsoft.com/office/drawing/2014/main" id="{75E8BB77-56EC-36DF-B7F6-7BAE5492FA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22163" y="2022438"/>
            <a:ext cx="781050" cy="628650"/>
          </a:xfrm>
          <a:prstGeom prst="rect">
            <a:avLst/>
          </a:prstGeom>
        </p:spPr>
      </p:pic>
      <p:pic>
        <p:nvPicPr>
          <p:cNvPr id="21" name="Picture 20">
            <a:extLst>
              <a:ext uri="{FF2B5EF4-FFF2-40B4-BE49-F238E27FC236}">
                <a16:creationId xmlns:a16="http://schemas.microsoft.com/office/drawing/2014/main" id="{C1B8D17A-7E34-FA14-89DA-0B8C310EC9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81079" y="2975040"/>
            <a:ext cx="771525" cy="361950"/>
          </a:xfrm>
          <a:prstGeom prst="rect">
            <a:avLst/>
          </a:prstGeom>
        </p:spPr>
      </p:pic>
      <p:pic>
        <p:nvPicPr>
          <p:cNvPr id="23" name="Picture 22">
            <a:extLst>
              <a:ext uri="{FF2B5EF4-FFF2-40B4-BE49-F238E27FC236}">
                <a16:creationId xmlns:a16="http://schemas.microsoft.com/office/drawing/2014/main" id="{AD3A51AA-7B07-FDB8-8221-FA3A8F5D661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98820" y="3630706"/>
            <a:ext cx="742950" cy="676275"/>
          </a:xfrm>
          <a:prstGeom prst="rect">
            <a:avLst/>
          </a:prstGeom>
        </p:spPr>
      </p:pic>
      <p:pic>
        <p:nvPicPr>
          <p:cNvPr id="25" name="Picture 24">
            <a:extLst>
              <a:ext uri="{FF2B5EF4-FFF2-40B4-BE49-F238E27FC236}">
                <a16:creationId xmlns:a16="http://schemas.microsoft.com/office/drawing/2014/main" id="{874EBCBA-D3BD-14FC-1287-A3AFD26C1A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38055" y="4548570"/>
            <a:ext cx="1085850" cy="619125"/>
          </a:xfrm>
          <a:prstGeom prst="rect">
            <a:avLst/>
          </a:prstGeom>
        </p:spPr>
      </p:pic>
      <p:pic>
        <p:nvPicPr>
          <p:cNvPr id="27" name="Picture 26">
            <a:extLst>
              <a:ext uri="{FF2B5EF4-FFF2-40B4-BE49-F238E27FC236}">
                <a16:creationId xmlns:a16="http://schemas.microsoft.com/office/drawing/2014/main" id="{E7F9062C-E6D3-4AD5-B7C8-DF008B50F6B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981016" y="5311197"/>
            <a:ext cx="1428750" cy="666750"/>
          </a:xfrm>
          <a:prstGeom prst="rect">
            <a:avLst/>
          </a:prstGeom>
        </p:spPr>
      </p:pic>
      <p:graphicFrame>
        <p:nvGraphicFramePr>
          <p:cNvPr id="28" name="Object 27">
            <a:extLst>
              <a:ext uri="{FF2B5EF4-FFF2-40B4-BE49-F238E27FC236}">
                <a16:creationId xmlns:a16="http://schemas.microsoft.com/office/drawing/2014/main" id="{C6DC4580-50BD-4B7C-6B80-0715F43418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48742907"/>
              </p:ext>
            </p:extLst>
          </p:nvPr>
        </p:nvGraphicFramePr>
        <p:xfrm>
          <a:off x="235800" y="1424201"/>
          <a:ext cx="771525" cy="438150"/>
        </p:xfrm>
        <a:graphic>
          <a:graphicData uri="http://schemas.openxmlformats.org/presentationml/2006/ole">
            <mc:AlternateContent xmlns:mc="http://schemas.openxmlformats.org/markup-compatibility/2006">
              <mc:Choice xmlns:v="urn:schemas-microsoft-com:vml" Requires="v">
                <p:oleObj name="Bitmap Image" r:id="rId9" imgW="771480" imgH="438120" progId="Paint.Picture">
                  <p:embed/>
                </p:oleObj>
              </mc:Choice>
              <mc:Fallback>
                <p:oleObj name="Bitmap Image" r:id="rId9" imgW="771480" imgH="438120" progId="Paint.Picture">
                  <p:embed/>
                  <p:pic>
                    <p:nvPicPr>
                      <p:cNvPr id="28" name="Object 27">
                        <a:extLst>
                          <a:ext uri="{FF2B5EF4-FFF2-40B4-BE49-F238E27FC236}">
                            <a16:creationId xmlns:a16="http://schemas.microsoft.com/office/drawing/2014/main" id="{C6DC4580-50BD-4B7C-6B80-0715F4341877}"/>
                          </a:ext>
                        </a:extLst>
                      </p:cNvPr>
                      <p:cNvPicPr/>
                      <p:nvPr/>
                    </p:nvPicPr>
                    <p:blipFill>
                      <a:blip r:embed="rId10"/>
                      <a:stretch>
                        <a:fillRect/>
                      </a:stretch>
                    </p:blipFill>
                    <p:spPr>
                      <a:xfrm>
                        <a:off x="235800" y="1424201"/>
                        <a:ext cx="771525" cy="438150"/>
                      </a:xfrm>
                      <a:prstGeom prst="rect">
                        <a:avLst/>
                      </a:prstGeom>
                    </p:spPr>
                  </p:pic>
                </p:oleObj>
              </mc:Fallback>
            </mc:AlternateContent>
          </a:graphicData>
        </a:graphic>
      </p:graphicFrame>
      <p:pic>
        <p:nvPicPr>
          <p:cNvPr id="32" name="Picture 31">
            <a:extLst>
              <a:ext uri="{FF2B5EF4-FFF2-40B4-BE49-F238E27FC236}">
                <a16:creationId xmlns:a16="http://schemas.microsoft.com/office/drawing/2014/main" id="{2EE37225-B703-5C9F-E22A-8C68C648548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35800" y="6010434"/>
            <a:ext cx="790575" cy="371475"/>
          </a:xfrm>
          <a:prstGeom prst="rect">
            <a:avLst/>
          </a:prstGeom>
        </p:spPr>
      </p:pic>
      <p:sp>
        <p:nvSpPr>
          <p:cNvPr id="33" name="Rectangle 32">
            <a:extLst>
              <a:ext uri="{FF2B5EF4-FFF2-40B4-BE49-F238E27FC236}">
                <a16:creationId xmlns:a16="http://schemas.microsoft.com/office/drawing/2014/main" id="{CD24D023-EAC7-B114-3003-8B7C1D9954BB}"/>
              </a:ext>
              <a:ext uri="{C183D7F6-B498-43B3-948B-1728B52AA6E4}">
                <adec:decorative xmlns:adec="http://schemas.microsoft.com/office/drawing/2017/decorative" val="1"/>
              </a:ext>
            </a:extLst>
          </p:cNvPr>
          <p:cNvSpPr/>
          <p:nvPr/>
        </p:nvSpPr>
        <p:spPr>
          <a:xfrm>
            <a:off x="1411540" y="1259923"/>
            <a:ext cx="4969539" cy="637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57132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C45D-7AF9-8FF1-200C-2C5F67292C7B}"/>
              </a:ext>
            </a:extLst>
          </p:cNvPr>
          <p:cNvSpPr>
            <a:spLocks noGrp="1"/>
          </p:cNvSpPr>
          <p:nvPr>
            <p:ph type="title"/>
          </p:nvPr>
        </p:nvSpPr>
        <p:spPr>
          <a:xfrm>
            <a:off x="355002" y="75767"/>
            <a:ext cx="10998798" cy="701731"/>
          </a:xfrm>
        </p:spPr>
        <p:txBody>
          <a:bodyPr/>
          <a:lstStyle/>
          <a:p>
            <a:r>
              <a:rPr lang="en-US" b="1" dirty="0" err="1"/>
              <a:t>Peligros</a:t>
            </a:r>
            <a:r>
              <a:rPr lang="en-US" b="1" dirty="0"/>
              <a:t> </a:t>
            </a:r>
            <a:r>
              <a:rPr lang="en-US" b="1" dirty="0" err="1"/>
              <a:t>Comunes</a:t>
            </a:r>
            <a:r>
              <a:rPr lang="en-US" b="1" dirty="0"/>
              <a:t>  </a:t>
            </a:r>
          </a:p>
        </p:txBody>
      </p:sp>
      <p:sp>
        <p:nvSpPr>
          <p:cNvPr id="3" name="Content Placeholder 2">
            <a:extLst>
              <a:ext uri="{FF2B5EF4-FFF2-40B4-BE49-F238E27FC236}">
                <a16:creationId xmlns:a16="http://schemas.microsoft.com/office/drawing/2014/main" id="{D2661B5B-7C9E-23CF-E7F4-EBF59D90FF88}"/>
              </a:ext>
            </a:extLst>
          </p:cNvPr>
          <p:cNvSpPr>
            <a:spLocks noGrp="1"/>
          </p:cNvSpPr>
          <p:nvPr>
            <p:ph idx="1"/>
          </p:nvPr>
        </p:nvSpPr>
        <p:spPr/>
        <p:txBody>
          <a:bodyPr/>
          <a:lstStyle/>
          <a:p>
            <a:pPr marL="0" indent="0">
              <a:buNone/>
            </a:pPr>
            <a:r>
              <a:rPr lang="es-ES" b="0" i="0" dirty="0">
                <a:solidFill>
                  <a:srgbClr val="000000"/>
                </a:solidFill>
                <a:effectLst/>
                <a:latin typeface="Roboto" panose="02000000000000000000" pitchFamily="2" charset="0"/>
              </a:rPr>
              <a:t>Peligros comunes que enfrentan los trabajadores en espacios confinados:</a:t>
            </a:r>
            <a:endParaRPr lang="en-US" dirty="0"/>
          </a:p>
        </p:txBody>
      </p:sp>
      <p:graphicFrame>
        <p:nvGraphicFramePr>
          <p:cNvPr id="4" name="Diagram 3">
            <a:extLst>
              <a:ext uri="{FF2B5EF4-FFF2-40B4-BE49-F238E27FC236}">
                <a16:creationId xmlns:a16="http://schemas.microsoft.com/office/drawing/2014/main" id="{7EE1D56A-CE1B-AFAA-3EF7-53DC3B5BCD1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570397"/>
              </p:ext>
            </p:extLst>
          </p:nvPr>
        </p:nvGraphicFramePr>
        <p:xfrm>
          <a:off x="2336260" y="2110903"/>
          <a:ext cx="7519480" cy="426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036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281B-29AF-E6A7-033D-CABB095CBD29}"/>
              </a:ext>
            </a:extLst>
          </p:cNvPr>
          <p:cNvSpPr>
            <a:spLocks noGrp="1"/>
          </p:cNvSpPr>
          <p:nvPr>
            <p:ph type="title"/>
          </p:nvPr>
        </p:nvSpPr>
        <p:spPr>
          <a:xfrm>
            <a:off x="398033" y="75767"/>
            <a:ext cx="10955767" cy="701731"/>
          </a:xfrm>
        </p:spPr>
        <p:txBody>
          <a:bodyPr/>
          <a:lstStyle/>
          <a:p>
            <a:r>
              <a:rPr lang="en-US" b="1" dirty="0"/>
              <a:t>Harwood Grant- </a:t>
            </a:r>
            <a:r>
              <a:rPr lang="en-US" dirty="0" err="1"/>
              <a:t>Exención</a:t>
            </a:r>
            <a:r>
              <a:rPr lang="en-US" dirty="0"/>
              <a:t> de </a:t>
            </a:r>
            <a:r>
              <a:rPr lang="en-US" dirty="0" err="1"/>
              <a:t>Responsabilidad</a:t>
            </a:r>
            <a:endParaRPr lang="en-US" b="1" dirty="0"/>
          </a:p>
        </p:txBody>
      </p:sp>
      <p:sp>
        <p:nvSpPr>
          <p:cNvPr id="4" name="Content Placeholder 3">
            <a:extLst>
              <a:ext uri="{FF2B5EF4-FFF2-40B4-BE49-F238E27FC236}">
                <a16:creationId xmlns:a16="http://schemas.microsoft.com/office/drawing/2014/main" id="{57CAC189-7914-E0FD-96FA-B6E5E2B76878}"/>
              </a:ext>
            </a:extLst>
          </p:cNvPr>
          <p:cNvSpPr>
            <a:spLocks noGrp="1"/>
          </p:cNvSpPr>
          <p:nvPr>
            <p:ph idx="1"/>
          </p:nvPr>
        </p:nvSpPr>
        <p:spPr/>
        <p:txBody>
          <a:bodyPr/>
          <a:lstStyle/>
          <a:p>
            <a:pPr marL="0" indent="0">
              <a:buNone/>
            </a:pPr>
            <a:r>
              <a:rPr lang="es-ES" b="0" i="0" dirty="0">
                <a:solidFill>
                  <a:srgbClr val="000000"/>
                </a:solidFill>
                <a:effectLst/>
                <a:latin typeface="Roboto" panose="02000000000000000000" pitchFamily="2" charset="0"/>
              </a:rPr>
              <a:t>Este material fue producido con el número de subvención SH-39169-SH2 de la Administración de Salud y Seguridad Ocupacional, Departamento de Trabajo de EE. UU. No refleja necesariamente los puntos de vista ni las políticas del Departamento de Trabajo de los EE. UU., ni la mención de nombres comerciales, productos comerciales u organizaciones implica la aprobación por parte del gobierno de los EE. UU.</a:t>
            </a:r>
            <a:endParaRPr lang="es-ES" dirty="0"/>
          </a:p>
        </p:txBody>
      </p:sp>
    </p:spTree>
    <p:extLst>
      <p:ext uri="{BB962C8B-B14F-4D97-AF65-F5344CB8AC3E}">
        <p14:creationId xmlns:p14="http://schemas.microsoft.com/office/powerpoint/2010/main" val="2297697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212B-3D45-4EC8-FA96-932E4B3C78F3}"/>
              </a:ext>
            </a:extLst>
          </p:cNvPr>
          <p:cNvSpPr>
            <a:spLocks noGrp="1"/>
          </p:cNvSpPr>
          <p:nvPr>
            <p:ph type="title"/>
          </p:nvPr>
        </p:nvSpPr>
        <p:spPr>
          <a:xfrm>
            <a:off x="748990" y="-701731"/>
            <a:ext cx="10604810" cy="701731"/>
          </a:xfrm>
        </p:spPr>
        <p:txBody>
          <a:bodyPr vert="horz" wrap="square" lIns="91440" tIns="45720" rIns="91440" bIns="45720" numCol="1" anchor="b" anchorCtr="0" compatLnSpc="1">
            <a:prstTxWarp prst="textNoShape">
              <a:avLst/>
            </a:prstTxWarp>
            <a:normAutofit fontScale="90000"/>
          </a:bodyPr>
          <a:lstStyle/>
          <a:p>
            <a:r>
              <a:rPr lang="en-US" dirty="0">
                <a:solidFill>
                  <a:srgbClr val="003399"/>
                </a:solidFill>
              </a:rPr>
              <a:t>1926 Subpart E </a:t>
            </a:r>
            <a:br>
              <a:rPr lang="en-US" dirty="0">
                <a:solidFill>
                  <a:srgbClr val="003399"/>
                </a:solidFill>
              </a:rPr>
            </a:br>
            <a:endParaRPr lang="en-US" dirty="0"/>
          </a:p>
        </p:txBody>
      </p:sp>
      <p:sp>
        <p:nvSpPr>
          <p:cNvPr id="3" name="Content Placeholder 2">
            <a:extLst>
              <a:ext uri="{FF2B5EF4-FFF2-40B4-BE49-F238E27FC236}">
                <a16:creationId xmlns:a16="http://schemas.microsoft.com/office/drawing/2014/main" id="{5E61F5EE-267C-1D5F-44E1-809575456DE9}"/>
              </a:ext>
            </a:extLst>
          </p:cNvPr>
          <p:cNvSpPr>
            <a:spLocks noGrp="1"/>
          </p:cNvSpPr>
          <p:nvPr>
            <p:ph idx="1"/>
          </p:nvPr>
        </p:nvSpPr>
        <p:spPr>
          <a:xfrm>
            <a:off x="748990" y="2390079"/>
            <a:ext cx="10604810" cy="701731"/>
          </a:xfrm>
        </p:spPr>
        <p:txBody>
          <a:bodyPr/>
          <a:lstStyle/>
          <a:p>
            <a:pPr marL="0" indent="0" algn="ctr">
              <a:buNone/>
            </a:pPr>
            <a:r>
              <a:rPr lang="en-US" sz="4400" b="1" i="0" u="none" strike="noStrike" dirty="0">
                <a:solidFill>
                  <a:srgbClr val="003399"/>
                </a:solidFill>
                <a:effectLst/>
                <a:latin typeface="+mj-lt"/>
              </a:rPr>
              <a:t>1926 </a:t>
            </a:r>
            <a:r>
              <a:rPr lang="en-US" sz="4400" b="1" i="0" u="none" strike="noStrike" dirty="0" err="1">
                <a:solidFill>
                  <a:srgbClr val="003399"/>
                </a:solidFill>
                <a:effectLst/>
                <a:latin typeface="+mj-lt"/>
              </a:rPr>
              <a:t>Subparte</a:t>
            </a:r>
            <a:r>
              <a:rPr lang="en-US" sz="4400" b="1" i="0" u="none" strike="noStrike" dirty="0">
                <a:solidFill>
                  <a:srgbClr val="003399"/>
                </a:solidFill>
                <a:effectLst/>
                <a:latin typeface="+mj-lt"/>
              </a:rPr>
              <a:t> E </a:t>
            </a:r>
            <a:endParaRPr lang="en-US" sz="4400" b="1" dirty="0">
              <a:solidFill>
                <a:srgbClr val="003399"/>
              </a:solidFill>
              <a:latin typeface="+mj-lt"/>
            </a:endParaRPr>
          </a:p>
          <a:p>
            <a:pPr marL="0" indent="0" algn="ctr">
              <a:buNone/>
            </a:pPr>
            <a:r>
              <a:rPr lang="es-ES" sz="4400" b="1" i="0" u="none" strike="noStrike" dirty="0">
                <a:solidFill>
                  <a:srgbClr val="003399"/>
                </a:solidFill>
                <a:effectLst/>
                <a:latin typeface="+mj-lt"/>
              </a:rPr>
              <a:t>Equipos de Protección Personal y Salvavidas</a:t>
            </a:r>
            <a:endParaRPr lang="en-US" sz="3200" b="1" dirty="0">
              <a:latin typeface="+mj-lt"/>
            </a:endParaRPr>
          </a:p>
        </p:txBody>
      </p:sp>
    </p:spTree>
    <p:extLst>
      <p:ext uri="{BB962C8B-B14F-4D97-AF65-F5344CB8AC3E}">
        <p14:creationId xmlns:p14="http://schemas.microsoft.com/office/powerpoint/2010/main" val="950703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F929-A0E4-F567-02F2-D49383954E77}"/>
              </a:ext>
            </a:extLst>
          </p:cNvPr>
          <p:cNvSpPr>
            <a:spLocks noGrp="1"/>
          </p:cNvSpPr>
          <p:nvPr>
            <p:ph type="title"/>
          </p:nvPr>
        </p:nvSpPr>
        <p:spPr>
          <a:xfrm>
            <a:off x="0" y="75767"/>
            <a:ext cx="12192000" cy="701731"/>
          </a:xfrm>
        </p:spPr>
        <p:txBody>
          <a:bodyPr>
            <a:noAutofit/>
          </a:bodyPr>
          <a:lstStyle/>
          <a:p>
            <a:r>
              <a:rPr lang="en-US" sz="3600" b="1" dirty="0"/>
              <a:t>1926 </a:t>
            </a:r>
            <a:r>
              <a:rPr lang="en-US" sz="3600" b="1" dirty="0" err="1"/>
              <a:t>Subparte</a:t>
            </a:r>
            <a:r>
              <a:rPr lang="en-US" sz="3600" b="1" dirty="0"/>
              <a:t> E - </a:t>
            </a:r>
            <a:r>
              <a:rPr lang="es-ES" sz="3600" b="1" dirty="0"/>
              <a:t>Equipos de Protección Personal y Salvavidas</a:t>
            </a:r>
            <a:endParaRPr lang="en-US" sz="3600" b="1" dirty="0"/>
          </a:p>
        </p:txBody>
      </p:sp>
      <p:sp>
        <p:nvSpPr>
          <p:cNvPr id="3" name="Content Placeholder 2">
            <a:extLst>
              <a:ext uri="{FF2B5EF4-FFF2-40B4-BE49-F238E27FC236}">
                <a16:creationId xmlns:a16="http://schemas.microsoft.com/office/drawing/2014/main" id="{10D0DD56-7BCD-D271-A3E3-E65D6AF1AF7B}"/>
              </a:ext>
            </a:extLst>
          </p:cNvPr>
          <p:cNvSpPr>
            <a:spLocks noGrp="1"/>
          </p:cNvSpPr>
          <p:nvPr>
            <p:ph idx="1"/>
          </p:nvPr>
        </p:nvSpPr>
        <p:spPr/>
        <p:txBody>
          <a:bodyPr/>
          <a:lstStyle/>
          <a:p>
            <a:r>
              <a:rPr lang="es-419" dirty="0">
                <a:hlinkClick r:id="rId3" tooltip="1926.96"/>
              </a:rPr>
              <a:t>1926.96 - </a:t>
            </a:r>
            <a:r>
              <a:rPr lang="es-419" dirty="0" err="1">
                <a:hlinkClick r:id="rId3" tooltip="1926.96"/>
              </a:rPr>
              <a:t>Occupational</a:t>
            </a:r>
            <a:r>
              <a:rPr lang="es-419" dirty="0">
                <a:hlinkClick r:id="rId3" tooltip="1926.96"/>
              </a:rPr>
              <a:t> </a:t>
            </a:r>
            <a:r>
              <a:rPr lang="es-419" dirty="0" err="1">
                <a:hlinkClick r:id="rId3" tooltip="1926.96"/>
              </a:rPr>
              <a:t>foot</a:t>
            </a:r>
            <a:r>
              <a:rPr lang="es-419" dirty="0">
                <a:hlinkClick r:id="rId3" tooltip="1926.96"/>
              </a:rPr>
              <a:t> </a:t>
            </a:r>
            <a:r>
              <a:rPr lang="es-419" dirty="0" err="1">
                <a:hlinkClick r:id="rId3" tooltip="1926.96"/>
              </a:rPr>
              <a:t>protection</a:t>
            </a:r>
            <a:r>
              <a:rPr lang="es-419" dirty="0"/>
              <a:t> (Protección de los pies y las piernas)</a:t>
            </a:r>
          </a:p>
          <a:p>
            <a:r>
              <a:rPr lang="es-419" dirty="0">
                <a:hlinkClick r:id="rId4" tooltip="1926.100"/>
              </a:rPr>
              <a:t>1926.100 - Head </a:t>
            </a:r>
            <a:r>
              <a:rPr lang="es-419" dirty="0" err="1">
                <a:hlinkClick r:id="rId4" tooltip="1926.100"/>
              </a:rPr>
              <a:t>protection</a:t>
            </a:r>
            <a:r>
              <a:rPr lang="es-419" dirty="0"/>
              <a:t> (Protección de la cabeza)</a:t>
            </a:r>
          </a:p>
          <a:p>
            <a:r>
              <a:rPr lang="es-419" dirty="0">
                <a:hlinkClick r:id="rId5" tooltip="1926.101"/>
              </a:rPr>
              <a:t>1926.101 - </a:t>
            </a:r>
            <a:r>
              <a:rPr lang="es-419" dirty="0" err="1">
                <a:hlinkClick r:id="rId5" tooltip="1926.101"/>
              </a:rPr>
              <a:t>Hearing</a:t>
            </a:r>
            <a:r>
              <a:rPr lang="es-419" dirty="0">
                <a:hlinkClick r:id="rId5" tooltip="1926.101"/>
              </a:rPr>
              <a:t> </a:t>
            </a:r>
            <a:r>
              <a:rPr lang="es-419" dirty="0" err="1">
                <a:hlinkClick r:id="rId5" tooltip="1926.101"/>
              </a:rPr>
              <a:t>protection</a:t>
            </a:r>
            <a:r>
              <a:rPr lang="es-419" dirty="0"/>
              <a:t> (Protección de la audición)</a:t>
            </a:r>
          </a:p>
          <a:p>
            <a:r>
              <a:rPr lang="es-419" dirty="0">
                <a:hlinkClick r:id="rId6" tooltip="1926.102"/>
              </a:rPr>
              <a:t>1926.102 - </a:t>
            </a:r>
            <a:r>
              <a:rPr lang="es-419" dirty="0" err="1">
                <a:hlinkClick r:id="rId6" tooltip="1926.102"/>
              </a:rPr>
              <a:t>Eye</a:t>
            </a:r>
            <a:r>
              <a:rPr lang="es-419" dirty="0">
                <a:hlinkClick r:id="rId6" tooltip="1926.102"/>
              </a:rPr>
              <a:t> and </a:t>
            </a:r>
            <a:r>
              <a:rPr lang="es-419" dirty="0" err="1">
                <a:hlinkClick r:id="rId6" tooltip="1926.102"/>
              </a:rPr>
              <a:t>face</a:t>
            </a:r>
            <a:r>
              <a:rPr lang="es-419" dirty="0">
                <a:hlinkClick r:id="rId6" tooltip="1926.102"/>
              </a:rPr>
              <a:t> </a:t>
            </a:r>
            <a:r>
              <a:rPr lang="es-419" dirty="0" err="1">
                <a:hlinkClick r:id="rId6" tooltip="1926.102"/>
              </a:rPr>
              <a:t>protection</a:t>
            </a:r>
            <a:r>
              <a:rPr lang="es-419" dirty="0"/>
              <a:t> (Protección de ojos y cara)</a:t>
            </a:r>
          </a:p>
          <a:p>
            <a:r>
              <a:rPr lang="es-419" dirty="0">
                <a:hlinkClick r:id="rId7" tooltip="1926.103"/>
              </a:rPr>
              <a:t>1926.103 - </a:t>
            </a:r>
            <a:r>
              <a:rPr lang="es-419" dirty="0" err="1">
                <a:hlinkClick r:id="rId7" tooltip="1926.103"/>
              </a:rPr>
              <a:t>Respiratory</a:t>
            </a:r>
            <a:r>
              <a:rPr lang="es-419" dirty="0">
                <a:hlinkClick r:id="rId7" tooltip="1926.103"/>
              </a:rPr>
              <a:t> </a:t>
            </a:r>
            <a:r>
              <a:rPr lang="es-419" dirty="0" err="1">
                <a:hlinkClick r:id="rId7" tooltip="1926.103"/>
              </a:rPr>
              <a:t>protection</a:t>
            </a:r>
            <a:r>
              <a:rPr lang="es-419" dirty="0"/>
              <a:t> (Protección respiratoria)</a:t>
            </a:r>
          </a:p>
          <a:p>
            <a:r>
              <a:rPr lang="es-419" dirty="0">
                <a:hlinkClick r:id="rId8" tooltip="1926.104"/>
              </a:rPr>
              <a:t>1926.104 - Safety </a:t>
            </a:r>
            <a:r>
              <a:rPr lang="es-419" dirty="0" err="1">
                <a:hlinkClick r:id="rId8" tooltip="1926.104"/>
              </a:rPr>
              <a:t>belts</a:t>
            </a:r>
            <a:r>
              <a:rPr lang="es-419" dirty="0">
                <a:hlinkClick r:id="rId8" tooltip="1926.104"/>
              </a:rPr>
              <a:t>, </a:t>
            </a:r>
            <a:r>
              <a:rPr lang="es-419" dirty="0" err="1">
                <a:hlinkClick r:id="rId8" tooltip="1926.104"/>
              </a:rPr>
              <a:t>lifelines</a:t>
            </a:r>
            <a:r>
              <a:rPr lang="es-419" dirty="0">
                <a:hlinkClick r:id="rId8" tooltip="1926.104"/>
              </a:rPr>
              <a:t>, and lanyards</a:t>
            </a:r>
            <a:r>
              <a:rPr lang="es-419" dirty="0"/>
              <a:t> (</a:t>
            </a:r>
            <a:r>
              <a:rPr lang="es-ES" dirty="0"/>
              <a:t>Cinturones de seguridad, líneas de vida y cuerdas de seguridad) </a:t>
            </a:r>
            <a:endParaRPr lang="es-419" dirty="0"/>
          </a:p>
          <a:p>
            <a:r>
              <a:rPr lang="es-419" dirty="0">
                <a:hlinkClick r:id="rId9" tooltip="1926.105"/>
              </a:rPr>
              <a:t>1926.105 - Safety nets</a:t>
            </a:r>
            <a:r>
              <a:rPr lang="es-419" dirty="0"/>
              <a:t> (Redes o mayas de seguridad)</a:t>
            </a:r>
          </a:p>
          <a:p>
            <a:endParaRPr lang="en-US" sz="3200" dirty="0"/>
          </a:p>
          <a:p>
            <a:pPr marL="0" indent="0">
              <a:buNone/>
            </a:pPr>
            <a:r>
              <a:rPr lang="en-US" sz="2000" dirty="0">
                <a:hlinkClick r:id="rId10"/>
              </a:rPr>
              <a:t>https://www.osha.gov/laws-regs/regulations/standardnumber/1926/1926SubpartE</a:t>
            </a:r>
            <a:r>
              <a:rPr lang="en-US" sz="2000" dirty="0"/>
              <a:t> </a:t>
            </a:r>
          </a:p>
        </p:txBody>
      </p:sp>
    </p:spTree>
    <p:extLst>
      <p:ext uri="{BB962C8B-B14F-4D97-AF65-F5344CB8AC3E}">
        <p14:creationId xmlns:p14="http://schemas.microsoft.com/office/powerpoint/2010/main" val="517341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normAutofit/>
          </a:bodyPr>
          <a:lstStyle/>
          <a:p>
            <a:r>
              <a:rPr lang="en-US" b="1" dirty="0"/>
              <a:t>1926.96 </a:t>
            </a:r>
            <a:r>
              <a:rPr lang="es-ES" b="1" dirty="0"/>
              <a:t>Protección de los pies y las piernas</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p:txBody>
          <a:bodyPr/>
          <a:lstStyle/>
          <a:p>
            <a:r>
              <a:rPr lang="es-ES" b="1" dirty="0"/>
              <a:t>Requisitos del estándar: </a:t>
            </a:r>
            <a:r>
              <a:rPr lang="es-ES" dirty="0"/>
              <a:t>El calzado con punta de seguridad para los empleados deberá cumplir con los requisitos y especificaciones de la </a:t>
            </a:r>
            <a:r>
              <a:rPr lang="es-ES" i="1" dirty="0"/>
              <a:t>estándar nacional americano </a:t>
            </a:r>
            <a:r>
              <a:rPr lang="es-ES" dirty="0"/>
              <a:t>para calzado con punta de seguridad para hombres, Z41.1-1967.</a:t>
            </a:r>
            <a:endParaRPr lang="en-US" dirty="0"/>
          </a:p>
        </p:txBody>
      </p:sp>
    </p:spTree>
    <p:extLst>
      <p:ext uri="{BB962C8B-B14F-4D97-AF65-F5344CB8AC3E}">
        <p14:creationId xmlns:p14="http://schemas.microsoft.com/office/powerpoint/2010/main" val="188346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ES" b="1" dirty="0"/>
              <a:t>Protección de los pies y las piernas</a:t>
            </a:r>
            <a:r>
              <a:rPr lang="en-US" b="1" dirty="0"/>
              <a:t>- </a:t>
            </a:r>
            <a:r>
              <a:rPr lang="en-US" b="1" dirty="0" err="1"/>
              <a:t>Peligros</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10351629" cy="4510904"/>
          </a:xfrm>
        </p:spPr>
        <p:txBody>
          <a:bodyPr/>
          <a:lstStyle/>
          <a:p>
            <a:r>
              <a:rPr lang="es-AR" b="0" i="0" dirty="0">
                <a:solidFill>
                  <a:srgbClr val="333333"/>
                </a:solidFill>
                <a:effectLst/>
              </a:rPr>
              <a:t>Metal fundido o salpicaduras de soldadura</a:t>
            </a:r>
          </a:p>
          <a:p>
            <a:r>
              <a:rPr lang="es-AR" b="0" i="0" dirty="0">
                <a:solidFill>
                  <a:srgbClr val="333333"/>
                </a:solidFill>
                <a:effectLst/>
              </a:rPr>
              <a:t>Impacto y compresión (objetos pesados o herramientas que pueden rodar, caer o golpear)</a:t>
            </a:r>
          </a:p>
          <a:p>
            <a:r>
              <a:rPr lang="es-AR" b="0" i="0" dirty="0">
                <a:solidFill>
                  <a:srgbClr val="333333"/>
                </a:solidFill>
                <a:effectLst/>
              </a:rPr>
              <a:t>Peligros eléctricos (cables o componentes eléctricos expuestos)</a:t>
            </a:r>
          </a:p>
          <a:p>
            <a:r>
              <a:rPr lang="es-AR" b="0" i="0" dirty="0">
                <a:solidFill>
                  <a:srgbClr val="333333"/>
                </a:solidFill>
                <a:effectLst/>
              </a:rPr>
              <a:t>Peligros químicos (químicos corrosivos)</a:t>
            </a:r>
          </a:p>
          <a:p>
            <a:r>
              <a:rPr lang="es-AR" b="0" i="0" dirty="0">
                <a:solidFill>
                  <a:srgbClr val="333333"/>
                </a:solidFill>
                <a:effectLst/>
              </a:rPr>
              <a:t>Superficies mojadas o resbaladizas</a:t>
            </a:r>
            <a:endParaRPr lang="es-AR"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7504396" cy="525010"/>
          </a:xfrm>
        </p:spPr>
        <p:txBody>
          <a:bodyPr/>
          <a:lstStyle/>
          <a:p>
            <a:r>
              <a:rPr lang="es-AR" b="1" i="0" dirty="0">
                <a:effectLst/>
              </a:rPr>
              <a:t>Peligros comunes en espacios confinados</a:t>
            </a:r>
            <a:r>
              <a:rPr lang="en-US" b="1" i="0" dirty="0">
                <a:effectLst/>
              </a:rPr>
              <a:t>:</a:t>
            </a:r>
          </a:p>
          <a:p>
            <a:endParaRPr lang="en-US" dirty="0"/>
          </a:p>
        </p:txBody>
      </p:sp>
    </p:spTree>
    <p:extLst>
      <p:ext uri="{BB962C8B-B14F-4D97-AF65-F5344CB8AC3E}">
        <p14:creationId xmlns:p14="http://schemas.microsoft.com/office/powerpoint/2010/main" val="151882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ES" b="1" dirty="0"/>
              <a:t>Protección de los pies y las piernas</a:t>
            </a:r>
            <a:r>
              <a:rPr lang="en-US" b="1" dirty="0"/>
              <a:t>- </a:t>
            </a:r>
            <a:r>
              <a:rPr lang="en-US" b="1" dirty="0" err="1"/>
              <a:t>Ejemplos</a:t>
            </a:r>
            <a:endParaRPr lang="en-US" b="1"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8"/>
            <a:ext cx="6526167" cy="892175"/>
          </a:xfrm>
        </p:spPr>
        <p:txBody>
          <a:bodyPr/>
          <a:lstStyle/>
          <a:p>
            <a:r>
              <a:rPr lang="en-US" b="1" i="0" dirty="0" err="1">
                <a:effectLst/>
              </a:rPr>
              <a:t>Ejemplos</a:t>
            </a:r>
            <a:r>
              <a:rPr lang="en-US" b="1" i="0" dirty="0">
                <a:effectLst/>
              </a:rPr>
              <a:t> de EPP:</a:t>
            </a:r>
          </a:p>
          <a:p>
            <a:endParaRPr lang="en-US"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5071947" cy="4510904"/>
          </a:xfrm>
        </p:spPr>
        <p:txBody>
          <a:bodyPr/>
          <a:lstStyle/>
          <a:p>
            <a:r>
              <a:rPr lang="es-AR" b="0" i="0" dirty="0">
                <a:solidFill>
                  <a:srgbClr val="333333"/>
                </a:solidFill>
                <a:effectLst/>
              </a:rPr>
              <a:t>Cobertores de pie y piernas</a:t>
            </a:r>
          </a:p>
          <a:p>
            <a:r>
              <a:rPr lang="es-AR" b="0" i="0" dirty="0">
                <a:solidFill>
                  <a:srgbClr val="333333"/>
                </a:solidFill>
                <a:effectLst/>
              </a:rPr>
              <a:t>Protectores metatarsianos</a:t>
            </a:r>
          </a:p>
          <a:p>
            <a:r>
              <a:rPr lang="es-AR" dirty="0">
                <a:solidFill>
                  <a:srgbClr val="333333"/>
                </a:solidFill>
              </a:rPr>
              <a:t>P</a:t>
            </a:r>
            <a:r>
              <a:rPr lang="es-AR" b="0" i="0" dirty="0">
                <a:solidFill>
                  <a:srgbClr val="333333"/>
                </a:solidFill>
                <a:effectLst/>
              </a:rPr>
              <a:t>rotectores de dedos</a:t>
            </a:r>
          </a:p>
          <a:p>
            <a:r>
              <a:rPr lang="es-AR" b="0" i="0" dirty="0">
                <a:solidFill>
                  <a:srgbClr val="333333"/>
                </a:solidFill>
                <a:effectLst/>
              </a:rPr>
              <a:t>Zapatos de seguridad (botas)</a:t>
            </a:r>
          </a:p>
          <a:p>
            <a:r>
              <a:rPr lang="es-AR" b="0" i="0" dirty="0">
                <a:solidFill>
                  <a:srgbClr val="333333"/>
                </a:solidFill>
                <a:effectLst/>
              </a:rPr>
              <a:t>Botas de goma</a:t>
            </a:r>
          </a:p>
        </p:txBody>
      </p:sp>
      <p:pic>
        <p:nvPicPr>
          <p:cNvPr id="7" name="Picture 6" descr="Image of leather protection for lower legs">
            <a:extLst>
              <a:ext uri="{FF2B5EF4-FFF2-40B4-BE49-F238E27FC236}">
                <a16:creationId xmlns:a16="http://schemas.microsoft.com/office/drawing/2014/main" id="{F3426B76-E6CF-D1C3-B47D-0D34156BDD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1519" y="1440811"/>
            <a:ext cx="3123747" cy="2082498"/>
          </a:xfrm>
          <a:prstGeom prst="rect">
            <a:avLst/>
          </a:prstGeom>
        </p:spPr>
      </p:pic>
      <p:pic>
        <p:nvPicPr>
          <p:cNvPr id="13" name="Picture 12" descr="A picture containing steel toed construction boots.">
            <a:extLst>
              <a:ext uri="{FF2B5EF4-FFF2-40B4-BE49-F238E27FC236}">
                <a16:creationId xmlns:a16="http://schemas.microsoft.com/office/drawing/2014/main" id="{6EDC0941-AEAE-1710-BEFE-D83F0EED6D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89754" y="4186623"/>
            <a:ext cx="3262655" cy="2631173"/>
          </a:xfrm>
          <a:prstGeom prst="rect">
            <a:avLst/>
          </a:prstGeom>
        </p:spPr>
      </p:pic>
      <p:pic>
        <p:nvPicPr>
          <p:cNvPr id="9" name="Picture 8" descr="A pair of yellow rubber boots&#10;&#10;">
            <a:extLst>
              <a:ext uri="{FF2B5EF4-FFF2-40B4-BE49-F238E27FC236}">
                <a16:creationId xmlns:a16="http://schemas.microsoft.com/office/drawing/2014/main" id="{C31AF058-C553-56DA-29DB-1B3C595271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93393" y="4077706"/>
            <a:ext cx="3460341" cy="2614078"/>
          </a:xfrm>
          <a:prstGeom prst="rect">
            <a:avLst/>
          </a:prstGeom>
        </p:spPr>
      </p:pic>
    </p:spTree>
    <p:extLst>
      <p:ext uri="{BB962C8B-B14F-4D97-AF65-F5344CB8AC3E}">
        <p14:creationId xmlns:p14="http://schemas.microsoft.com/office/powerpoint/2010/main" val="282833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a:off x="322729" y="75508"/>
            <a:ext cx="11148159" cy="701731"/>
          </a:xfrm>
        </p:spPr>
        <p:txBody>
          <a:bodyPr/>
          <a:lstStyle/>
          <a:p>
            <a:r>
              <a:rPr lang="es-ES" b="1" dirty="0"/>
              <a:t>Uso y cuidado de la protección para los pies</a:t>
            </a:r>
            <a:endParaRPr lang="en-US" b="1" dirty="0"/>
          </a:p>
        </p:txBody>
      </p:sp>
      <p:pic>
        <p:nvPicPr>
          <p:cNvPr id="7" name="Graphic 6" descr="Clapper board indicating there is a video to watch.">
            <a:extLst>
              <a:ext uri="{FF2B5EF4-FFF2-40B4-BE49-F238E27FC236}">
                <a16:creationId xmlns:a16="http://schemas.microsoft.com/office/drawing/2014/main" id="{5E0E980E-8D42-17A1-0762-D37B4DF7CC6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9920" y="35192"/>
            <a:ext cx="914400" cy="914400"/>
          </a:xfrm>
          <a:prstGeom prst="rect">
            <a:avLst/>
          </a:prstGeom>
        </p:spPr>
      </p:pic>
      <p:sp>
        <p:nvSpPr>
          <p:cNvPr id="4" name="TextBox 3">
            <a:extLst>
              <a:ext uri="{FF2B5EF4-FFF2-40B4-BE49-F238E27FC236}">
                <a16:creationId xmlns:a16="http://schemas.microsoft.com/office/drawing/2014/main" id="{C6601A66-23D4-8A4B-1960-1F7C0FE96361}"/>
              </a:ext>
            </a:extLst>
          </p:cNvPr>
          <p:cNvSpPr txBox="1"/>
          <p:nvPr/>
        </p:nvSpPr>
        <p:spPr>
          <a:xfrm>
            <a:off x="8973312" y="989908"/>
            <a:ext cx="3129041" cy="523220"/>
          </a:xfrm>
          <a:prstGeom prst="rect">
            <a:avLst/>
          </a:prstGeom>
          <a:noFill/>
        </p:spPr>
        <p:txBody>
          <a:bodyPr wrap="square">
            <a:spAutoFit/>
          </a:bodyPr>
          <a:lstStyle/>
          <a:p>
            <a:pPr lvl="0"/>
            <a:r>
              <a:rPr lang="es-ES" sz="1400" b="1" dirty="0">
                <a:solidFill>
                  <a:srgbClr val="EF4A25"/>
                </a:solidFill>
              </a:rPr>
              <a:t>¿Cómo colocarse correctamente el EPP?</a:t>
            </a:r>
          </a:p>
          <a:p>
            <a:pPr lvl="0"/>
            <a:r>
              <a:rPr lang="es-ES" sz="1400" b="1" dirty="0">
                <a:solidFill>
                  <a:srgbClr val="EF4A25"/>
                </a:solidFill>
              </a:rPr>
              <a:t>¿Cómo ajustar cordones y otras partes?</a:t>
            </a:r>
            <a:endParaRPr lang="en-US" sz="1400" b="1" dirty="0">
              <a:solidFill>
                <a:srgbClr val="EF4A25"/>
              </a:solidFill>
            </a:endParaRP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0"/>
          </p:nvPr>
        </p:nvSpPr>
        <p:spPr>
          <a:xfrm>
            <a:off x="398034" y="1383821"/>
            <a:ext cx="10990382" cy="396212"/>
          </a:xfrm>
        </p:spPr>
        <p:txBody>
          <a:bodyPr/>
          <a:lstStyle/>
          <a:p>
            <a:r>
              <a:rPr lang="en-US" b="1" dirty="0" err="1"/>
              <a:t>Entrenamiento</a:t>
            </a:r>
            <a:r>
              <a:rPr lang="en-US" b="1" dirty="0"/>
              <a:t>: </a:t>
            </a:r>
            <a:r>
              <a:rPr lang="en-US" b="1" dirty="0" err="1"/>
              <a:t>Usos</a:t>
            </a:r>
            <a:r>
              <a:rPr lang="en-US" b="1" dirty="0"/>
              <a:t> y </a:t>
            </a:r>
            <a:r>
              <a:rPr lang="en-US" b="1" dirty="0" err="1"/>
              <a:t>Cuidados</a:t>
            </a:r>
            <a:r>
              <a:rPr lang="en-US" b="1" dirty="0"/>
              <a:t> del EPP </a:t>
            </a:r>
            <a:endParaRPr lang="en-US" dirty="0"/>
          </a:p>
        </p:txBody>
      </p:sp>
      <p:sp>
        <p:nvSpPr>
          <p:cNvPr id="5" name="Content Placeholder 4">
            <a:extLst>
              <a:ext uri="{FF2B5EF4-FFF2-40B4-BE49-F238E27FC236}">
                <a16:creationId xmlns:a16="http://schemas.microsoft.com/office/drawing/2014/main" id="{75287131-DCB5-2B75-0177-6DFB2ADD4B05}"/>
              </a:ext>
            </a:extLst>
          </p:cNvPr>
          <p:cNvSpPr>
            <a:spLocks noGrp="1"/>
          </p:cNvSpPr>
          <p:nvPr>
            <p:ph idx="1"/>
          </p:nvPr>
        </p:nvSpPr>
        <p:spPr>
          <a:xfrm>
            <a:off x="322729" y="2098845"/>
            <a:ext cx="11574419" cy="3798848"/>
          </a:xfrm>
        </p:spPr>
        <p:txBody>
          <a:bodyPr/>
          <a:lstStyle/>
          <a:p>
            <a:pPr lvl="0"/>
            <a:r>
              <a:rPr lang="es-ES" b="1" dirty="0"/>
              <a:t>Limitaciones de la protección de los pies o las piernas: </a:t>
            </a:r>
            <a:r>
              <a:rPr lang="es-ES" dirty="0"/>
              <a:t>Los zapatos de seguridad mal ajustados pueden provocar juanetes, durezas, callos y otros problemas en los pies.</a:t>
            </a:r>
            <a:endParaRPr lang="en-US" dirty="0"/>
          </a:p>
          <a:p>
            <a:pPr lvl="0"/>
            <a:r>
              <a:rPr lang="es-CR" b="1" dirty="0"/>
              <a:t>Inspección</a:t>
            </a:r>
            <a:r>
              <a:rPr lang="en-US" b="1" dirty="0"/>
              <a:t>:</a:t>
            </a:r>
          </a:p>
          <a:p>
            <a:pPr lvl="1"/>
            <a:r>
              <a:rPr lang="es-ES" sz="2800" dirty="0"/>
              <a:t>Desgarre, desgaste o rotura en la parte superior</a:t>
            </a:r>
            <a:endParaRPr lang="en-US" sz="2800" dirty="0"/>
          </a:p>
          <a:p>
            <a:pPr lvl="1"/>
            <a:r>
              <a:rPr lang="es-ES" sz="2800" dirty="0"/>
              <a:t>Separación entre las suelas y la parte superior.</a:t>
            </a:r>
          </a:p>
          <a:p>
            <a:pPr lvl="1"/>
            <a:r>
              <a:rPr lang="es-ES" sz="2800" dirty="0"/>
              <a:t>Huecos, desgarros, rajaduras, o pérdida de suela o tacones.</a:t>
            </a:r>
            <a:endParaRPr lang="en-US" sz="2800" dirty="0"/>
          </a:p>
          <a:p>
            <a:pPr lvl="1"/>
            <a:r>
              <a:rPr lang="es-AR" sz="2800" dirty="0"/>
              <a:t>Metales incrustados en la suela o tacones </a:t>
            </a:r>
            <a:r>
              <a:rPr lang="es-ES" sz="2800" dirty="0"/>
              <a:t>que puedan presentar riesgos eléctricos o de seguridad.</a:t>
            </a:r>
            <a:endParaRPr lang="es-AR" sz="2800" dirty="0"/>
          </a:p>
          <a:p>
            <a:pPr lvl="0"/>
            <a:r>
              <a:rPr lang="es-ES" b="1" dirty="0"/>
              <a:t>Cuidado del EPP: </a:t>
            </a:r>
            <a:r>
              <a:rPr lang="es-ES" dirty="0"/>
              <a:t>¿Cómo limpiar y mantener la protección de piernas y pies?</a:t>
            </a:r>
            <a:endParaRPr lang="en-US" dirty="0"/>
          </a:p>
        </p:txBody>
      </p:sp>
    </p:spTree>
    <p:extLst>
      <p:ext uri="{BB962C8B-B14F-4D97-AF65-F5344CB8AC3E}">
        <p14:creationId xmlns:p14="http://schemas.microsoft.com/office/powerpoint/2010/main" val="4179443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179816" y="2973204"/>
            <a:ext cx="7040884" cy="556591"/>
          </a:xfrm>
        </p:spPr>
        <p:txBody>
          <a:bodyPr>
            <a:noAutofit/>
          </a:bodyPr>
          <a:lstStyle/>
          <a:p>
            <a:r>
              <a:rPr lang="es-DO" sz="2700" b="1" dirty="0"/>
              <a:t>Repasemos : Protección de los pies y las piernas</a:t>
            </a:r>
          </a:p>
        </p:txBody>
      </p:sp>
      <p:pic>
        <p:nvPicPr>
          <p:cNvPr id="11" name="Graphic 10" descr="Customer review with solid fill">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s-ES" b="0" i="0" dirty="0">
                <a:solidFill>
                  <a:srgbClr val="333333"/>
                </a:solidFill>
                <a:effectLst/>
              </a:rPr>
              <a:t>¿Por qué es necesaria la protección de los pies y las piernas?</a:t>
            </a:r>
          </a:p>
          <a:p>
            <a:r>
              <a:rPr lang="es-ES" b="0" i="0" dirty="0">
                <a:solidFill>
                  <a:srgbClr val="333333"/>
                </a:solidFill>
                <a:effectLst/>
              </a:rPr>
              <a:t>Dé ejemplos de protección para los pies y las piernas.</a:t>
            </a:r>
          </a:p>
          <a:p>
            <a:r>
              <a:rPr lang="es-ES" b="0" i="0" dirty="0">
                <a:solidFill>
                  <a:srgbClr val="333333"/>
                </a:solidFill>
                <a:effectLst/>
              </a:rPr>
              <a:t>¿Cuáles son algunos peligros comunes en espacios confinados que amenazan los pies y las piernas?</a:t>
            </a:r>
          </a:p>
          <a:p>
            <a:r>
              <a:rPr lang="es-ES" b="0" i="0" dirty="0">
                <a:solidFill>
                  <a:srgbClr val="333333"/>
                </a:solidFill>
                <a:effectLst/>
              </a:rPr>
              <a:t>¿Cómo lo protegerá la protección de los pies y las piernas de los peligros en un espacio confinado?</a:t>
            </a:r>
            <a:endParaRPr lang="en-US" b="0" i="0" dirty="0">
              <a:solidFill>
                <a:srgbClr val="333333"/>
              </a:solidFill>
              <a:effectLst/>
            </a:endParaRPr>
          </a:p>
        </p:txBody>
      </p:sp>
    </p:spTree>
    <p:extLst>
      <p:ext uri="{BB962C8B-B14F-4D97-AF65-F5344CB8AC3E}">
        <p14:creationId xmlns:p14="http://schemas.microsoft.com/office/powerpoint/2010/main" val="4233561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5DA9-6DD8-2BD9-E964-B152E7131926}"/>
              </a:ext>
            </a:extLst>
          </p:cNvPr>
          <p:cNvSpPr>
            <a:spLocks noGrp="1"/>
          </p:cNvSpPr>
          <p:nvPr>
            <p:ph type="title"/>
          </p:nvPr>
        </p:nvSpPr>
        <p:spPr/>
        <p:txBody>
          <a:bodyPr/>
          <a:lstStyle/>
          <a:p>
            <a:r>
              <a:rPr lang="en-US" b="1" dirty="0"/>
              <a:t>1926.100 - </a:t>
            </a:r>
            <a:r>
              <a:rPr lang="en-US" b="1" dirty="0" err="1"/>
              <a:t>Protección</a:t>
            </a:r>
            <a:r>
              <a:rPr lang="en-US" b="1" dirty="0"/>
              <a:t> de la cabeza</a:t>
            </a:r>
          </a:p>
        </p:txBody>
      </p:sp>
      <p:sp>
        <p:nvSpPr>
          <p:cNvPr id="3" name="Content Placeholder 2">
            <a:extLst>
              <a:ext uri="{FF2B5EF4-FFF2-40B4-BE49-F238E27FC236}">
                <a16:creationId xmlns:a16="http://schemas.microsoft.com/office/drawing/2014/main" id="{67B8807C-ADF8-CBC7-0E53-37D795561871}"/>
              </a:ext>
            </a:extLst>
          </p:cNvPr>
          <p:cNvSpPr>
            <a:spLocks noGrp="1"/>
          </p:cNvSpPr>
          <p:nvPr>
            <p:ph idx="1"/>
          </p:nvPr>
        </p:nvSpPr>
        <p:spPr>
          <a:xfrm>
            <a:off x="536448" y="1353014"/>
            <a:ext cx="10817352" cy="5025483"/>
          </a:xfrm>
        </p:spPr>
        <p:txBody>
          <a:bodyPr>
            <a:normAutofit/>
          </a:bodyPr>
          <a:lstStyle/>
          <a:p>
            <a:pPr marL="0" indent="0" algn="l">
              <a:buNone/>
            </a:pPr>
            <a:r>
              <a:rPr lang="es-ES" b="1" dirty="0"/>
              <a:t>Requisitos del estándar: </a:t>
            </a:r>
            <a:r>
              <a:rPr lang="es-ES" b="0" i="0" dirty="0">
                <a:effectLst/>
              </a:rPr>
              <a:t>Los empleados que trabajen en áreas donde exista un posible peligro de lesiones en la cabeza por impacto, o por objetos que caigan o salgan volando, o por descargas eléctricas y quemaduras, deben estar protegidos por cascos( capacetes)</a:t>
            </a:r>
          </a:p>
          <a:p>
            <a:pPr marL="0" indent="0" algn="l">
              <a:buNone/>
            </a:pPr>
            <a:endParaRPr lang="es-ES" sz="1400" b="0" i="0" dirty="0">
              <a:effectLst/>
            </a:endParaRPr>
          </a:p>
          <a:p>
            <a:pPr marL="0" indent="0">
              <a:buNone/>
            </a:pPr>
            <a:r>
              <a:rPr lang="es-ES" b="0" i="0" dirty="0">
                <a:effectLst/>
              </a:rPr>
              <a:t> </a:t>
            </a:r>
            <a:r>
              <a:rPr lang="es-ES" i="1" dirty="0"/>
              <a:t>Criterios para la protección de la cabeza</a:t>
            </a:r>
          </a:p>
          <a:p>
            <a:pPr algn="l"/>
            <a:r>
              <a:rPr lang="es-ES" b="0" i="0" dirty="0">
                <a:effectLst/>
              </a:rPr>
              <a:t>El empleador debe proporcionar a cada empleado protección para la cabeza que cumpla con las especificaciones contenidas en las normas de consenso.</a:t>
            </a:r>
          </a:p>
          <a:p>
            <a:pPr algn="l"/>
            <a:r>
              <a:rPr lang="es-ES" b="0" i="0" dirty="0">
                <a:effectLst/>
              </a:rPr>
              <a:t>El empleador debe asegurarse que la protección para la cabeza provista para cada empleado expuesto a descargas eléctricas de alto voltaje y quemaduras también cumpla con las especificaciones</a:t>
            </a:r>
            <a:endParaRPr lang="en-US" sz="3200" dirty="0"/>
          </a:p>
        </p:txBody>
      </p:sp>
    </p:spTree>
    <p:extLst>
      <p:ext uri="{BB962C8B-B14F-4D97-AF65-F5344CB8AC3E}">
        <p14:creationId xmlns:p14="http://schemas.microsoft.com/office/powerpoint/2010/main" val="3508496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a:off x="167268" y="75767"/>
            <a:ext cx="11097322" cy="701731"/>
          </a:xfrm>
        </p:spPr>
        <p:txBody>
          <a:bodyPr/>
          <a:lstStyle/>
          <a:p>
            <a:r>
              <a:rPr lang="en-US" b="1" dirty="0" err="1"/>
              <a:t>Protección</a:t>
            </a:r>
            <a:r>
              <a:rPr lang="en-US" b="1" dirty="0"/>
              <a:t> de la cabeza– </a:t>
            </a:r>
            <a:r>
              <a:rPr lang="en-US" b="1" dirty="0" err="1"/>
              <a:t>Peligros</a:t>
            </a:r>
            <a:r>
              <a:rPr lang="en-US" b="1" dirty="0"/>
              <a:t> </a:t>
            </a:r>
            <a:r>
              <a:rPr lang="en-US" b="1" dirty="0" err="1"/>
              <a:t>Comunes</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378687" y="1892892"/>
            <a:ext cx="11233209" cy="4510904"/>
          </a:xfrm>
        </p:spPr>
        <p:txBody>
          <a:bodyPr/>
          <a:lstStyle/>
          <a:p>
            <a:r>
              <a:rPr lang="es-ES" b="0" i="0" dirty="0">
                <a:solidFill>
                  <a:srgbClr val="333333"/>
                </a:solidFill>
                <a:effectLst/>
              </a:rPr>
              <a:t>Objetos o herramientas que pueden caer desde arriba y golpear la cabeza</a:t>
            </a:r>
          </a:p>
          <a:p>
            <a:r>
              <a:rPr lang="es-ES" b="0" i="0" dirty="0">
                <a:solidFill>
                  <a:srgbClr val="333333"/>
                </a:solidFill>
                <a:effectLst/>
              </a:rPr>
              <a:t>Objetos colgantes o que sobresalgan (ej., vigas o tuberías expuestas)</a:t>
            </a:r>
          </a:p>
          <a:p>
            <a:r>
              <a:rPr lang="es-ES" b="0" i="0" dirty="0">
                <a:solidFill>
                  <a:srgbClr val="333333"/>
                </a:solidFill>
                <a:effectLst/>
              </a:rPr>
              <a:t>Trabajar con o cerca de cables o componentes eléctricos expuestos</a:t>
            </a:r>
            <a:endParaRPr lang="en-US" b="0" i="0" dirty="0">
              <a:solidFill>
                <a:srgbClr val="333333"/>
              </a:solidFill>
              <a:effectLst/>
            </a:endParaRP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8025486" cy="389508"/>
          </a:xfrm>
        </p:spPr>
        <p:txBody>
          <a:bodyPr/>
          <a:lstStyle/>
          <a:p>
            <a:r>
              <a:rPr lang="es-AR" b="1" i="0" dirty="0">
                <a:effectLst/>
              </a:rPr>
              <a:t>Peligros comunes en espacios confinados </a:t>
            </a:r>
          </a:p>
          <a:p>
            <a:endParaRPr lang="en-US" sz="3200" dirty="0"/>
          </a:p>
        </p:txBody>
      </p:sp>
    </p:spTree>
    <p:extLst>
      <p:ext uri="{BB962C8B-B14F-4D97-AF65-F5344CB8AC3E}">
        <p14:creationId xmlns:p14="http://schemas.microsoft.com/office/powerpoint/2010/main" val="1311537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err="1"/>
              <a:t>Protección</a:t>
            </a:r>
            <a:r>
              <a:rPr lang="en-US" b="1" dirty="0"/>
              <a:t> de la cabeza– </a:t>
            </a:r>
            <a:r>
              <a:rPr lang="en-US" b="1" dirty="0" err="1"/>
              <a:t>Ejemplos</a:t>
            </a:r>
            <a:r>
              <a:rPr lang="en-US" b="1" dirty="0"/>
              <a:t> </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6403436" cy="389508"/>
          </a:xfrm>
        </p:spPr>
        <p:txBody>
          <a:bodyPr/>
          <a:lstStyle/>
          <a:p>
            <a:r>
              <a:rPr lang="en-US" b="1" i="0" dirty="0" err="1">
                <a:effectLst/>
              </a:rPr>
              <a:t>Ejemplos</a:t>
            </a:r>
            <a:r>
              <a:rPr lang="en-US" b="1" i="0" dirty="0">
                <a:effectLst/>
              </a:rPr>
              <a:t> de EPP</a:t>
            </a:r>
          </a:p>
          <a:p>
            <a:endParaRPr lang="en-US" sz="3200"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378688" y="1892892"/>
            <a:ext cx="4660576" cy="4510904"/>
          </a:xfrm>
        </p:spPr>
        <p:txBody>
          <a:bodyPr/>
          <a:lstStyle/>
          <a:p>
            <a:r>
              <a:rPr lang="en-US" b="0" i="0" dirty="0">
                <a:solidFill>
                  <a:srgbClr val="333333"/>
                </a:solidFill>
                <a:effectLst/>
              </a:rPr>
              <a:t>Cascos (</a:t>
            </a:r>
            <a:r>
              <a:rPr lang="en-US" b="0" i="0" dirty="0" err="1">
                <a:solidFill>
                  <a:srgbClr val="333333"/>
                </a:solidFill>
                <a:effectLst/>
              </a:rPr>
              <a:t>capacetes</a:t>
            </a:r>
            <a:r>
              <a:rPr lang="en-US" b="0" i="0" dirty="0">
                <a:solidFill>
                  <a:srgbClr val="333333"/>
                </a:solidFill>
                <a:effectLst/>
              </a:rPr>
              <a:t>)</a:t>
            </a:r>
          </a:p>
          <a:p>
            <a:endParaRPr lang="en-US" b="0" i="0" dirty="0">
              <a:solidFill>
                <a:srgbClr val="333333"/>
              </a:solidFill>
              <a:effectLst/>
            </a:endParaRPr>
          </a:p>
        </p:txBody>
      </p:sp>
      <p:pic>
        <p:nvPicPr>
          <p:cNvPr id="6" name="Picture 5" descr="A picture of workers performing a confined space rescue, wearing hard hats.">
            <a:extLst>
              <a:ext uri="{FF2B5EF4-FFF2-40B4-BE49-F238E27FC236}">
                <a16:creationId xmlns:a16="http://schemas.microsoft.com/office/drawing/2014/main" id="{FFEAAA30-0E6B-4AF3-15EB-CACF2E59B7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688" y="2496028"/>
            <a:ext cx="3777376" cy="3886339"/>
          </a:xfrm>
          <a:prstGeom prst="rect">
            <a:avLst/>
          </a:prstGeom>
        </p:spPr>
      </p:pic>
      <p:sp>
        <p:nvSpPr>
          <p:cNvPr id="9" name="Text Placeholder 3">
            <a:extLst>
              <a:ext uri="{FF2B5EF4-FFF2-40B4-BE49-F238E27FC236}">
                <a16:creationId xmlns:a16="http://schemas.microsoft.com/office/drawing/2014/main" id="{CBCB52A7-B5BB-CCCC-336D-B809F3EE4D42}"/>
              </a:ext>
            </a:extLst>
          </p:cNvPr>
          <p:cNvSpPr txBox="1">
            <a:spLocks/>
          </p:cNvSpPr>
          <p:nvPr/>
        </p:nvSpPr>
        <p:spPr bwMode="auto">
          <a:xfrm>
            <a:off x="5788564" y="2950809"/>
            <a:ext cx="6403436" cy="3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t>Características</a:t>
            </a:r>
            <a:r>
              <a:rPr lang="en-US" b="1" dirty="0"/>
              <a:t>:</a:t>
            </a:r>
          </a:p>
          <a:p>
            <a:endParaRPr lang="en-US" sz="3200" dirty="0"/>
          </a:p>
        </p:txBody>
      </p:sp>
      <p:sp>
        <p:nvSpPr>
          <p:cNvPr id="10" name="Content Placeholder 2">
            <a:extLst>
              <a:ext uri="{FF2B5EF4-FFF2-40B4-BE49-F238E27FC236}">
                <a16:creationId xmlns:a16="http://schemas.microsoft.com/office/drawing/2014/main" id="{30D852B0-9789-D20C-A11A-CC9D9D649484}"/>
              </a:ext>
            </a:extLst>
          </p:cNvPr>
          <p:cNvSpPr txBox="1">
            <a:spLocks/>
          </p:cNvSpPr>
          <p:nvPr/>
        </p:nvSpPr>
        <p:spPr bwMode="auto">
          <a:xfrm>
            <a:off x="5788564" y="3415341"/>
            <a:ext cx="5641436" cy="204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rgbClr val="333333"/>
                </a:solidFill>
              </a:rPr>
              <a:t>Resistir la penetración de objetos.</a:t>
            </a:r>
          </a:p>
          <a:p>
            <a:r>
              <a:rPr lang="es-ES" dirty="0">
                <a:solidFill>
                  <a:srgbClr val="333333"/>
                </a:solidFill>
              </a:rPr>
              <a:t>Absorber el impacto</a:t>
            </a:r>
          </a:p>
          <a:p>
            <a:r>
              <a:rPr lang="es-ES" dirty="0">
                <a:solidFill>
                  <a:srgbClr val="333333"/>
                </a:solidFill>
              </a:rPr>
              <a:t>Resistente al agua</a:t>
            </a:r>
            <a:endParaRPr lang="en-US" dirty="0">
              <a:solidFill>
                <a:srgbClr val="333333"/>
              </a:solidFill>
            </a:endParaRPr>
          </a:p>
        </p:txBody>
      </p:sp>
    </p:spTree>
    <p:extLst>
      <p:ext uri="{BB962C8B-B14F-4D97-AF65-F5344CB8AC3E}">
        <p14:creationId xmlns:p14="http://schemas.microsoft.com/office/powerpoint/2010/main" val="368195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E2ED-D77A-2F29-3575-F3670039DC63}"/>
              </a:ext>
            </a:extLst>
          </p:cNvPr>
          <p:cNvSpPr>
            <a:spLocks noGrp="1"/>
          </p:cNvSpPr>
          <p:nvPr>
            <p:ph type="title"/>
          </p:nvPr>
        </p:nvSpPr>
        <p:spPr/>
        <p:txBody>
          <a:bodyPr/>
          <a:lstStyle/>
          <a:p>
            <a:r>
              <a:rPr lang="es-ES_tradnl" b="1" dirty="0"/>
              <a:t>Introducción</a:t>
            </a:r>
          </a:p>
        </p:txBody>
      </p:sp>
      <p:sp>
        <p:nvSpPr>
          <p:cNvPr id="3" name="Content Placeholder 2">
            <a:extLst>
              <a:ext uri="{FF2B5EF4-FFF2-40B4-BE49-F238E27FC236}">
                <a16:creationId xmlns:a16="http://schemas.microsoft.com/office/drawing/2014/main" id="{CAD12A7A-FF76-940F-A82F-0B7C77F0E692}"/>
              </a:ext>
            </a:extLst>
          </p:cNvPr>
          <p:cNvSpPr>
            <a:spLocks noGrp="1"/>
          </p:cNvSpPr>
          <p:nvPr>
            <p:ph idx="1"/>
          </p:nvPr>
        </p:nvSpPr>
        <p:spPr/>
        <p:txBody>
          <a:bodyPr/>
          <a:lstStyle/>
          <a:p>
            <a:r>
              <a:rPr lang="es-ES" b="0" i="0" dirty="0">
                <a:solidFill>
                  <a:srgbClr val="000000"/>
                </a:solidFill>
                <a:effectLst/>
                <a:latin typeface="Roboto" panose="02000000000000000000" pitchFamily="2" charset="0"/>
              </a:rPr>
              <a:t>La mayoría de los accidentes que ocurren en las operaciones en espacios confinados es porque los empleadores no reconocen los peligros ni establecen medidas de control. </a:t>
            </a:r>
          </a:p>
          <a:p>
            <a:r>
              <a:rPr lang="es-ES" b="0" i="0" dirty="0">
                <a:solidFill>
                  <a:srgbClr val="000000"/>
                </a:solidFill>
                <a:effectLst/>
                <a:latin typeface="Roboto" panose="02000000000000000000" pitchFamily="2" charset="0"/>
              </a:rPr>
              <a:t>Es fundamental que los empleadores reconozcan y controlen los peligros en el lugar de trabajo. </a:t>
            </a:r>
          </a:p>
          <a:p>
            <a:r>
              <a:rPr lang="es-ES" b="0" i="0" dirty="0">
                <a:solidFill>
                  <a:srgbClr val="000000"/>
                </a:solidFill>
                <a:effectLst/>
                <a:latin typeface="Roboto" panose="02000000000000000000" pitchFamily="2" charset="0"/>
              </a:rPr>
              <a:t>Aunque el Equipo de Protección </a:t>
            </a:r>
            <a:r>
              <a:rPr lang="es-ES" dirty="0">
                <a:solidFill>
                  <a:srgbClr val="000000"/>
                </a:solidFill>
                <a:latin typeface="Roboto" panose="02000000000000000000" pitchFamily="2" charset="0"/>
              </a:rPr>
              <a:t>Personal (</a:t>
            </a:r>
            <a:r>
              <a:rPr lang="es-ES" b="0" i="0" dirty="0">
                <a:solidFill>
                  <a:srgbClr val="000000"/>
                </a:solidFill>
                <a:effectLst/>
                <a:latin typeface="Roboto" panose="02000000000000000000" pitchFamily="2" charset="0"/>
              </a:rPr>
              <a:t>EPP) se considera el método menos eficaz, es importante seleccionar el EPP apropiado para el peligro específico que enfrentan los trabajadores durante su tarea.</a:t>
            </a:r>
            <a:endParaRPr lang="en-US" dirty="0"/>
          </a:p>
        </p:txBody>
      </p:sp>
    </p:spTree>
    <p:extLst>
      <p:ext uri="{BB962C8B-B14F-4D97-AF65-F5344CB8AC3E}">
        <p14:creationId xmlns:p14="http://schemas.microsoft.com/office/powerpoint/2010/main" val="84334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normAutofit/>
          </a:bodyPr>
          <a:lstStyle/>
          <a:p>
            <a:r>
              <a:rPr lang="en-US" b="1" dirty="0" err="1"/>
              <a:t>Protección</a:t>
            </a:r>
            <a:r>
              <a:rPr lang="en-US" b="1" dirty="0"/>
              <a:t> de la cabeza (</a:t>
            </a:r>
            <a:r>
              <a:rPr lang="en-US" b="1" dirty="0" err="1"/>
              <a:t>continuación</a:t>
            </a:r>
            <a:r>
              <a:rPr lang="en-US" b="1" dirty="0"/>
              <a:t>)</a:t>
            </a:r>
          </a:p>
        </p:txBody>
      </p:sp>
      <p:sp>
        <p:nvSpPr>
          <p:cNvPr id="15" name="Text Placeholder 14">
            <a:extLst>
              <a:ext uri="{FF2B5EF4-FFF2-40B4-BE49-F238E27FC236}">
                <a16:creationId xmlns:a16="http://schemas.microsoft.com/office/drawing/2014/main" id="{F908AF2A-5BF0-268D-196A-EC8A8653C51F}"/>
              </a:ext>
            </a:extLst>
          </p:cNvPr>
          <p:cNvSpPr>
            <a:spLocks noGrp="1"/>
          </p:cNvSpPr>
          <p:nvPr>
            <p:ph type="body" sz="quarter" idx="10"/>
          </p:nvPr>
        </p:nvSpPr>
        <p:spPr/>
        <p:txBody>
          <a:bodyPr/>
          <a:lstStyle/>
          <a:p>
            <a:r>
              <a:rPr lang="en-US" b="1" dirty="0"/>
              <a:t>Los </a:t>
            </a:r>
            <a:r>
              <a:rPr lang="en-US" b="1" dirty="0" err="1"/>
              <a:t>trabajadores</a:t>
            </a:r>
            <a:r>
              <a:rPr lang="en-US" b="1" dirty="0"/>
              <a:t> </a:t>
            </a:r>
            <a:r>
              <a:rPr lang="en-US" b="1" dirty="0" err="1"/>
              <a:t>deben</a:t>
            </a:r>
            <a:r>
              <a:rPr lang="en-US" sz="2800" b="1" dirty="0"/>
              <a:t>:</a:t>
            </a:r>
            <a:endParaRPr lang="en-US" dirty="0"/>
          </a:p>
        </p:txBody>
      </p:sp>
      <p:sp>
        <p:nvSpPr>
          <p:cNvPr id="14" name="Content Placeholder 13">
            <a:extLst>
              <a:ext uri="{FF2B5EF4-FFF2-40B4-BE49-F238E27FC236}">
                <a16:creationId xmlns:a16="http://schemas.microsoft.com/office/drawing/2014/main" id="{894FE5C4-D68A-525F-5DE9-60271FB66C49}"/>
              </a:ext>
            </a:extLst>
          </p:cNvPr>
          <p:cNvSpPr>
            <a:spLocks noGrp="1"/>
          </p:cNvSpPr>
          <p:nvPr>
            <p:ph idx="1"/>
          </p:nvPr>
        </p:nvSpPr>
        <p:spPr>
          <a:xfrm>
            <a:off x="748990" y="2275995"/>
            <a:ext cx="10604810" cy="3798848"/>
          </a:xfrm>
        </p:spPr>
        <p:txBody>
          <a:bodyPr/>
          <a:lstStyle/>
          <a:p>
            <a:pPr marL="342900" indent="-342900">
              <a:buFont typeface="Arial" panose="020B0604020202020204" pitchFamily="34" charset="0"/>
              <a:buChar char="•"/>
            </a:pPr>
            <a:r>
              <a:rPr lang="es-ES" sz="2800" b="0" i="0" dirty="0">
                <a:solidFill>
                  <a:srgbClr val="333333"/>
                </a:solidFill>
                <a:effectLst/>
              </a:rPr>
              <a:t>Leer las instrucciones</a:t>
            </a:r>
          </a:p>
          <a:p>
            <a:pPr marL="342900" indent="-342900"/>
            <a:r>
              <a:rPr lang="es-ES" dirty="0">
                <a:solidFill>
                  <a:srgbClr val="333333"/>
                </a:solidFill>
              </a:rPr>
              <a:t>Verificar que sea la clase apropiada utilizando </a:t>
            </a:r>
            <a:r>
              <a:rPr lang="es-ES" sz="2800" b="0" i="0" dirty="0">
                <a:solidFill>
                  <a:srgbClr val="333333"/>
                </a:solidFill>
                <a:effectLst/>
              </a:rPr>
              <a:t>la etiqueta del casco (capacete) </a:t>
            </a:r>
          </a:p>
          <a:p>
            <a:pPr marL="342900" indent="-342900"/>
            <a:r>
              <a:rPr lang="es-ES" sz="2800" b="0" i="0" dirty="0">
                <a:solidFill>
                  <a:srgbClr val="333333"/>
                </a:solidFill>
                <a:effectLst/>
              </a:rPr>
              <a:t>Usar y ajustar los cascos (capacetes) correctamente</a:t>
            </a:r>
          </a:p>
          <a:p>
            <a:pPr marL="342900" indent="-342900">
              <a:buFont typeface="Arial" panose="020B0604020202020204" pitchFamily="34" charset="0"/>
              <a:buChar char="•"/>
            </a:pPr>
            <a:r>
              <a:rPr lang="es-ES" sz="2800" b="0" i="0" dirty="0">
                <a:solidFill>
                  <a:srgbClr val="333333"/>
                </a:solidFill>
                <a:effectLst/>
              </a:rPr>
              <a:t>Reemplazar la suspensión y la banda para la cabeza (si es necesario)</a:t>
            </a:r>
          </a:p>
          <a:p>
            <a:pPr marL="342900" indent="-342900">
              <a:buFont typeface="Arial" panose="020B0604020202020204" pitchFamily="34" charset="0"/>
              <a:buChar char="•"/>
            </a:pPr>
            <a:r>
              <a:rPr lang="es-ES" sz="2800" b="0" i="0" dirty="0">
                <a:solidFill>
                  <a:srgbClr val="333333"/>
                </a:solidFill>
                <a:effectLst/>
              </a:rPr>
              <a:t>No alterar ni modificar los casco (capacetes)</a:t>
            </a:r>
            <a:endParaRPr lang="en-US" dirty="0"/>
          </a:p>
        </p:txBody>
      </p:sp>
    </p:spTree>
    <p:extLst>
      <p:ext uri="{BB962C8B-B14F-4D97-AF65-F5344CB8AC3E}">
        <p14:creationId xmlns:p14="http://schemas.microsoft.com/office/powerpoint/2010/main" val="1757951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err="1"/>
              <a:t>Protección</a:t>
            </a:r>
            <a:r>
              <a:rPr lang="en-US" b="1" dirty="0"/>
              <a:t> de la cabeza - </a:t>
            </a:r>
            <a:r>
              <a:rPr lang="en-US" b="1" dirty="0" err="1"/>
              <a:t>Clasificaciones</a:t>
            </a:r>
            <a:endParaRPr lang="en-US" b="1"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213732" y="1383820"/>
            <a:ext cx="11174684" cy="892175"/>
          </a:xfrm>
        </p:spPr>
        <p:txBody>
          <a:bodyPr/>
          <a:lstStyle/>
          <a:p>
            <a:r>
              <a:rPr lang="en-US" b="1" i="0" dirty="0" err="1">
                <a:solidFill>
                  <a:srgbClr val="333333"/>
                </a:solidFill>
                <a:effectLst/>
              </a:rPr>
              <a:t>Clasificaciones</a:t>
            </a:r>
            <a:r>
              <a:rPr lang="en-US" b="1" dirty="0">
                <a:solidFill>
                  <a:srgbClr val="333333"/>
                </a:solidFill>
              </a:rPr>
              <a:t>: Al usar </a:t>
            </a:r>
            <a:r>
              <a:rPr lang="en-US" b="1" dirty="0" err="1">
                <a:solidFill>
                  <a:srgbClr val="333333"/>
                </a:solidFill>
              </a:rPr>
              <a:t>el</a:t>
            </a:r>
            <a:r>
              <a:rPr lang="en-US" b="1" dirty="0">
                <a:solidFill>
                  <a:srgbClr val="333333"/>
                </a:solidFill>
              </a:rPr>
              <a:t> casco (</a:t>
            </a:r>
            <a:r>
              <a:rPr lang="en-US" b="1" dirty="0" err="1">
                <a:solidFill>
                  <a:srgbClr val="333333"/>
                </a:solidFill>
              </a:rPr>
              <a:t>capacete</a:t>
            </a:r>
            <a:r>
              <a:rPr lang="en-US" b="1" i="0" dirty="0">
                <a:solidFill>
                  <a:srgbClr val="333333"/>
                </a:solidFill>
                <a:effectLst/>
              </a:rPr>
              <a:t>) </a:t>
            </a:r>
            <a:r>
              <a:rPr lang="en-US" b="1" i="0" dirty="0" err="1">
                <a:solidFill>
                  <a:srgbClr val="333333"/>
                </a:solidFill>
                <a:effectLst/>
              </a:rPr>
              <a:t>como</a:t>
            </a:r>
            <a:r>
              <a:rPr lang="en-US" b="1" i="0" dirty="0">
                <a:solidFill>
                  <a:srgbClr val="333333"/>
                </a:solidFill>
                <a:effectLst/>
              </a:rPr>
              <a:t> </a:t>
            </a:r>
            <a:r>
              <a:rPr lang="en-US" b="1" i="0" dirty="0" err="1">
                <a:solidFill>
                  <a:srgbClr val="333333"/>
                </a:solidFill>
                <a:effectLst/>
              </a:rPr>
              <a:t>protección</a:t>
            </a:r>
            <a:r>
              <a:rPr lang="en-US" b="1" i="0" dirty="0">
                <a:solidFill>
                  <a:srgbClr val="333333"/>
                </a:solidFill>
                <a:effectLst/>
              </a:rPr>
              <a:t> </a:t>
            </a:r>
            <a:r>
              <a:rPr lang="es-CU" b="1" i="0" dirty="0">
                <a:solidFill>
                  <a:srgbClr val="333333"/>
                </a:solidFill>
                <a:effectLst/>
              </a:rPr>
              <a:t>eléctrica</a:t>
            </a:r>
            <a:endParaRPr lang="es-CU" sz="3200" dirty="0"/>
          </a:p>
        </p:txBody>
      </p:sp>
      <p:graphicFrame>
        <p:nvGraphicFramePr>
          <p:cNvPr id="11" name="Table 11">
            <a:extLst>
              <a:ext uri="{FF2B5EF4-FFF2-40B4-BE49-F238E27FC236}">
                <a16:creationId xmlns:a16="http://schemas.microsoft.com/office/drawing/2014/main" id="{5BCCFC8F-FEB5-97A4-017D-7DF96A4385B1}"/>
              </a:ext>
            </a:extLst>
          </p:cNvPr>
          <p:cNvGraphicFramePr>
            <a:graphicFrameLocks noGrp="1"/>
          </p:cNvGraphicFramePr>
          <p:nvPr>
            <p:extLst>
              <p:ext uri="{D42A27DB-BD31-4B8C-83A1-F6EECF244321}">
                <p14:modId xmlns:p14="http://schemas.microsoft.com/office/powerpoint/2010/main" val="2213351927"/>
              </p:ext>
            </p:extLst>
          </p:nvPr>
        </p:nvGraphicFramePr>
        <p:xfrm>
          <a:off x="250207" y="2138107"/>
          <a:ext cx="11764538" cy="2983229"/>
        </p:xfrm>
        <a:graphic>
          <a:graphicData uri="http://schemas.openxmlformats.org/drawingml/2006/table">
            <a:tbl>
              <a:tblPr firstRow="1" bandRow="1">
                <a:tableStyleId>{F5AB1C69-6EDB-4FF4-983F-18BD219EF322}</a:tableStyleId>
              </a:tblPr>
              <a:tblGrid>
                <a:gridCol w="3061705">
                  <a:extLst>
                    <a:ext uri="{9D8B030D-6E8A-4147-A177-3AD203B41FA5}">
                      <a16:colId xmlns:a16="http://schemas.microsoft.com/office/drawing/2014/main" val="3692044143"/>
                    </a:ext>
                  </a:extLst>
                </a:gridCol>
                <a:gridCol w="3423425">
                  <a:extLst>
                    <a:ext uri="{9D8B030D-6E8A-4147-A177-3AD203B41FA5}">
                      <a16:colId xmlns:a16="http://schemas.microsoft.com/office/drawing/2014/main" val="1133902776"/>
                    </a:ext>
                  </a:extLst>
                </a:gridCol>
                <a:gridCol w="5279408">
                  <a:extLst>
                    <a:ext uri="{9D8B030D-6E8A-4147-A177-3AD203B41FA5}">
                      <a16:colId xmlns:a16="http://schemas.microsoft.com/office/drawing/2014/main" val="3031222219"/>
                    </a:ext>
                  </a:extLst>
                </a:gridCol>
              </a:tblGrid>
              <a:tr h="482873">
                <a:tc>
                  <a:txBody>
                    <a:bodyPr/>
                    <a:lstStyle/>
                    <a:p>
                      <a:pPr algn="ctr"/>
                      <a:r>
                        <a:rPr lang="es-419" sz="2400" b="1" noProof="0" dirty="0">
                          <a:solidFill>
                            <a:schemeClr val="tx1"/>
                          </a:solidFill>
                        </a:rPr>
                        <a:t>Clase</a:t>
                      </a:r>
                    </a:p>
                  </a:txBody>
                  <a:tcPr/>
                </a:tc>
                <a:tc>
                  <a:txBody>
                    <a:bodyPr/>
                    <a:lstStyle/>
                    <a:p>
                      <a:pPr algn="ctr"/>
                      <a:r>
                        <a:rPr lang="es-419" sz="2400" b="1" i="0" noProof="0" dirty="0">
                          <a:solidFill>
                            <a:schemeClr val="tx1"/>
                          </a:solidFill>
                          <a:effectLst/>
                        </a:rPr>
                        <a:t>Protección Eléctrica</a:t>
                      </a:r>
                      <a:endParaRPr lang="es-419" sz="2400" b="1" noProof="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400" b="1" noProof="0" dirty="0">
                          <a:solidFill>
                            <a:schemeClr val="tx1"/>
                          </a:solidFill>
                        </a:rPr>
                        <a:t>Descripción</a:t>
                      </a:r>
                    </a:p>
                  </a:txBody>
                  <a:tcPr/>
                </a:tc>
                <a:extLst>
                  <a:ext uri="{0D108BD9-81ED-4DB2-BD59-A6C34878D82A}">
                    <a16:rowId xmlns:a16="http://schemas.microsoft.com/office/drawing/2014/main" val="3743672555"/>
                  </a:ext>
                </a:extLst>
              </a:tr>
              <a:tr h="833452">
                <a:tc>
                  <a:txBody>
                    <a:bodyPr/>
                    <a:lstStyle/>
                    <a:p>
                      <a:pPr algn="ctr"/>
                      <a:r>
                        <a:rPr lang="es-419" sz="2400" b="0" noProof="0" dirty="0">
                          <a:solidFill>
                            <a:schemeClr val="tx1"/>
                          </a:solidFill>
                        </a:rPr>
                        <a:t>E - </a:t>
                      </a:r>
                      <a:r>
                        <a:rPr lang="es-419" sz="2400" b="0" i="0" noProof="0" dirty="0">
                          <a:solidFill>
                            <a:schemeClr val="tx1"/>
                          </a:solidFill>
                          <a:effectLst/>
                        </a:rPr>
                        <a:t>Eléctrico</a:t>
                      </a:r>
                      <a:endParaRPr lang="es-419" sz="2400" b="0" noProof="0" dirty="0">
                        <a:solidFill>
                          <a:schemeClr val="tx1"/>
                        </a:solidFill>
                      </a:endParaRPr>
                    </a:p>
                  </a:txBody>
                  <a:tcPr/>
                </a:tc>
                <a:tc>
                  <a:txBody>
                    <a:bodyPr/>
                    <a:lstStyle/>
                    <a:p>
                      <a:r>
                        <a:rPr lang="es-419" sz="2400" b="0" i="0" noProof="0" dirty="0">
                          <a:solidFill>
                            <a:schemeClr val="tx1"/>
                          </a:solidFill>
                          <a:effectLst/>
                        </a:rPr>
                        <a:t>Hasta 20,000 volts </a:t>
                      </a:r>
                      <a:endParaRPr lang="es-419" sz="2400" b="0" noProof="0" dirty="0">
                        <a:solidFill>
                          <a:schemeClr val="tx1"/>
                        </a:solidFill>
                      </a:endParaRPr>
                    </a:p>
                  </a:txBody>
                  <a:tcPr/>
                </a:tc>
                <a:tc>
                  <a:txBody>
                    <a:bodyPr/>
                    <a:lstStyle/>
                    <a:p>
                      <a:r>
                        <a:rPr lang="es-ES" sz="2400" b="0" noProof="0" dirty="0">
                          <a:solidFill>
                            <a:schemeClr val="tx1"/>
                          </a:solidFill>
                        </a:rPr>
                        <a:t>Protección contra la caída de objetos y descargas y quemaduras de alto voltaje</a:t>
                      </a:r>
                      <a:endParaRPr lang="es-419" sz="2400" b="0" noProof="0" dirty="0">
                        <a:solidFill>
                          <a:schemeClr val="tx1"/>
                        </a:solidFill>
                      </a:endParaRPr>
                    </a:p>
                  </a:txBody>
                  <a:tcPr/>
                </a:tc>
                <a:extLst>
                  <a:ext uri="{0D108BD9-81ED-4DB2-BD59-A6C34878D82A}">
                    <a16:rowId xmlns:a16="http://schemas.microsoft.com/office/drawing/2014/main" val="1542375663"/>
                  </a:ext>
                </a:extLst>
              </a:tr>
              <a:tr h="833452">
                <a:tc>
                  <a:txBody>
                    <a:bodyPr/>
                    <a:lstStyle/>
                    <a:p>
                      <a:pPr algn="ctr"/>
                      <a:r>
                        <a:rPr lang="es-419" sz="2400" b="0" noProof="0" dirty="0">
                          <a:solidFill>
                            <a:schemeClr val="tx1"/>
                          </a:solidFill>
                        </a:rPr>
                        <a:t>G - </a:t>
                      </a:r>
                      <a:r>
                        <a:rPr lang="es-419" sz="2400" b="0" i="0" noProof="0" dirty="0">
                          <a:solidFill>
                            <a:schemeClr val="tx1"/>
                          </a:solidFill>
                          <a:effectLst/>
                        </a:rPr>
                        <a:t>General</a:t>
                      </a:r>
                      <a:endParaRPr lang="es-419" sz="2400" b="0" noProof="0" dirty="0">
                        <a:solidFill>
                          <a:schemeClr val="tx1"/>
                        </a:solidFill>
                      </a:endParaRPr>
                    </a:p>
                  </a:txBody>
                  <a:tcPr/>
                </a:tc>
                <a:tc>
                  <a:txBody>
                    <a:bodyPr/>
                    <a:lstStyle/>
                    <a:p>
                      <a:r>
                        <a:rPr lang="es-419" sz="2400" b="0" i="0" noProof="0" dirty="0">
                          <a:solidFill>
                            <a:schemeClr val="tx1"/>
                          </a:solidFill>
                          <a:effectLst/>
                        </a:rPr>
                        <a:t>Hasta 2,200 volts</a:t>
                      </a:r>
                      <a:endParaRPr lang="es-419" sz="2400" b="0" noProof="0" dirty="0">
                        <a:solidFill>
                          <a:schemeClr val="tx1"/>
                        </a:solidFill>
                      </a:endParaRPr>
                    </a:p>
                  </a:txBody>
                  <a:tcPr/>
                </a:tc>
                <a:tc>
                  <a:txBody>
                    <a:bodyPr/>
                    <a:lstStyle/>
                    <a:p>
                      <a:r>
                        <a:rPr lang="es-ES" sz="2400" b="0" i="0" u="none" strike="noStrike" kern="1200" baseline="0" noProof="0" dirty="0">
                          <a:solidFill>
                            <a:schemeClr val="dk1"/>
                          </a:solidFill>
                          <a:latin typeface="+mn-lt"/>
                          <a:ea typeface="+mn-ea"/>
                          <a:cs typeface="+mn-cs"/>
                        </a:rPr>
                        <a:t>Buena protección contra impactos pero limitada protección de voltaje </a:t>
                      </a:r>
                      <a:endParaRPr lang="es-419" sz="2400" b="0" noProof="0" dirty="0">
                        <a:solidFill>
                          <a:schemeClr val="tx1"/>
                        </a:solidFill>
                      </a:endParaRPr>
                    </a:p>
                  </a:txBody>
                  <a:tcPr/>
                </a:tc>
                <a:extLst>
                  <a:ext uri="{0D108BD9-81ED-4DB2-BD59-A6C34878D82A}">
                    <a16:rowId xmlns:a16="http://schemas.microsoft.com/office/drawing/2014/main" val="2697843699"/>
                  </a:ext>
                </a:extLst>
              </a:tr>
              <a:tr h="833452">
                <a:tc>
                  <a:txBody>
                    <a:bodyPr/>
                    <a:lstStyle/>
                    <a:p>
                      <a:pPr algn="ctr"/>
                      <a:r>
                        <a:rPr lang="es-419" sz="2400" b="0" noProof="0" dirty="0">
                          <a:solidFill>
                            <a:schemeClr val="tx1"/>
                          </a:solidFill>
                        </a:rPr>
                        <a:t>C - Conductivo</a:t>
                      </a:r>
                    </a:p>
                  </a:txBody>
                  <a:tcPr/>
                </a:tc>
                <a:tc>
                  <a:txBody>
                    <a:bodyPr/>
                    <a:lstStyle/>
                    <a:p>
                      <a:r>
                        <a:rPr lang="es-419" sz="2400" b="0" i="0" noProof="0" dirty="0">
                          <a:solidFill>
                            <a:schemeClr val="tx1"/>
                          </a:solidFill>
                          <a:effectLst/>
                        </a:rPr>
                        <a:t>No ofrece protección eléctrica</a:t>
                      </a:r>
                      <a:endParaRPr lang="es-419" sz="2400" b="0" noProof="0" dirty="0">
                        <a:solidFill>
                          <a:schemeClr val="tx1"/>
                        </a:solidFill>
                      </a:endParaRPr>
                    </a:p>
                  </a:txBody>
                  <a:tcPr/>
                </a:tc>
                <a:tc>
                  <a:txBody>
                    <a:bodyPr/>
                    <a:lstStyle/>
                    <a:p>
                      <a:r>
                        <a:rPr lang="es-ES" sz="2400" b="0" i="0" u="none" strike="noStrike" kern="1200" baseline="0" noProof="0" dirty="0">
                          <a:solidFill>
                            <a:schemeClr val="dk1"/>
                          </a:solidFill>
                          <a:latin typeface="+mn-lt"/>
                          <a:ea typeface="+mn-ea"/>
                          <a:cs typeface="+mn-cs"/>
                        </a:rPr>
                        <a:t>Diseñado para la comodidad, ofrece limitada protección</a:t>
                      </a:r>
                      <a:endParaRPr lang="es-419" sz="2400" b="0" noProof="0" dirty="0">
                        <a:solidFill>
                          <a:schemeClr val="tx1"/>
                        </a:solidFill>
                      </a:endParaRPr>
                    </a:p>
                  </a:txBody>
                  <a:tcPr/>
                </a:tc>
                <a:extLst>
                  <a:ext uri="{0D108BD9-81ED-4DB2-BD59-A6C34878D82A}">
                    <a16:rowId xmlns:a16="http://schemas.microsoft.com/office/drawing/2014/main" val="2918453783"/>
                  </a:ext>
                </a:extLst>
              </a:tr>
            </a:tbl>
          </a:graphicData>
        </a:graphic>
      </p:graphicFrame>
      <p:sp>
        <p:nvSpPr>
          <p:cNvPr id="10" name="TextBox 9">
            <a:extLst>
              <a:ext uri="{FF2B5EF4-FFF2-40B4-BE49-F238E27FC236}">
                <a16:creationId xmlns:a16="http://schemas.microsoft.com/office/drawing/2014/main" id="{161A49FA-3565-3E8C-2E48-CB6C35668F19}"/>
              </a:ext>
            </a:extLst>
          </p:cNvPr>
          <p:cNvSpPr txBox="1"/>
          <p:nvPr/>
        </p:nvSpPr>
        <p:spPr>
          <a:xfrm>
            <a:off x="0" y="6136161"/>
            <a:ext cx="11257157" cy="646331"/>
          </a:xfrm>
          <a:prstGeom prst="rect">
            <a:avLst/>
          </a:prstGeom>
          <a:noFill/>
        </p:spPr>
        <p:txBody>
          <a:bodyPr wrap="square">
            <a:spAutoFit/>
          </a:bodyPr>
          <a:lstStyle/>
          <a:p>
            <a:r>
              <a:rPr lang="en-US" b="0" i="0" dirty="0">
                <a:solidFill>
                  <a:srgbClr val="666666"/>
                </a:solidFill>
                <a:effectLst/>
              </a:rPr>
              <a:t>American National Standards Institute in</a:t>
            </a:r>
            <a:r>
              <a:rPr lang="en-US" b="0" i="0" u="none" strike="noStrike" dirty="0">
                <a:solidFill>
                  <a:srgbClr val="F74A29"/>
                </a:solidFill>
                <a:effectLst/>
                <a:hlinkClick r:id="rId3"/>
              </a:rPr>
              <a:t> ANSI Z89.1</a:t>
            </a:r>
            <a:r>
              <a:rPr lang="en-US" b="0" i="0" dirty="0">
                <a:solidFill>
                  <a:srgbClr val="666666"/>
                </a:solidFill>
                <a:effectLst/>
              </a:rPr>
              <a:t>, which provides overall standards for certification of head protection. </a:t>
            </a:r>
            <a:r>
              <a:rPr lang="en-US" b="0" i="0" dirty="0">
                <a:solidFill>
                  <a:srgbClr val="666666"/>
                </a:solidFill>
                <a:effectLst/>
                <a:hlinkClick r:id="rId3"/>
              </a:rPr>
              <a:t>https://blog.ansi.org/2016/06/ansiisea-z891-industrial-head-protection/#gref</a:t>
            </a:r>
            <a:r>
              <a:rPr lang="en-US" b="0" i="0" dirty="0">
                <a:solidFill>
                  <a:srgbClr val="666666"/>
                </a:solidFill>
                <a:effectLst/>
              </a:rPr>
              <a:t> </a:t>
            </a:r>
            <a:endParaRPr lang="en-US" dirty="0"/>
          </a:p>
        </p:txBody>
      </p:sp>
    </p:spTree>
    <p:extLst>
      <p:ext uri="{BB962C8B-B14F-4D97-AF65-F5344CB8AC3E}">
        <p14:creationId xmlns:p14="http://schemas.microsoft.com/office/powerpoint/2010/main" val="158239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a:off x="78059" y="75508"/>
            <a:ext cx="11392829" cy="701731"/>
          </a:xfrm>
        </p:spPr>
        <p:txBody>
          <a:bodyPr>
            <a:noAutofit/>
          </a:bodyPr>
          <a:lstStyle/>
          <a:p>
            <a:r>
              <a:rPr lang="en-US" sz="4000" b="1" dirty="0" err="1"/>
              <a:t>Protección</a:t>
            </a:r>
            <a:r>
              <a:rPr lang="en-US" sz="4000" b="1" dirty="0"/>
              <a:t> de la cabeza – </a:t>
            </a:r>
            <a:r>
              <a:rPr lang="en-US" sz="4000" b="1" dirty="0" err="1"/>
              <a:t>Clasificaciones</a:t>
            </a:r>
            <a:r>
              <a:rPr lang="en-US" sz="4000" b="1" dirty="0"/>
              <a:t> (</a:t>
            </a:r>
            <a:r>
              <a:rPr lang="en-US" sz="4000" b="1" dirty="0" err="1"/>
              <a:t>continuación</a:t>
            </a:r>
            <a:r>
              <a:rPr lang="en-US" sz="4000" b="1" dirty="0"/>
              <a:t>)</a:t>
            </a:r>
            <a:endParaRPr lang="en-US" sz="4000"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502920" y="1383820"/>
            <a:ext cx="10885495" cy="892175"/>
          </a:xfrm>
        </p:spPr>
        <p:txBody>
          <a:bodyPr/>
          <a:lstStyle/>
          <a:p>
            <a:r>
              <a:rPr lang="en-US" b="1" i="0" dirty="0" err="1">
                <a:effectLst/>
              </a:rPr>
              <a:t>Clasificaciones</a:t>
            </a:r>
            <a:r>
              <a:rPr lang="en-US" b="1" dirty="0"/>
              <a:t>: </a:t>
            </a:r>
            <a:r>
              <a:rPr lang="en-US" b="1" dirty="0" err="1"/>
              <a:t>Protección</a:t>
            </a:r>
            <a:r>
              <a:rPr lang="en-US" b="1" dirty="0"/>
              <a:t> de la cabeza </a:t>
            </a:r>
            <a:endParaRPr lang="en-US" dirty="0"/>
          </a:p>
        </p:txBody>
      </p:sp>
      <p:graphicFrame>
        <p:nvGraphicFramePr>
          <p:cNvPr id="11" name="Table 11">
            <a:extLst>
              <a:ext uri="{FF2B5EF4-FFF2-40B4-BE49-F238E27FC236}">
                <a16:creationId xmlns:a16="http://schemas.microsoft.com/office/drawing/2014/main" id="{5BCCFC8F-FEB5-97A4-017D-7DF96A4385B1}"/>
              </a:ext>
            </a:extLst>
          </p:cNvPr>
          <p:cNvGraphicFramePr>
            <a:graphicFrameLocks noGrp="1"/>
          </p:cNvGraphicFramePr>
          <p:nvPr>
            <p:extLst>
              <p:ext uri="{D42A27DB-BD31-4B8C-83A1-F6EECF244321}">
                <p14:modId xmlns:p14="http://schemas.microsoft.com/office/powerpoint/2010/main" val="3725791519"/>
              </p:ext>
            </p:extLst>
          </p:nvPr>
        </p:nvGraphicFramePr>
        <p:xfrm>
          <a:off x="502920" y="1931670"/>
          <a:ext cx="11304270" cy="4034789"/>
        </p:xfrm>
        <a:graphic>
          <a:graphicData uri="http://schemas.openxmlformats.org/drawingml/2006/table">
            <a:tbl>
              <a:tblPr firstRow="1" bandRow="1">
                <a:tableStyleId>{F5AB1C69-6EDB-4FF4-983F-18BD219EF322}</a:tableStyleId>
              </a:tblPr>
              <a:tblGrid>
                <a:gridCol w="2549376">
                  <a:extLst>
                    <a:ext uri="{9D8B030D-6E8A-4147-A177-3AD203B41FA5}">
                      <a16:colId xmlns:a16="http://schemas.microsoft.com/office/drawing/2014/main" val="3692044143"/>
                    </a:ext>
                  </a:extLst>
                </a:gridCol>
                <a:gridCol w="8754894">
                  <a:extLst>
                    <a:ext uri="{9D8B030D-6E8A-4147-A177-3AD203B41FA5}">
                      <a16:colId xmlns:a16="http://schemas.microsoft.com/office/drawing/2014/main" val="1133902776"/>
                    </a:ext>
                  </a:extLst>
                </a:gridCol>
              </a:tblGrid>
              <a:tr h="741913">
                <a:tc>
                  <a:txBody>
                    <a:bodyPr/>
                    <a:lstStyle/>
                    <a:p>
                      <a:r>
                        <a:rPr lang="en-US" sz="2800" b="1" dirty="0">
                          <a:solidFill>
                            <a:schemeClr val="tx1"/>
                          </a:solidFill>
                        </a:rPr>
                        <a:t>Tipo</a:t>
                      </a:r>
                    </a:p>
                  </a:txBody>
                  <a:tcPr/>
                </a:tc>
                <a:tc>
                  <a:txBody>
                    <a:bodyPr/>
                    <a:lstStyle/>
                    <a:p>
                      <a:r>
                        <a:rPr lang="en-US" sz="2800" b="1" i="0" dirty="0" err="1">
                          <a:solidFill>
                            <a:schemeClr val="tx1"/>
                          </a:solidFill>
                          <a:effectLst/>
                        </a:rPr>
                        <a:t>Protección</a:t>
                      </a:r>
                      <a:endParaRPr lang="en-US" sz="2800" b="1" dirty="0">
                        <a:solidFill>
                          <a:schemeClr val="tx1"/>
                        </a:solidFill>
                      </a:endParaRPr>
                    </a:p>
                  </a:txBody>
                  <a:tcPr/>
                </a:tc>
                <a:extLst>
                  <a:ext uri="{0D108BD9-81ED-4DB2-BD59-A6C34878D82A}">
                    <a16:rowId xmlns:a16="http://schemas.microsoft.com/office/drawing/2014/main" val="3743672555"/>
                  </a:ext>
                </a:extLst>
              </a:tr>
              <a:tr h="1646438">
                <a:tc>
                  <a:txBody>
                    <a:bodyPr/>
                    <a:lstStyle/>
                    <a:p>
                      <a:pPr algn="ctr"/>
                      <a:r>
                        <a:rPr lang="en-US" sz="2800" b="0" dirty="0">
                          <a:solidFill>
                            <a:schemeClr val="tx1"/>
                          </a:solidFill>
                        </a:rPr>
                        <a:t>I</a:t>
                      </a:r>
                    </a:p>
                  </a:txBody>
                  <a:tcPr/>
                </a:tc>
                <a:tc>
                  <a:txBody>
                    <a:bodyPr/>
                    <a:lstStyle/>
                    <a:p>
                      <a:r>
                        <a:rPr lang="es-ES" sz="2800" b="0" i="0" dirty="0">
                          <a:solidFill>
                            <a:srgbClr val="333333"/>
                          </a:solidFill>
                          <a:effectLst/>
                        </a:rPr>
                        <a:t>Protección de impactos en la parte superior de la cabeza (por ejemplo: objetos que caen)</a:t>
                      </a:r>
                      <a:endParaRPr lang="en-US" sz="2800" b="0" i="0" dirty="0">
                        <a:solidFill>
                          <a:srgbClr val="333333"/>
                        </a:solidFill>
                        <a:effectLst/>
                      </a:endParaRPr>
                    </a:p>
                  </a:txBody>
                  <a:tcPr/>
                </a:tc>
                <a:extLst>
                  <a:ext uri="{0D108BD9-81ED-4DB2-BD59-A6C34878D82A}">
                    <a16:rowId xmlns:a16="http://schemas.microsoft.com/office/drawing/2014/main" val="1542375663"/>
                  </a:ext>
                </a:extLst>
              </a:tr>
              <a:tr h="1646438">
                <a:tc>
                  <a:txBody>
                    <a:bodyPr/>
                    <a:lstStyle/>
                    <a:p>
                      <a:pPr algn="ctr"/>
                      <a:r>
                        <a:rPr lang="en-US" sz="2800" b="0" dirty="0">
                          <a:solidFill>
                            <a:schemeClr val="tx1"/>
                          </a:solidFill>
                        </a:rPr>
                        <a:t>II</a:t>
                      </a:r>
                    </a:p>
                  </a:txBody>
                  <a:tcPr/>
                </a:tc>
                <a:tc>
                  <a:txBody>
                    <a:bodyPr/>
                    <a:lstStyle/>
                    <a:p>
                      <a:r>
                        <a:rPr lang="es-ES" sz="2800" b="0" i="0" dirty="0">
                          <a:solidFill>
                            <a:srgbClr val="333333"/>
                          </a:solidFill>
                          <a:effectLst/>
                        </a:rPr>
                        <a:t>Protección de impactos en la parte superior y lateral de la cabeza (por ejemplo: golpearse con un objeto estacionario)</a:t>
                      </a:r>
                      <a:endParaRPr lang="en-US" sz="2800" b="0" dirty="0">
                        <a:solidFill>
                          <a:schemeClr val="tx1"/>
                        </a:solidFill>
                      </a:endParaRPr>
                    </a:p>
                  </a:txBody>
                  <a:tcPr/>
                </a:tc>
                <a:extLst>
                  <a:ext uri="{0D108BD9-81ED-4DB2-BD59-A6C34878D82A}">
                    <a16:rowId xmlns:a16="http://schemas.microsoft.com/office/drawing/2014/main" val="2697843699"/>
                  </a:ext>
                </a:extLst>
              </a:tr>
            </a:tbl>
          </a:graphicData>
        </a:graphic>
      </p:graphicFrame>
    </p:spTree>
    <p:extLst>
      <p:ext uri="{BB962C8B-B14F-4D97-AF65-F5344CB8AC3E}">
        <p14:creationId xmlns:p14="http://schemas.microsoft.com/office/powerpoint/2010/main" val="371318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a:off x="291790" y="75767"/>
            <a:ext cx="10972800" cy="701731"/>
          </a:xfrm>
        </p:spPr>
        <p:txBody>
          <a:bodyPr>
            <a:normAutofit/>
          </a:bodyPr>
          <a:lstStyle/>
          <a:p>
            <a:r>
              <a:rPr lang="en-US" sz="4400" b="1" dirty="0" err="1"/>
              <a:t>Protección</a:t>
            </a:r>
            <a:r>
              <a:rPr lang="en-US" sz="4400" b="1" dirty="0"/>
              <a:t> de la cabeza – </a:t>
            </a:r>
            <a:r>
              <a:rPr lang="en-US" sz="4400" b="1" dirty="0" err="1"/>
              <a:t>Usos</a:t>
            </a:r>
            <a:r>
              <a:rPr lang="en-US" sz="4400" b="1" dirty="0"/>
              <a:t> y </a:t>
            </a:r>
            <a:r>
              <a:rPr lang="en-US" sz="4400" b="1" dirty="0" err="1"/>
              <a:t>Cuidados</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337929" y="1929468"/>
            <a:ext cx="9062549" cy="4654212"/>
          </a:xfrm>
        </p:spPr>
        <p:txBody>
          <a:bodyPr/>
          <a:lstStyle/>
          <a:p>
            <a:r>
              <a:rPr lang="es-ES" sz="2400" b="1" i="0" dirty="0">
                <a:solidFill>
                  <a:srgbClr val="333333"/>
                </a:solidFill>
                <a:effectLst/>
              </a:rPr>
              <a:t>Limitaciones de la protección de la cabeza: </a:t>
            </a:r>
            <a:r>
              <a:rPr lang="es-ES" sz="2400" b="0" i="0" dirty="0">
                <a:solidFill>
                  <a:srgbClr val="333333"/>
                </a:solidFill>
                <a:effectLst/>
              </a:rPr>
              <a:t>si los objetos son muy pesados o caen desde una altura considerable</a:t>
            </a:r>
            <a:r>
              <a:rPr lang="es-ES" sz="2400" dirty="0">
                <a:solidFill>
                  <a:srgbClr val="333333"/>
                </a:solidFill>
              </a:rPr>
              <a:t>, podría resultar en daño a </a:t>
            </a:r>
            <a:r>
              <a:rPr lang="es-ES" sz="2400" b="0" i="0" dirty="0">
                <a:solidFill>
                  <a:srgbClr val="333333"/>
                </a:solidFill>
                <a:effectLst/>
              </a:rPr>
              <a:t>su cuello o columna.</a:t>
            </a:r>
          </a:p>
          <a:p>
            <a:pPr marL="0" indent="0">
              <a:buNone/>
            </a:pPr>
            <a:r>
              <a:rPr lang="es-ES" sz="2400" b="1" i="0" dirty="0">
                <a:solidFill>
                  <a:srgbClr val="333333"/>
                </a:solidFill>
                <a:effectLst/>
              </a:rPr>
              <a:t>Inspección: </a:t>
            </a:r>
            <a:r>
              <a:rPr lang="es-ES" sz="2400" i="0" dirty="0">
                <a:solidFill>
                  <a:srgbClr val="333333"/>
                </a:solidFill>
                <a:effectLst/>
              </a:rPr>
              <a:t>¿</a:t>
            </a:r>
            <a:r>
              <a:rPr lang="es-ES" sz="2400" b="0" i="0" dirty="0">
                <a:solidFill>
                  <a:srgbClr val="333333"/>
                </a:solidFill>
                <a:effectLst/>
              </a:rPr>
              <a:t>Cómo identificar signos de desgaste? </a:t>
            </a:r>
            <a:r>
              <a:rPr lang="es-ES" sz="2400" dirty="0">
                <a:solidFill>
                  <a:srgbClr val="333333"/>
                </a:solidFill>
              </a:rPr>
              <a:t>Ejemplos:</a:t>
            </a:r>
          </a:p>
          <a:p>
            <a:r>
              <a:rPr lang="es-ES" sz="2400" b="0" i="0" dirty="0">
                <a:solidFill>
                  <a:srgbClr val="333333"/>
                </a:solidFill>
                <a:effectLst/>
              </a:rPr>
              <a:t>Sistemas de suspensión agrietados, rasgados, deshilachados o deteriorados.</a:t>
            </a:r>
          </a:p>
          <a:p>
            <a:r>
              <a:rPr lang="es-ES" sz="2400" b="0" i="0" dirty="0">
                <a:solidFill>
                  <a:srgbClr val="333333"/>
                </a:solidFill>
                <a:effectLst/>
              </a:rPr>
              <a:t>Bordes o visera deformadas, agrietadas o perforadas.</a:t>
            </a:r>
          </a:p>
          <a:p>
            <a:r>
              <a:rPr lang="es-ES" sz="2400" b="0" i="0" dirty="0">
                <a:solidFill>
                  <a:srgbClr val="333333"/>
                </a:solidFill>
                <a:effectLst/>
              </a:rPr>
              <a:t>Descamación, aspecto arenoso o pérdida del brillo de la superficie.</a:t>
            </a:r>
          </a:p>
          <a:p>
            <a:pPr marL="0" indent="0">
              <a:buNone/>
            </a:pPr>
            <a:r>
              <a:rPr lang="es-ES" sz="2400" b="1" i="0" dirty="0">
                <a:solidFill>
                  <a:srgbClr val="333333"/>
                </a:solidFill>
                <a:effectLst/>
              </a:rPr>
              <a:t>Cuidado: </a:t>
            </a:r>
            <a:r>
              <a:rPr lang="es-ES" sz="2400" b="0" i="0" dirty="0">
                <a:solidFill>
                  <a:srgbClr val="333333"/>
                </a:solidFill>
                <a:effectLst/>
              </a:rPr>
              <a:t>¿Cómo limpiar y desinfectar los cascos (capacetes)?</a:t>
            </a:r>
            <a:endParaRPr lang="es-DO" sz="2400" b="0" i="0" dirty="0">
              <a:solidFill>
                <a:srgbClr val="333333"/>
              </a:solidFill>
              <a:effectLst/>
            </a:endParaRP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err="1">
                <a:solidFill>
                  <a:srgbClr val="333333"/>
                </a:solidFill>
              </a:rPr>
              <a:t>Entrenamiento</a:t>
            </a:r>
            <a:r>
              <a:rPr lang="en-US" b="1" dirty="0">
                <a:solidFill>
                  <a:srgbClr val="333333"/>
                </a:solidFill>
              </a:rPr>
              <a:t>: </a:t>
            </a:r>
            <a:r>
              <a:rPr lang="en-US" b="1" dirty="0" err="1">
                <a:solidFill>
                  <a:srgbClr val="333333"/>
                </a:solidFill>
              </a:rPr>
              <a:t>Usos</a:t>
            </a:r>
            <a:r>
              <a:rPr lang="en-US" b="1" dirty="0">
                <a:solidFill>
                  <a:srgbClr val="333333"/>
                </a:solidFill>
              </a:rPr>
              <a:t> y </a:t>
            </a:r>
            <a:r>
              <a:rPr lang="en-US" b="1" dirty="0" err="1">
                <a:solidFill>
                  <a:srgbClr val="333333"/>
                </a:solidFill>
              </a:rPr>
              <a:t>Cuidados</a:t>
            </a:r>
            <a:r>
              <a:rPr lang="en-US" b="1" dirty="0">
                <a:solidFill>
                  <a:srgbClr val="333333"/>
                </a:solidFill>
              </a:rPr>
              <a:t> del EPP</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9313782" y="1055303"/>
            <a:ext cx="2696081" cy="1754326"/>
          </a:xfrm>
          <a:prstGeom prst="rect">
            <a:avLst/>
          </a:prstGeom>
          <a:noFill/>
        </p:spPr>
        <p:txBody>
          <a:bodyPr wrap="square">
            <a:spAutoFit/>
          </a:bodyPr>
          <a:lstStyle/>
          <a:p>
            <a:r>
              <a:rPr lang="en-US" sz="1800" b="1" i="0" dirty="0">
                <a:solidFill>
                  <a:srgbClr val="EF4A25"/>
                </a:solidFill>
                <a:effectLst/>
              </a:rPr>
              <a:t>Video:</a:t>
            </a:r>
          </a:p>
          <a:p>
            <a:pPr marL="285750" indent="-223838">
              <a:buFont typeface="Arial" panose="020B0604020202020204" pitchFamily="34" charset="0"/>
              <a:buChar char="•"/>
            </a:pPr>
            <a:r>
              <a:rPr lang="es-ES" sz="1800" b="1" i="0" dirty="0">
                <a:solidFill>
                  <a:srgbClr val="EF4A25"/>
                </a:solidFill>
                <a:effectLst/>
              </a:rPr>
              <a:t>¿Cómo usar el casco (capacete) correctamente.</a:t>
            </a:r>
          </a:p>
          <a:p>
            <a:pPr marL="285750" indent="-223838">
              <a:buFont typeface="Arial" panose="020B0604020202020204" pitchFamily="34" charset="0"/>
              <a:buChar char="•"/>
            </a:pPr>
            <a:r>
              <a:rPr lang="es-ES" sz="1800" b="1" i="0" dirty="0">
                <a:solidFill>
                  <a:srgbClr val="EF4A25"/>
                </a:solidFill>
                <a:effectLst/>
              </a:rPr>
              <a:t>¿Cómo ajustar las correas y otras partes.</a:t>
            </a:r>
            <a:endParaRPr lang="en-US" sz="1800" b="1" i="0" dirty="0">
              <a:solidFill>
                <a:srgbClr val="EF4A25"/>
              </a:solidFill>
              <a:effectLst/>
            </a:endParaRP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1029936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8C0045-3C05-0714-D0F7-5F712AEBC5ED}"/>
              </a:ext>
            </a:extLst>
          </p:cNvPr>
          <p:cNvSpPr txBox="1">
            <a:spLocks noGrp="1"/>
          </p:cNvSpPr>
          <p:nvPr>
            <p:ph type="title" idx="4294967295"/>
          </p:nvPr>
        </p:nvSpPr>
        <p:spPr bwMode="auto">
          <a:xfrm rot="16200000">
            <a:off x="-3179816" y="2973204"/>
            <a:ext cx="7040884" cy="55659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90000"/>
              </a:lnSpc>
              <a:spcBef>
                <a:spcPct val="0"/>
              </a:spcBef>
              <a:spcAft>
                <a:spcPct val="0"/>
              </a:spcAft>
              <a:defRPr sz="36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s-DO" sz="3300" b="1" i="0" u="none" strike="noStrike" kern="1200" cap="none" spc="0" normalizeH="0" baseline="0" noProof="0" dirty="0">
                <a:ln>
                  <a:noFill/>
                </a:ln>
                <a:solidFill>
                  <a:schemeClr val="bg1"/>
                </a:solidFill>
                <a:effectLst/>
                <a:uLnTx/>
                <a:uFillTx/>
                <a:latin typeface="+mj-lt"/>
                <a:ea typeface="+mj-ea"/>
                <a:cs typeface="+mj-cs"/>
              </a:rPr>
              <a:t>Repasemos : Protección de la cabeza</a:t>
            </a:r>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4973444" y="1070518"/>
            <a:ext cx="6746190" cy="5163450"/>
          </a:xfrm>
        </p:spPr>
        <p:txBody>
          <a:bodyPr/>
          <a:lstStyle/>
          <a:p>
            <a:r>
              <a:rPr lang="es-ES" b="0" i="0" dirty="0">
                <a:solidFill>
                  <a:srgbClr val="333333"/>
                </a:solidFill>
                <a:effectLst/>
              </a:rPr>
              <a:t>¿Por qué es necesaria la protección para la cabeza?</a:t>
            </a:r>
          </a:p>
          <a:p>
            <a:r>
              <a:rPr lang="es-ES" b="0" i="0" dirty="0">
                <a:solidFill>
                  <a:srgbClr val="333333"/>
                </a:solidFill>
                <a:effectLst/>
              </a:rPr>
              <a:t>Dé ejemplos de protección para la cabeza.</a:t>
            </a:r>
          </a:p>
          <a:p>
            <a:r>
              <a:rPr lang="es-ES" b="0" i="0" dirty="0">
                <a:solidFill>
                  <a:srgbClr val="333333"/>
                </a:solidFill>
                <a:effectLst/>
              </a:rPr>
              <a:t>¿Cuáles son algunos peligros comunes en espacios confinados que amenazan su cabeza?</a:t>
            </a:r>
          </a:p>
          <a:p>
            <a:r>
              <a:rPr lang="es-ES" b="0" i="0" dirty="0">
                <a:solidFill>
                  <a:srgbClr val="333333"/>
                </a:solidFill>
                <a:effectLst/>
              </a:rPr>
              <a:t>¿Cómo lo protegerá la protección para la cabeza de los peligros en un espacio confinado?</a:t>
            </a:r>
            <a:endParaRPr lang="en-US" b="0" i="0" dirty="0">
              <a:solidFill>
                <a:srgbClr val="333333"/>
              </a:solidFill>
              <a:effectLst/>
            </a:endParaRPr>
          </a:p>
        </p:txBody>
      </p:sp>
    </p:spTree>
    <p:extLst>
      <p:ext uri="{BB962C8B-B14F-4D97-AF65-F5344CB8AC3E}">
        <p14:creationId xmlns:p14="http://schemas.microsoft.com/office/powerpoint/2010/main" val="969570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E53A-C2D4-94B6-8BC4-B54A297485A3}"/>
              </a:ext>
            </a:extLst>
          </p:cNvPr>
          <p:cNvSpPr>
            <a:spLocks noGrp="1"/>
          </p:cNvSpPr>
          <p:nvPr>
            <p:ph type="title"/>
          </p:nvPr>
        </p:nvSpPr>
        <p:spPr/>
        <p:txBody>
          <a:bodyPr/>
          <a:lstStyle/>
          <a:p>
            <a:r>
              <a:rPr lang="en-US" b="1" dirty="0"/>
              <a:t>1916.101-</a:t>
            </a:r>
            <a:r>
              <a:rPr lang="es-419" dirty="0"/>
              <a:t> Protección de la audición</a:t>
            </a:r>
            <a:endParaRPr lang="en-US" b="1" dirty="0"/>
          </a:p>
        </p:txBody>
      </p:sp>
      <p:sp>
        <p:nvSpPr>
          <p:cNvPr id="3" name="Content Placeholder 2">
            <a:extLst>
              <a:ext uri="{FF2B5EF4-FFF2-40B4-BE49-F238E27FC236}">
                <a16:creationId xmlns:a16="http://schemas.microsoft.com/office/drawing/2014/main" id="{F1F042AC-18D7-1B53-3757-5354ED2B438C}"/>
              </a:ext>
            </a:extLst>
          </p:cNvPr>
          <p:cNvSpPr>
            <a:spLocks noGrp="1"/>
          </p:cNvSpPr>
          <p:nvPr>
            <p:ph idx="1"/>
          </p:nvPr>
        </p:nvSpPr>
        <p:spPr/>
        <p:txBody>
          <a:bodyPr/>
          <a:lstStyle/>
          <a:p>
            <a:pPr marL="0" indent="0">
              <a:buNone/>
            </a:pPr>
            <a:r>
              <a:rPr lang="es-ES" b="1" dirty="0"/>
              <a:t>Requisitos del estándar: </a:t>
            </a:r>
          </a:p>
          <a:p>
            <a:pPr marL="0" indent="0">
              <a:buNone/>
            </a:pPr>
            <a:r>
              <a:rPr lang="es-ES" b="0" i="0" dirty="0">
                <a:solidFill>
                  <a:srgbClr val="333333"/>
                </a:solidFill>
                <a:effectLst/>
              </a:rPr>
              <a:t>Cuando no es factible reducir los niveles de ruido o la duración de las exposiciones a los especificados en la Tabla D-2, Exposiciones de ruido permisibles, en 1926.52, se deben proporcionar y usar dispositivos de protección para los oídos.</a:t>
            </a:r>
          </a:p>
          <a:p>
            <a:r>
              <a:rPr lang="es-ES" b="0" i="0" dirty="0">
                <a:solidFill>
                  <a:srgbClr val="333333"/>
                </a:solidFill>
                <a:effectLst/>
              </a:rPr>
              <a:t>Los dispositivos de protección auditiva insertados en el oído deben ser individualmente ajustados o determinados  por personas competentes.</a:t>
            </a:r>
          </a:p>
          <a:p>
            <a:r>
              <a:rPr lang="es-ES" b="0" i="0" dirty="0">
                <a:solidFill>
                  <a:srgbClr val="333333"/>
                </a:solidFill>
                <a:effectLst/>
              </a:rPr>
              <a:t>El algodón solo no es un dispositivo de protección aceptable</a:t>
            </a:r>
            <a:endParaRPr lang="en-US" b="0" i="0" dirty="0">
              <a:solidFill>
                <a:srgbClr val="333333"/>
              </a:solidFill>
              <a:effectLst/>
            </a:endParaRPr>
          </a:p>
          <a:p>
            <a:endParaRPr lang="en-US" sz="3200" dirty="0"/>
          </a:p>
        </p:txBody>
      </p:sp>
    </p:spTree>
    <p:extLst>
      <p:ext uri="{BB962C8B-B14F-4D97-AF65-F5344CB8AC3E}">
        <p14:creationId xmlns:p14="http://schemas.microsoft.com/office/powerpoint/2010/main" val="244950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00F9-B337-A816-2B4C-C372BBCEA66F}"/>
              </a:ext>
            </a:extLst>
          </p:cNvPr>
          <p:cNvSpPr>
            <a:spLocks noGrp="1"/>
          </p:cNvSpPr>
          <p:nvPr>
            <p:ph type="title"/>
          </p:nvPr>
        </p:nvSpPr>
        <p:spPr/>
        <p:txBody>
          <a:bodyPr>
            <a:normAutofit/>
          </a:bodyPr>
          <a:lstStyle/>
          <a:p>
            <a:r>
              <a:rPr kumimoji="0" lang="es-ES" altLang="en-US" sz="4400" b="1" i="0" u="none" strike="noStrike" cap="none" normalizeH="0" baseline="0" dirty="0">
                <a:ln>
                  <a:noFill/>
                </a:ln>
                <a:effectLst/>
              </a:rPr>
              <a:t>Tabla D-2, Exposiciones de Ruido </a:t>
            </a:r>
            <a:r>
              <a:rPr lang="es-ES" altLang="en-US" dirty="0"/>
              <a:t>P</a:t>
            </a:r>
            <a:r>
              <a:rPr kumimoji="0" lang="es-ES" altLang="en-US" sz="4400" b="1" i="0" u="none" strike="noStrike" cap="none" normalizeH="0" baseline="0" dirty="0">
                <a:ln>
                  <a:noFill/>
                </a:ln>
                <a:effectLst/>
              </a:rPr>
              <a:t>ermisibles</a:t>
            </a:r>
            <a:endParaRPr lang="en-US" b="1" dirty="0"/>
          </a:p>
        </p:txBody>
      </p:sp>
      <p:graphicFrame>
        <p:nvGraphicFramePr>
          <p:cNvPr id="4" name="Content Placeholder 3">
            <a:extLst>
              <a:ext uri="{FF2B5EF4-FFF2-40B4-BE49-F238E27FC236}">
                <a16:creationId xmlns:a16="http://schemas.microsoft.com/office/drawing/2014/main" id="{CE30E036-E168-939E-7F96-D920B3B85C5D}"/>
              </a:ext>
            </a:extLst>
          </p:cNvPr>
          <p:cNvGraphicFramePr>
            <a:graphicFrameLocks noGrp="1"/>
          </p:cNvGraphicFramePr>
          <p:nvPr>
            <p:ph idx="1"/>
            <p:extLst>
              <p:ext uri="{D42A27DB-BD31-4B8C-83A1-F6EECF244321}">
                <p14:modId xmlns:p14="http://schemas.microsoft.com/office/powerpoint/2010/main" val="2580418706"/>
              </p:ext>
            </p:extLst>
          </p:nvPr>
        </p:nvGraphicFramePr>
        <p:xfrm>
          <a:off x="563880" y="997589"/>
          <a:ext cx="5948432" cy="5506320"/>
        </p:xfrm>
        <a:graphic>
          <a:graphicData uri="http://schemas.openxmlformats.org/drawingml/2006/table">
            <a:tbl>
              <a:tblPr firstRow="1">
                <a:tableStyleId>{5940675A-B579-460E-94D1-54222C63F5DA}</a:tableStyleId>
              </a:tblPr>
              <a:tblGrid>
                <a:gridCol w="2974216">
                  <a:extLst>
                    <a:ext uri="{9D8B030D-6E8A-4147-A177-3AD203B41FA5}">
                      <a16:colId xmlns:a16="http://schemas.microsoft.com/office/drawing/2014/main" val="729272002"/>
                    </a:ext>
                  </a:extLst>
                </a:gridCol>
                <a:gridCol w="2974216">
                  <a:extLst>
                    <a:ext uri="{9D8B030D-6E8A-4147-A177-3AD203B41FA5}">
                      <a16:colId xmlns:a16="http://schemas.microsoft.com/office/drawing/2014/main" val="1706730459"/>
                    </a:ext>
                  </a:extLst>
                </a:gridCol>
              </a:tblGrid>
              <a:tr h="362515">
                <a:tc>
                  <a:txBody>
                    <a:bodyPr/>
                    <a:lstStyle/>
                    <a:p>
                      <a:pPr algn="ctr" fontAlgn="b"/>
                      <a:r>
                        <a:rPr lang="es-CO" sz="2400" b="1" noProof="0" dirty="0">
                          <a:effectLst/>
                        </a:rPr>
                        <a:t>Duración por día en horas</a:t>
                      </a:r>
                    </a:p>
                  </a:txBody>
                  <a:tcPr marL="46716" marR="46716" marT="46716" marB="46716" anchor="b"/>
                </a:tc>
                <a:tc>
                  <a:txBody>
                    <a:bodyPr/>
                    <a:lstStyle/>
                    <a:p>
                      <a:pPr algn="ctr" fontAlgn="b"/>
                      <a:r>
                        <a:rPr lang="en-US" sz="2400" b="1" dirty="0">
                          <a:effectLst/>
                        </a:rPr>
                        <a:t>Nivel de </a:t>
                      </a:r>
                      <a:r>
                        <a:rPr lang="en-US" sz="2400" b="1" dirty="0" err="1">
                          <a:effectLst/>
                        </a:rPr>
                        <a:t>ruido</a:t>
                      </a:r>
                      <a:r>
                        <a:rPr lang="en-US" sz="2400" b="1" dirty="0">
                          <a:effectLst/>
                        </a:rPr>
                        <a:t> dBA </a:t>
                      </a:r>
                    </a:p>
                    <a:p>
                      <a:pPr algn="ctr" fontAlgn="b"/>
                      <a:r>
                        <a:rPr lang="en-US" sz="2400" b="1" dirty="0">
                          <a:effectLst/>
                        </a:rPr>
                        <a:t>(</a:t>
                      </a:r>
                      <a:r>
                        <a:rPr lang="en-US" sz="2400" b="1" dirty="0" err="1">
                          <a:effectLst/>
                        </a:rPr>
                        <a:t>respuesta</a:t>
                      </a:r>
                      <a:r>
                        <a:rPr lang="en-US" sz="2400" b="1" dirty="0">
                          <a:effectLst/>
                        </a:rPr>
                        <a:t> </a:t>
                      </a:r>
                      <a:r>
                        <a:rPr lang="en-US" sz="2400" b="1" dirty="0" err="1">
                          <a:effectLst/>
                        </a:rPr>
                        <a:t>lenta</a:t>
                      </a:r>
                      <a:r>
                        <a:rPr lang="en-US" sz="2400" b="1" dirty="0">
                          <a:effectLst/>
                        </a:rPr>
                        <a:t>)</a:t>
                      </a:r>
                    </a:p>
                  </a:txBody>
                  <a:tcPr marL="46716" marR="46716" marT="46716" marB="46716" anchor="b"/>
                </a:tc>
                <a:extLst>
                  <a:ext uri="{0D108BD9-81ED-4DB2-BD59-A6C34878D82A}">
                    <a16:rowId xmlns:a16="http://schemas.microsoft.com/office/drawing/2014/main" val="2438253519"/>
                  </a:ext>
                </a:extLst>
              </a:tr>
              <a:tr h="362515">
                <a:tc>
                  <a:txBody>
                    <a:bodyPr/>
                    <a:lstStyle/>
                    <a:p>
                      <a:pPr algn="ctr" fontAlgn="t"/>
                      <a:r>
                        <a:rPr lang="en-US" sz="2800" dirty="0">
                          <a:effectLst/>
                        </a:rPr>
                        <a:t>8</a:t>
                      </a:r>
                    </a:p>
                  </a:txBody>
                  <a:tcPr marL="46716" marR="46716" marT="46716" marB="46716"/>
                </a:tc>
                <a:tc>
                  <a:txBody>
                    <a:bodyPr/>
                    <a:lstStyle/>
                    <a:p>
                      <a:pPr algn="ctr" fontAlgn="t"/>
                      <a:r>
                        <a:rPr lang="en-US" sz="2800" dirty="0">
                          <a:effectLst/>
                        </a:rPr>
                        <a:t>90</a:t>
                      </a:r>
                    </a:p>
                  </a:txBody>
                  <a:tcPr marL="46716" marR="46716" marT="46716" marB="46716"/>
                </a:tc>
                <a:extLst>
                  <a:ext uri="{0D108BD9-81ED-4DB2-BD59-A6C34878D82A}">
                    <a16:rowId xmlns:a16="http://schemas.microsoft.com/office/drawing/2014/main" val="3895909736"/>
                  </a:ext>
                </a:extLst>
              </a:tr>
              <a:tr h="362515">
                <a:tc>
                  <a:txBody>
                    <a:bodyPr/>
                    <a:lstStyle/>
                    <a:p>
                      <a:pPr algn="ctr" fontAlgn="t"/>
                      <a:r>
                        <a:rPr lang="en-US" sz="2800" dirty="0">
                          <a:effectLst/>
                        </a:rPr>
                        <a:t>6</a:t>
                      </a:r>
                    </a:p>
                  </a:txBody>
                  <a:tcPr marL="46716" marR="46716" marT="46716" marB="46716"/>
                </a:tc>
                <a:tc>
                  <a:txBody>
                    <a:bodyPr/>
                    <a:lstStyle/>
                    <a:p>
                      <a:pPr algn="ctr" fontAlgn="t"/>
                      <a:r>
                        <a:rPr lang="en-US" sz="2800" dirty="0">
                          <a:effectLst/>
                        </a:rPr>
                        <a:t>92</a:t>
                      </a:r>
                    </a:p>
                  </a:txBody>
                  <a:tcPr marL="46716" marR="46716" marT="46716" marB="46716"/>
                </a:tc>
                <a:extLst>
                  <a:ext uri="{0D108BD9-81ED-4DB2-BD59-A6C34878D82A}">
                    <a16:rowId xmlns:a16="http://schemas.microsoft.com/office/drawing/2014/main" val="4125257814"/>
                  </a:ext>
                </a:extLst>
              </a:tr>
              <a:tr h="362515">
                <a:tc>
                  <a:txBody>
                    <a:bodyPr/>
                    <a:lstStyle/>
                    <a:p>
                      <a:pPr algn="ctr" fontAlgn="t"/>
                      <a:r>
                        <a:rPr lang="en-US" sz="2800" dirty="0">
                          <a:effectLst/>
                        </a:rPr>
                        <a:t>4</a:t>
                      </a:r>
                    </a:p>
                  </a:txBody>
                  <a:tcPr marL="46716" marR="46716" marT="46716" marB="46716"/>
                </a:tc>
                <a:tc>
                  <a:txBody>
                    <a:bodyPr/>
                    <a:lstStyle/>
                    <a:p>
                      <a:pPr algn="ctr" fontAlgn="t"/>
                      <a:r>
                        <a:rPr lang="en-US" sz="2800" dirty="0">
                          <a:effectLst/>
                        </a:rPr>
                        <a:t>95</a:t>
                      </a:r>
                    </a:p>
                  </a:txBody>
                  <a:tcPr marL="46716" marR="46716" marT="46716" marB="46716"/>
                </a:tc>
                <a:extLst>
                  <a:ext uri="{0D108BD9-81ED-4DB2-BD59-A6C34878D82A}">
                    <a16:rowId xmlns:a16="http://schemas.microsoft.com/office/drawing/2014/main" val="549077645"/>
                  </a:ext>
                </a:extLst>
              </a:tr>
              <a:tr h="362515">
                <a:tc>
                  <a:txBody>
                    <a:bodyPr/>
                    <a:lstStyle/>
                    <a:p>
                      <a:pPr algn="ctr" fontAlgn="t"/>
                      <a:r>
                        <a:rPr lang="en-US" sz="2800" dirty="0">
                          <a:effectLst/>
                        </a:rPr>
                        <a:t>3</a:t>
                      </a:r>
                    </a:p>
                  </a:txBody>
                  <a:tcPr marL="46716" marR="46716" marT="46716" marB="46716"/>
                </a:tc>
                <a:tc>
                  <a:txBody>
                    <a:bodyPr/>
                    <a:lstStyle/>
                    <a:p>
                      <a:pPr algn="ctr" fontAlgn="t"/>
                      <a:r>
                        <a:rPr lang="en-US" sz="2800" dirty="0">
                          <a:effectLst/>
                        </a:rPr>
                        <a:t>97</a:t>
                      </a:r>
                    </a:p>
                  </a:txBody>
                  <a:tcPr marL="46716" marR="46716" marT="46716" marB="46716"/>
                </a:tc>
                <a:extLst>
                  <a:ext uri="{0D108BD9-81ED-4DB2-BD59-A6C34878D82A}">
                    <a16:rowId xmlns:a16="http://schemas.microsoft.com/office/drawing/2014/main" val="2368165478"/>
                  </a:ext>
                </a:extLst>
              </a:tr>
              <a:tr h="362515">
                <a:tc>
                  <a:txBody>
                    <a:bodyPr/>
                    <a:lstStyle/>
                    <a:p>
                      <a:pPr algn="ctr" fontAlgn="t"/>
                      <a:r>
                        <a:rPr lang="en-US" sz="2800" dirty="0">
                          <a:effectLst/>
                        </a:rPr>
                        <a:t>2</a:t>
                      </a:r>
                    </a:p>
                  </a:txBody>
                  <a:tcPr marL="46716" marR="46716" marT="46716" marB="46716"/>
                </a:tc>
                <a:tc>
                  <a:txBody>
                    <a:bodyPr/>
                    <a:lstStyle/>
                    <a:p>
                      <a:pPr algn="ctr" fontAlgn="t"/>
                      <a:r>
                        <a:rPr lang="en-US" sz="2800" dirty="0">
                          <a:effectLst/>
                        </a:rPr>
                        <a:t>100</a:t>
                      </a:r>
                    </a:p>
                  </a:txBody>
                  <a:tcPr marL="46716" marR="46716" marT="46716" marB="46716"/>
                </a:tc>
                <a:extLst>
                  <a:ext uri="{0D108BD9-81ED-4DB2-BD59-A6C34878D82A}">
                    <a16:rowId xmlns:a16="http://schemas.microsoft.com/office/drawing/2014/main" val="2423552721"/>
                  </a:ext>
                </a:extLst>
              </a:tr>
              <a:tr h="362515">
                <a:tc>
                  <a:txBody>
                    <a:bodyPr/>
                    <a:lstStyle/>
                    <a:p>
                      <a:pPr algn="ctr" fontAlgn="t"/>
                      <a:r>
                        <a:rPr lang="en-US" sz="2800" dirty="0">
                          <a:effectLst/>
                        </a:rPr>
                        <a:t>1½</a:t>
                      </a:r>
                    </a:p>
                  </a:txBody>
                  <a:tcPr marL="46716" marR="46716" marT="46716" marB="46716"/>
                </a:tc>
                <a:tc>
                  <a:txBody>
                    <a:bodyPr/>
                    <a:lstStyle/>
                    <a:p>
                      <a:pPr algn="ctr" fontAlgn="t"/>
                      <a:r>
                        <a:rPr lang="en-US" sz="2800" dirty="0">
                          <a:effectLst/>
                        </a:rPr>
                        <a:t>102</a:t>
                      </a:r>
                    </a:p>
                  </a:txBody>
                  <a:tcPr marL="46716" marR="46716" marT="46716" marB="46716"/>
                </a:tc>
                <a:extLst>
                  <a:ext uri="{0D108BD9-81ED-4DB2-BD59-A6C34878D82A}">
                    <a16:rowId xmlns:a16="http://schemas.microsoft.com/office/drawing/2014/main" val="1517172565"/>
                  </a:ext>
                </a:extLst>
              </a:tr>
              <a:tr h="362515">
                <a:tc>
                  <a:txBody>
                    <a:bodyPr/>
                    <a:lstStyle/>
                    <a:p>
                      <a:pPr algn="ctr" fontAlgn="t"/>
                      <a:r>
                        <a:rPr lang="en-US" sz="2800" dirty="0">
                          <a:effectLst/>
                        </a:rPr>
                        <a:t>1</a:t>
                      </a:r>
                    </a:p>
                  </a:txBody>
                  <a:tcPr marL="46716" marR="46716" marT="46716" marB="46716"/>
                </a:tc>
                <a:tc>
                  <a:txBody>
                    <a:bodyPr/>
                    <a:lstStyle/>
                    <a:p>
                      <a:pPr algn="ctr" fontAlgn="t"/>
                      <a:r>
                        <a:rPr lang="en-US" sz="2800" dirty="0">
                          <a:effectLst/>
                        </a:rPr>
                        <a:t>105</a:t>
                      </a:r>
                    </a:p>
                  </a:txBody>
                  <a:tcPr marL="46716" marR="46716" marT="46716" marB="46716"/>
                </a:tc>
                <a:extLst>
                  <a:ext uri="{0D108BD9-81ED-4DB2-BD59-A6C34878D82A}">
                    <a16:rowId xmlns:a16="http://schemas.microsoft.com/office/drawing/2014/main" val="1248733341"/>
                  </a:ext>
                </a:extLst>
              </a:tr>
              <a:tr h="362515">
                <a:tc>
                  <a:txBody>
                    <a:bodyPr/>
                    <a:lstStyle/>
                    <a:p>
                      <a:pPr algn="ctr" fontAlgn="t"/>
                      <a:r>
                        <a:rPr lang="en-US" sz="2800" dirty="0">
                          <a:effectLst/>
                        </a:rPr>
                        <a:t>½</a:t>
                      </a:r>
                    </a:p>
                  </a:txBody>
                  <a:tcPr marL="46716" marR="46716" marT="46716" marB="46716"/>
                </a:tc>
                <a:tc>
                  <a:txBody>
                    <a:bodyPr/>
                    <a:lstStyle/>
                    <a:p>
                      <a:pPr algn="ctr" fontAlgn="t"/>
                      <a:r>
                        <a:rPr lang="en-US" sz="2800" dirty="0">
                          <a:effectLst/>
                        </a:rPr>
                        <a:t>110</a:t>
                      </a:r>
                    </a:p>
                  </a:txBody>
                  <a:tcPr marL="46716" marR="46716" marT="46716" marB="46716"/>
                </a:tc>
                <a:extLst>
                  <a:ext uri="{0D108BD9-81ED-4DB2-BD59-A6C34878D82A}">
                    <a16:rowId xmlns:a16="http://schemas.microsoft.com/office/drawing/2014/main" val="2687899155"/>
                  </a:ext>
                </a:extLst>
              </a:tr>
              <a:tr h="362515">
                <a:tc>
                  <a:txBody>
                    <a:bodyPr/>
                    <a:lstStyle/>
                    <a:p>
                      <a:pPr algn="ctr" fontAlgn="t"/>
                      <a:r>
                        <a:rPr lang="en-US" sz="2800" dirty="0">
                          <a:effectLst/>
                        </a:rPr>
                        <a:t>¼ or less</a:t>
                      </a:r>
                    </a:p>
                  </a:txBody>
                  <a:tcPr marL="46716" marR="46716" marT="46716" marB="46716"/>
                </a:tc>
                <a:tc>
                  <a:txBody>
                    <a:bodyPr/>
                    <a:lstStyle/>
                    <a:p>
                      <a:pPr algn="ctr" fontAlgn="t"/>
                      <a:r>
                        <a:rPr lang="en-US" sz="2800" dirty="0">
                          <a:effectLst/>
                        </a:rPr>
                        <a:t>115</a:t>
                      </a:r>
                    </a:p>
                  </a:txBody>
                  <a:tcPr marL="46716" marR="46716" marT="46716" marB="46716"/>
                </a:tc>
                <a:extLst>
                  <a:ext uri="{0D108BD9-81ED-4DB2-BD59-A6C34878D82A}">
                    <a16:rowId xmlns:a16="http://schemas.microsoft.com/office/drawing/2014/main" val="3111766346"/>
                  </a:ext>
                </a:extLst>
              </a:tr>
            </a:tbl>
          </a:graphicData>
        </a:graphic>
      </p:graphicFrame>
      <p:sp>
        <p:nvSpPr>
          <p:cNvPr id="7" name="TextBox 6">
            <a:extLst>
              <a:ext uri="{FF2B5EF4-FFF2-40B4-BE49-F238E27FC236}">
                <a16:creationId xmlns:a16="http://schemas.microsoft.com/office/drawing/2014/main" id="{A4C87490-1E56-A304-F53E-3D0142927F8C}"/>
              </a:ext>
            </a:extLst>
          </p:cNvPr>
          <p:cNvSpPr txBox="1"/>
          <p:nvPr/>
        </p:nvSpPr>
        <p:spPr>
          <a:xfrm>
            <a:off x="6964434" y="2305615"/>
            <a:ext cx="4945626"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800" b="0" i="0" u="none" strike="noStrike" cap="none" normalizeH="0" baseline="0" dirty="0">
                <a:ln>
                  <a:noFill/>
                </a:ln>
                <a:effectLst/>
              </a:rPr>
              <a:t>En todos los casos en que los niveles de ruido superen los valores de la tabla D-2, se estab</a:t>
            </a:r>
            <a:r>
              <a:rPr lang="es-ES" altLang="en-US" sz="2800" dirty="0"/>
              <a:t>lecer</a:t>
            </a:r>
            <a:r>
              <a:rPr kumimoji="0" lang="es-ES" altLang="en-US" sz="2800" b="0" i="0" u="none" strike="noStrike" cap="none" normalizeH="0" baseline="0" dirty="0">
                <a:ln>
                  <a:noFill/>
                </a:ln>
                <a:effectLst/>
              </a:rPr>
              <a:t>á un programa eficaz de conservación de la audición.</a:t>
            </a:r>
            <a:endParaRPr kumimoji="0" lang="en-US" altLang="en-US" sz="2800" b="0" i="0" u="none" strike="noStrike" cap="none" normalizeH="0" baseline="0" dirty="0">
              <a:ln>
                <a:noFill/>
              </a:ln>
              <a:effectLst/>
            </a:endParaRPr>
          </a:p>
        </p:txBody>
      </p:sp>
    </p:spTree>
    <p:extLst>
      <p:ext uri="{BB962C8B-B14F-4D97-AF65-F5344CB8AC3E}">
        <p14:creationId xmlns:p14="http://schemas.microsoft.com/office/powerpoint/2010/main" val="338708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419" dirty="0"/>
              <a:t>Protección de la audición</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89" y="1929468"/>
            <a:ext cx="11105081" cy="4510904"/>
          </a:xfrm>
        </p:spPr>
        <p:txBody>
          <a:bodyPr/>
          <a:lstStyle/>
          <a:p>
            <a:r>
              <a:rPr lang="es-ES" dirty="0">
                <a:solidFill>
                  <a:srgbClr val="333333"/>
                </a:solidFill>
              </a:rPr>
              <a:t>Exposición a ruidos fuertes (máquinas, herramientas).</a:t>
            </a:r>
            <a:endParaRPr lang="en-US" dirty="0"/>
          </a:p>
          <a:p>
            <a:pPr marL="0" indent="0">
              <a:buNone/>
            </a:pPr>
            <a:endParaRPr lang="en-US" b="1" dirty="0"/>
          </a:p>
          <a:p>
            <a:pPr marL="0" indent="0">
              <a:buNone/>
            </a:pPr>
            <a:endParaRPr lang="en-US" b="1" dirty="0"/>
          </a:p>
          <a:p>
            <a:pPr marL="0" indent="0">
              <a:buNone/>
            </a:pPr>
            <a:r>
              <a:rPr lang="en-US" b="1" dirty="0"/>
              <a:t>Nota:</a:t>
            </a:r>
            <a:r>
              <a:rPr lang="en-US" dirty="0"/>
              <a:t> </a:t>
            </a:r>
            <a:r>
              <a:rPr lang="es-ES" dirty="0"/>
              <a:t>Los ruidos generados por herramientas y maquinaria pesada pueden amplificarse y resonar en espacios reducidos.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471743" y="1275346"/>
            <a:ext cx="8872979" cy="892175"/>
          </a:xfrm>
        </p:spPr>
        <p:txBody>
          <a:bodyPr/>
          <a:lstStyle/>
          <a:p>
            <a:r>
              <a:rPr lang="es-ES" b="1" i="0" dirty="0">
                <a:solidFill>
                  <a:srgbClr val="333333"/>
                </a:solidFill>
                <a:effectLst/>
              </a:rPr>
              <a:t>Peligros comunes en espacios confinados </a:t>
            </a:r>
            <a:r>
              <a:rPr lang="en-US" b="1" i="0" dirty="0">
                <a:solidFill>
                  <a:srgbClr val="333333"/>
                </a:solidFill>
                <a:effectLst/>
              </a:rPr>
              <a:t>:</a:t>
            </a:r>
          </a:p>
          <a:p>
            <a:endParaRPr lang="en-US" sz="3200" dirty="0"/>
          </a:p>
        </p:txBody>
      </p:sp>
    </p:spTree>
    <p:extLst>
      <p:ext uri="{BB962C8B-B14F-4D97-AF65-F5344CB8AC3E}">
        <p14:creationId xmlns:p14="http://schemas.microsoft.com/office/powerpoint/2010/main" val="3528825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419" dirty="0"/>
              <a:t>Protección de la audición </a:t>
            </a:r>
            <a:r>
              <a:rPr lang="en-US" b="1" dirty="0"/>
              <a:t>- </a:t>
            </a:r>
            <a:r>
              <a:rPr lang="en-US" b="1" dirty="0" err="1"/>
              <a:t>Ejemplos</a:t>
            </a:r>
            <a:endParaRPr lang="en-US" b="1" dirty="0"/>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406829" y="1483116"/>
            <a:ext cx="5071637" cy="892175"/>
          </a:xfrm>
        </p:spPr>
        <p:txBody>
          <a:bodyPr/>
          <a:lstStyle/>
          <a:p>
            <a:r>
              <a:rPr lang="en-US" b="1" dirty="0" err="1"/>
              <a:t>Ejemplos</a:t>
            </a:r>
            <a:r>
              <a:rPr lang="en-US" b="1" dirty="0"/>
              <a:t> de EPP:</a:t>
            </a:r>
          </a:p>
        </p:txBody>
      </p:sp>
      <p:sp>
        <p:nvSpPr>
          <p:cNvPr id="5" name="Content Placeholder 4">
            <a:extLst>
              <a:ext uri="{FF2B5EF4-FFF2-40B4-BE49-F238E27FC236}">
                <a16:creationId xmlns:a16="http://schemas.microsoft.com/office/drawing/2014/main" id="{75287131-DCB5-2B75-0177-6DFB2ADD4B05}"/>
              </a:ext>
            </a:extLst>
          </p:cNvPr>
          <p:cNvSpPr>
            <a:spLocks noGrp="1"/>
          </p:cNvSpPr>
          <p:nvPr>
            <p:ph idx="11"/>
          </p:nvPr>
        </p:nvSpPr>
        <p:spPr>
          <a:xfrm>
            <a:off x="406829" y="2130337"/>
            <a:ext cx="5071947" cy="3798848"/>
          </a:xfrm>
        </p:spPr>
        <p:txBody>
          <a:bodyPr/>
          <a:lstStyle/>
          <a:p>
            <a:r>
              <a:rPr lang="es-CL" dirty="0"/>
              <a:t>Tapones de Oídos</a:t>
            </a:r>
          </a:p>
          <a:p>
            <a:r>
              <a:rPr lang="en-US" dirty="0" err="1"/>
              <a:t>Orejeras</a:t>
            </a:r>
            <a:endParaRPr lang="en-US" dirty="0"/>
          </a:p>
        </p:txBody>
      </p:sp>
      <p:pic>
        <p:nvPicPr>
          <p:cNvPr id="7" name="Picture 6" descr="A picture containing earplugs">
            <a:extLst>
              <a:ext uri="{FF2B5EF4-FFF2-40B4-BE49-F238E27FC236}">
                <a16:creationId xmlns:a16="http://schemas.microsoft.com/office/drawing/2014/main" id="{32CE4337-3AFB-4366-F2E9-8AD325FE33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661" y="3270801"/>
            <a:ext cx="4056261" cy="2976133"/>
          </a:xfrm>
          <a:prstGeom prst="rect">
            <a:avLst/>
          </a:prstGeom>
        </p:spPr>
      </p:pic>
      <p:pic>
        <p:nvPicPr>
          <p:cNvPr id="4" name="Picture 3" descr="A picture containing a construction worker wearing hearing protection.">
            <a:extLst>
              <a:ext uri="{FF2B5EF4-FFF2-40B4-BE49-F238E27FC236}">
                <a16:creationId xmlns:a16="http://schemas.microsoft.com/office/drawing/2014/main" id="{4010C8AC-7004-88CF-9A39-A573A9CE04A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50216" y="1688695"/>
            <a:ext cx="6410820" cy="4240490"/>
          </a:xfrm>
          <a:prstGeom prst="rect">
            <a:avLst/>
          </a:prstGeom>
        </p:spPr>
      </p:pic>
    </p:spTree>
    <p:extLst>
      <p:ext uri="{BB962C8B-B14F-4D97-AF65-F5344CB8AC3E}">
        <p14:creationId xmlns:p14="http://schemas.microsoft.com/office/powerpoint/2010/main" val="453260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419" dirty="0"/>
              <a:t>Protección de la audición</a:t>
            </a:r>
            <a:r>
              <a:rPr lang="en-US" b="1" dirty="0"/>
              <a:t>– </a:t>
            </a:r>
            <a:r>
              <a:rPr lang="en-US" b="1" dirty="0" err="1"/>
              <a:t>Uso</a:t>
            </a:r>
            <a:r>
              <a:rPr lang="en-US" b="1" dirty="0"/>
              <a:t> y </a:t>
            </a:r>
            <a:r>
              <a:rPr lang="en-US" b="1" dirty="0" err="1"/>
              <a:t>Cuidado</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8752950" cy="4654212"/>
          </a:xfrm>
        </p:spPr>
        <p:txBody>
          <a:bodyPr/>
          <a:lstStyle/>
          <a:p>
            <a:r>
              <a:rPr lang="es-ES" sz="2400" b="1" dirty="0">
                <a:solidFill>
                  <a:srgbClr val="333333"/>
                </a:solidFill>
              </a:rPr>
              <a:t>Limitaciones de la protección auditiva:</a:t>
            </a:r>
          </a:p>
          <a:p>
            <a:pPr lvl="1"/>
            <a:r>
              <a:rPr lang="es-ES" dirty="0">
                <a:solidFill>
                  <a:srgbClr val="333333"/>
                </a:solidFill>
              </a:rPr>
              <a:t>Tapones para los oídos: más difíciles de insertar y quitar.  Pueden irritar el canal auditivo.</a:t>
            </a:r>
          </a:p>
          <a:p>
            <a:pPr lvl="1"/>
            <a:r>
              <a:rPr lang="es-ES" dirty="0">
                <a:solidFill>
                  <a:srgbClr val="333333"/>
                </a:solidFill>
              </a:rPr>
              <a:t>Orejeras: más incómodas en trabajos calurosos y húmedos.  Son más inconvenientes para usar en áreas de trabajo de espacios confinados. Puede interferir con el uso de lentes (gafas) de seguridad o recetados.</a:t>
            </a:r>
          </a:p>
          <a:p>
            <a:r>
              <a:rPr lang="es-CU" sz="2400" b="1" i="0" dirty="0">
                <a:solidFill>
                  <a:srgbClr val="333333"/>
                </a:solidFill>
                <a:effectLst/>
              </a:rPr>
              <a:t>Inspección: </a:t>
            </a:r>
            <a:r>
              <a:rPr lang="es-ES" sz="2400" i="0" dirty="0">
                <a:solidFill>
                  <a:srgbClr val="333333"/>
                </a:solidFill>
                <a:effectLst/>
              </a:rPr>
              <a:t>¿</a:t>
            </a:r>
            <a:r>
              <a:rPr lang="es-CU" sz="2400" b="0" i="0" dirty="0">
                <a:solidFill>
                  <a:srgbClr val="333333"/>
                </a:solidFill>
                <a:effectLst/>
              </a:rPr>
              <a:t>Cómo identificar signos de desgaste</a:t>
            </a:r>
            <a:r>
              <a:rPr lang="es-CU" sz="2400" dirty="0">
                <a:solidFill>
                  <a:srgbClr val="333333"/>
                </a:solidFill>
              </a:rPr>
              <a:t>?</a:t>
            </a:r>
            <a:r>
              <a:rPr lang="es-CU" sz="2400" b="0" i="0" dirty="0">
                <a:solidFill>
                  <a:srgbClr val="333333"/>
                </a:solidFill>
                <a:effectLst/>
              </a:rPr>
              <a:t>:</a:t>
            </a:r>
          </a:p>
          <a:p>
            <a:pPr lvl="1"/>
            <a:r>
              <a:rPr lang="es-ES" b="0" i="0" dirty="0">
                <a:solidFill>
                  <a:srgbClr val="000000"/>
                </a:solidFill>
                <a:effectLst/>
              </a:rPr>
              <a:t>Rotos o rasgados (tapones que ya no son flexibles)</a:t>
            </a:r>
            <a:endParaRPr lang="es-ES" dirty="0">
              <a:solidFill>
                <a:srgbClr val="333333"/>
              </a:solidFill>
            </a:endParaRPr>
          </a:p>
          <a:p>
            <a:pPr lvl="1"/>
            <a:r>
              <a:rPr lang="es-ES" dirty="0">
                <a:solidFill>
                  <a:srgbClr val="333333"/>
                </a:solidFill>
              </a:rPr>
              <a:t>Verifique que las bandas para la cabeza no estiradas y que las almohadillas no estes ajustadas.</a:t>
            </a:r>
          </a:p>
          <a:p>
            <a:r>
              <a:rPr lang="en-US" sz="2400" b="1" i="0" dirty="0">
                <a:solidFill>
                  <a:srgbClr val="333333"/>
                </a:solidFill>
                <a:effectLst/>
              </a:rPr>
              <a:t>Care: </a:t>
            </a:r>
            <a:r>
              <a:rPr lang="es-ES" sz="2400" b="0" i="0" dirty="0">
                <a:solidFill>
                  <a:srgbClr val="333333"/>
                </a:solidFill>
                <a:effectLst/>
              </a:rPr>
              <a:t>¿Cómo limpiar y desinfectar la protección auditiva?</a:t>
            </a:r>
            <a:endParaRPr lang="en-US" sz="2400" b="0" i="0" dirty="0">
              <a:solidFill>
                <a:srgbClr val="333333"/>
              </a:solidFill>
              <a:effectLst/>
            </a:endParaRP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err="1">
                <a:solidFill>
                  <a:srgbClr val="333333"/>
                </a:solidFill>
              </a:rPr>
              <a:t>Entrenamiento</a:t>
            </a:r>
            <a:r>
              <a:rPr lang="en-US" b="1" dirty="0">
                <a:solidFill>
                  <a:srgbClr val="333333"/>
                </a:solidFill>
              </a:rPr>
              <a:t>: </a:t>
            </a:r>
            <a:r>
              <a:rPr lang="en-US" b="1" dirty="0" err="1">
                <a:solidFill>
                  <a:srgbClr val="333333"/>
                </a:solidFill>
              </a:rPr>
              <a:t>Usos</a:t>
            </a:r>
            <a:r>
              <a:rPr lang="en-US" b="1" dirty="0">
                <a:solidFill>
                  <a:srgbClr val="333333"/>
                </a:solidFill>
              </a:rPr>
              <a:t> y </a:t>
            </a:r>
            <a:r>
              <a:rPr lang="en-US" b="1" dirty="0" err="1">
                <a:solidFill>
                  <a:srgbClr val="333333"/>
                </a:solidFill>
              </a:rPr>
              <a:t>Cuidados</a:t>
            </a:r>
            <a:r>
              <a:rPr lang="en-US" b="1" dirty="0">
                <a:solidFill>
                  <a:srgbClr val="333333"/>
                </a:solidFill>
              </a:rPr>
              <a:t> del EPP</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9054790" y="1055303"/>
            <a:ext cx="3603047" cy="1477328"/>
          </a:xfrm>
          <a:prstGeom prst="rect">
            <a:avLst/>
          </a:prstGeom>
          <a:noFill/>
        </p:spPr>
        <p:txBody>
          <a:bodyPr wrap="square">
            <a:spAutoFit/>
          </a:bodyPr>
          <a:lstStyle/>
          <a:p>
            <a:r>
              <a:rPr lang="en-US" sz="1800" b="1" i="0" dirty="0">
                <a:solidFill>
                  <a:srgbClr val="EF4A25"/>
                </a:solidFill>
                <a:effectLst/>
              </a:rPr>
              <a:t>Video:</a:t>
            </a:r>
          </a:p>
          <a:p>
            <a:pPr marL="285750" indent="-285750">
              <a:buFont typeface="Arial" panose="020B0604020202020204" pitchFamily="34" charset="0"/>
              <a:buChar char="•"/>
            </a:pPr>
            <a:r>
              <a:rPr lang="es-ES" sz="1800" b="1" i="0" dirty="0">
                <a:solidFill>
                  <a:srgbClr val="EF4A25"/>
                </a:solidFill>
                <a:effectLst/>
              </a:rPr>
              <a:t>¿Cuándo se deben colocar protectores auditivos?</a:t>
            </a:r>
          </a:p>
          <a:p>
            <a:pPr marL="285750" indent="-285750">
              <a:buFont typeface="Arial" panose="020B0604020202020204" pitchFamily="34" charset="0"/>
              <a:buChar char="•"/>
            </a:pPr>
            <a:r>
              <a:rPr lang="es-ES" sz="1800" b="1" i="0" dirty="0">
                <a:solidFill>
                  <a:srgbClr val="EF4A25"/>
                </a:solidFill>
                <a:effectLst/>
              </a:rPr>
              <a:t>¿Cómo ajustar la protección auditiva?</a:t>
            </a:r>
            <a:endParaRPr lang="en-US" sz="1800" b="1" i="0" dirty="0">
              <a:solidFill>
                <a:srgbClr val="EF4A25"/>
              </a:solidFill>
              <a:effectLst/>
            </a:endParaRP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375779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5DAD-353C-8243-A1B6-419BC6858BE3}"/>
              </a:ext>
            </a:extLst>
          </p:cNvPr>
          <p:cNvSpPr>
            <a:spLocks noGrp="1"/>
          </p:cNvSpPr>
          <p:nvPr>
            <p:ph type="title"/>
          </p:nvPr>
        </p:nvSpPr>
        <p:spPr/>
        <p:txBody>
          <a:bodyPr rtlCol="0">
            <a:noAutofit/>
          </a:bodyPr>
          <a:lstStyle/>
          <a:p>
            <a:pPr eaLnBrk="1" fontAlgn="auto" hangingPunct="1">
              <a:spcAft>
                <a:spcPts val="0"/>
              </a:spcAft>
              <a:defRPr/>
            </a:pPr>
            <a:r>
              <a:rPr lang="en-US" altLang="en-US" b="1" dirty="0"/>
              <a:t>Objetivos</a:t>
            </a:r>
            <a:endParaRPr lang="en-US" b="1" dirty="0"/>
          </a:p>
        </p:txBody>
      </p:sp>
      <p:graphicFrame>
        <p:nvGraphicFramePr>
          <p:cNvPr id="7" name="Content Placeholder 4">
            <a:extLst>
              <a:ext uri="{FF2B5EF4-FFF2-40B4-BE49-F238E27FC236}">
                <a16:creationId xmlns:a16="http://schemas.microsoft.com/office/drawing/2014/main" id="{36E4F8E7-0C38-111C-6CF0-B6F9DD32089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65410538"/>
              </p:ext>
            </p:extLst>
          </p:nvPr>
        </p:nvGraphicFramePr>
        <p:xfrm>
          <a:off x="96818" y="1473798"/>
          <a:ext cx="11994777" cy="4289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0550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n-US" sz="3400" dirty="0" err="1"/>
              <a:t>Repasemos</a:t>
            </a:r>
            <a:r>
              <a:rPr lang="en-US" sz="3400" b="1" dirty="0"/>
              <a:t> : </a:t>
            </a:r>
            <a:r>
              <a:rPr lang="es-419" sz="3400" dirty="0"/>
              <a:t>Protección de la audición</a:t>
            </a:r>
            <a:endParaRPr lang="en-US" sz="3400" b="1" dirty="0"/>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s-ES" b="0" i="0" dirty="0">
                <a:solidFill>
                  <a:srgbClr val="333333"/>
                </a:solidFill>
                <a:effectLst/>
              </a:rPr>
              <a:t>¿Por qué es necesaria la protección auditiva?</a:t>
            </a:r>
          </a:p>
          <a:p>
            <a:r>
              <a:rPr lang="es-ES" b="0" i="0" dirty="0">
                <a:solidFill>
                  <a:srgbClr val="333333"/>
                </a:solidFill>
                <a:effectLst/>
              </a:rPr>
              <a:t>Dé ejemplos de protección auditiva</a:t>
            </a:r>
          </a:p>
          <a:p>
            <a:r>
              <a:rPr lang="es-ES" b="0" i="0" dirty="0">
                <a:solidFill>
                  <a:srgbClr val="333333"/>
                </a:solidFill>
                <a:effectLst/>
              </a:rPr>
              <a:t>¿Cuáles son algunos peligros comunes en espacios confinados que amenazan la audición?</a:t>
            </a:r>
          </a:p>
          <a:p>
            <a:r>
              <a:rPr lang="es-ES" b="0" i="0" dirty="0">
                <a:solidFill>
                  <a:srgbClr val="333333"/>
                </a:solidFill>
                <a:effectLst/>
              </a:rPr>
              <a:t>¿Cómo la protección auditiva lo protegerá de los peligros en un espacio confinado?</a:t>
            </a:r>
            <a:endParaRPr lang="en-US" b="0" i="0" dirty="0">
              <a:solidFill>
                <a:srgbClr val="333333"/>
              </a:solidFill>
              <a:effectLst/>
            </a:endParaRPr>
          </a:p>
        </p:txBody>
      </p:sp>
    </p:spTree>
    <p:extLst>
      <p:ext uri="{BB962C8B-B14F-4D97-AF65-F5344CB8AC3E}">
        <p14:creationId xmlns:p14="http://schemas.microsoft.com/office/powerpoint/2010/main" val="490372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n-US" b="1" dirty="0"/>
              <a:t>1926.102- </a:t>
            </a:r>
            <a:r>
              <a:rPr lang="es-419" dirty="0"/>
              <a:t>Protección de los ojos y la cara</a:t>
            </a:r>
            <a:endParaRPr lang="en-US" b="1" dirty="0"/>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a:xfrm>
            <a:off x="748990" y="1353014"/>
            <a:ext cx="11067872" cy="5025483"/>
          </a:xfrm>
        </p:spPr>
        <p:txBody>
          <a:bodyPr>
            <a:normAutofit/>
          </a:bodyPr>
          <a:lstStyle/>
          <a:p>
            <a:pPr marL="0" indent="0" algn="l">
              <a:buNone/>
            </a:pPr>
            <a:r>
              <a:rPr lang="es-ES" b="1" dirty="0"/>
              <a:t>Requisitos del estándar: </a:t>
            </a:r>
          </a:p>
          <a:p>
            <a:pPr marL="0" indent="0" algn="l">
              <a:buNone/>
            </a:pPr>
            <a:r>
              <a:rPr lang="es-ES" b="0" i="0" dirty="0">
                <a:solidFill>
                  <a:srgbClr val="333333"/>
                </a:solidFill>
                <a:effectLst/>
              </a:rPr>
              <a:t>El empleador deberá asegurarse de que cada trabajador afectado use protección adecuada para los ojos o la cara:</a:t>
            </a:r>
          </a:p>
          <a:p>
            <a:r>
              <a:rPr lang="es-ES" dirty="0">
                <a:solidFill>
                  <a:srgbClr val="333333"/>
                </a:solidFill>
              </a:rPr>
              <a:t>Cuando los ojos o la cara </a:t>
            </a:r>
            <a:r>
              <a:rPr lang="es-ES" b="0" i="0" dirty="0">
                <a:solidFill>
                  <a:srgbClr val="333333"/>
                </a:solidFill>
                <a:effectLst/>
              </a:rPr>
              <a:t>se expone a peligros por partículas voladoras, metal fundido, productos químicos líquidos, ácidos o cáusticos, gases o vapores químicos, o radiación de luz potencialmente dañina.</a:t>
            </a:r>
          </a:p>
          <a:p>
            <a:r>
              <a:rPr lang="es-ES" dirty="0">
                <a:solidFill>
                  <a:srgbClr val="333333"/>
                </a:solidFill>
              </a:rPr>
              <a:t>cuando haya un peligro de objetos voladores se debe p</a:t>
            </a:r>
            <a:r>
              <a:rPr lang="es-ES" b="0" i="0" dirty="0">
                <a:solidFill>
                  <a:srgbClr val="333333"/>
                </a:solidFill>
                <a:effectLst/>
              </a:rPr>
              <a:t>roporcionar protección lateral.</a:t>
            </a:r>
            <a:endParaRPr lang="en-US" dirty="0"/>
          </a:p>
        </p:txBody>
      </p:sp>
    </p:spTree>
    <p:extLst>
      <p:ext uri="{BB962C8B-B14F-4D97-AF65-F5344CB8AC3E}">
        <p14:creationId xmlns:p14="http://schemas.microsoft.com/office/powerpoint/2010/main" val="3110490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a:xfrm>
            <a:off x="96821" y="75767"/>
            <a:ext cx="11984019" cy="701731"/>
          </a:xfrm>
        </p:spPr>
        <p:txBody>
          <a:bodyPr>
            <a:normAutofit fontScale="90000"/>
          </a:bodyPr>
          <a:lstStyle/>
          <a:p>
            <a:r>
              <a:rPr lang="en-US" b="1" dirty="0"/>
              <a:t>1926.102- </a:t>
            </a:r>
            <a:r>
              <a:rPr lang="es-419" dirty="0"/>
              <a:t>Protección de los ojos y la cara </a:t>
            </a:r>
            <a:r>
              <a:rPr lang="en-US" dirty="0"/>
              <a:t>(</a:t>
            </a:r>
            <a:r>
              <a:rPr lang="es-CL" dirty="0"/>
              <a:t>continuación</a:t>
            </a:r>
            <a:r>
              <a:rPr lang="en-US" dirty="0"/>
              <a:t>)</a:t>
            </a:r>
            <a:endParaRPr lang="en-US" b="1" dirty="0"/>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a:xfrm>
            <a:off x="748990" y="1353014"/>
            <a:ext cx="6468086" cy="5025483"/>
          </a:xfrm>
        </p:spPr>
        <p:txBody>
          <a:bodyPr>
            <a:noAutofit/>
          </a:bodyPr>
          <a:lstStyle/>
          <a:p>
            <a:pPr marL="0" indent="0" algn="l">
              <a:buNone/>
            </a:pPr>
            <a:r>
              <a:rPr lang="es-ES" b="1" dirty="0"/>
              <a:t>Requisitos del estándar:</a:t>
            </a:r>
            <a:endParaRPr lang="en-US" b="0" i="0" u="none" strike="noStrike" dirty="0">
              <a:solidFill>
                <a:srgbClr val="003399"/>
              </a:solidFill>
              <a:effectLst/>
              <a:hlinkClick r:id="rId3"/>
            </a:endParaRPr>
          </a:p>
          <a:p>
            <a:pPr algn="l"/>
            <a:r>
              <a:rPr lang="es-ES" b="0" i="0" dirty="0">
                <a:solidFill>
                  <a:srgbClr val="333333"/>
                </a:solidFill>
                <a:effectLst/>
              </a:rPr>
              <a:t>El empleador debe asegurarse de que cada trabajador afectado que utilice lentes recetados (espejuelos) mientras realiza operaciones que impliquen riesgos para los ojos use protección para los ojos que incorpore la receta en su diseño, o use protección para los ojos que se pueda usar sobre los lentes recetados sin alterar la posición correcta de las lentes recetados (espejuelos) o de los lentes (gafas) de seguridad.</a:t>
            </a:r>
            <a:endParaRPr lang="en-US" dirty="0"/>
          </a:p>
        </p:txBody>
      </p:sp>
      <p:pic>
        <p:nvPicPr>
          <p:cNvPr id="7" name="Picture 6" descr="Picture of safety glasses">
            <a:extLst>
              <a:ext uri="{FF2B5EF4-FFF2-40B4-BE49-F238E27FC236}">
                <a16:creationId xmlns:a16="http://schemas.microsoft.com/office/drawing/2014/main" id="{AE3C7984-7C97-3CD2-03C1-46A6DAB72F7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67953" y="995841"/>
            <a:ext cx="3596621" cy="2517921"/>
          </a:xfrm>
          <a:prstGeom prst="rect">
            <a:avLst/>
          </a:prstGeom>
        </p:spPr>
      </p:pic>
      <p:sp>
        <p:nvSpPr>
          <p:cNvPr id="10" name="Arrow: Down 9" descr="Image of a down arrow">
            <a:extLst>
              <a:ext uri="{FF2B5EF4-FFF2-40B4-BE49-F238E27FC236}">
                <a16:creationId xmlns:a16="http://schemas.microsoft.com/office/drawing/2014/main" id="{7069B7EC-9E54-F610-1E2C-32AE73C058F8}"/>
              </a:ext>
            </a:extLst>
          </p:cNvPr>
          <p:cNvSpPr/>
          <p:nvPr/>
        </p:nvSpPr>
        <p:spPr>
          <a:xfrm>
            <a:off x="9248509" y="324290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Picture of  pair of prescription eyeglasses&#10;&#10;">
            <a:extLst>
              <a:ext uri="{FF2B5EF4-FFF2-40B4-BE49-F238E27FC236}">
                <a16:creationId xmlns:a16="http://schemas.microsoft.com/office/drawing/2014/main" id="{29687D40-0FA3-4263-D2AA-ED40F24A8BE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02897" y="4417536"/>
            <a:ext cx="3060487" cy="2040324"/>
          </a:xfrm>
          <a:prstGeom prst="rect">
            <a:avLst/>
          </a:prstGeom>
        </p:spPr>
      </p:pic>
    </p:spTree>
    <p:extLst>
      <p:ext uri="{BB962C8B-B14F-4D97-AF65-F5344CB8AC3E}">
        <p14:creationId xmlns:p14="http://schemas.microsoft.com/office/powerpoint/2010/main" val="3416985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s-419" dirty="0"/>
              <a:t>Protección de los ojos y la cara</a:t>
            </a:r>
            <a:endParaRPr lang="en-US" b="1" dirty="0"/>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a:xfrm>
            <a:off x="748990" y="1353014"/>
            <a:ext cx="11030634" cy="5025483"/>
          </a:xfrm>
        </p:spPr>
        <p:txBody>
          <a:bodyPr>
            <a:normAutofit/>
          </a:bodyPr>
          <a:lstStyle/>
          <a:p>
            <a:pPr marL="0" indent="0" algn="l">
              <a:buNone/>
            </a:pPr>
            <a:r>
              <a:rPr lang="es-ES" b="1" dirty="0"/>
              <a:t>Requisitos del estándar: </a:t>
            </a:r>
          </a:p>
          <a:p>
            <a:pPr marL="0" indent="0" algn="l">
              <a:buNone/>
            </a:pPr>
            <a:r>
              <a:rPr lang="es-ES" b="0" i="0" dirty="0">
                <a:solidFill>
                  <a:srgbClr val="333333"/>
                </a:solidFill>
                <a:effectLst/>
              </a:rPr>
              <a:t>Los EPP para los ojos y la cara deben proporcionar una protección adecuada contra los peligros para los que están diseñados.</a:t>
            </a:r>
          </a:p>
          <a:p>
            <a:pPr marL="0" indent="0" algn="l">
              <a:buNone/>
            </a:pPr>
            <a:r>
              <a:rPr lang="es-ES" b="0" i="0" dirty="0">
                <a:solidFill>
                  <a:srgbClr val="333333"/>
                </a:solidFill>
                <a:effectLst/>
              </a:rPr>
              <a:t>Deberá ser:</a:t>
            </a:r>
            <a:endParaRPr lang="es-ES" dirty="0">
              <a:solidFill>
                <a:srgbClr val="333333"/>
              </a:solidFill>
            </a:endParaRPr>
          </a:p>
          <a:p>
            <a:r>
              <a:rPr lang="es-ES" b="0" i="0" dirty="0">
                <a:solidFill>
                  <a:srgbClr val="333333"/>
                </a:solidFill>
                <a:effectLst/>
              </a:rPr>
              <a:t>Razonablemente cómodo cuando se usa bajo las condiciones designadas</a:t>
            </a:r>
          </a:p>
          <a:p>
            <a:r>
              <a:rPr lang="es-ES" b="0" i="0" dirty="0">
                <a:solidFill>
                  <a:srgbClr val="333333"/>
                </a:solidFill>
                <a:effectLst/>
              </a:rPr>
              <a:t>Cómoda al ajustarse</a:t>
            </a:r>
            <a:r>
              <a:rPr lang="es-ES" dirty="0">
                <a:solidFill>
                  <a:srgbClr val="333333"/>
                </a:solidFill>
              </a:rPr>
              <a:t> </a:t>
            </a:r>
            <a:r>
              <a:rPr lang="es-ES" b="0" i="0" dirty="0">
                <a:solidFill>
                  <a:srgbClr val="333333"/>
                </a:solidFill>
                <a:effectLst/>
              </a:rPr>
              <a:t>y no deberá interferir indebidamente con los movimientos del trabajador</a:t>
            </a:r>
          </a:p>
          <a:p>
            <a:r>
              <a:rPr lang="es-ES" b="0" i="0" dirty="0">
                <a:solidFill>
                  <a:srgbClr val="333333"/>
                </a:solidFill>
                <a:effectLst/>
              </a:rPr>
              <a:t>Durable</a:t>
            </a:r>
          </a:p>
          <a:p>
            <a:r>
              <a:rPr lang="es-ES" b="0" i="0" dirty="0">
                <a:solidFill>
                  <a:srgbClr val="333333"/>
                </a:solidFill>
                <a:effectLst/>
              </a:rPr>
              <a:t>Capaz de ser desinfectado y ser fácil de limpiar</a:t>
            </a:r>
          </a:p>
          <a:p>
            <a:endParaRPr lang="en-US" dirty="0"/>
          </a:p>
        </p:txBody>
      </p:sp>
    </p:spTree>
    <p:extLst>
      <p:ext uri="{BB962C8B-B14F-4D97-AF65-F5344CB8AC3E}">
        <p14:creationId xmlns:p14="http://schemas.microsoft.com/office/powerpoint/2010/main" val="3017856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s-419" dirty="0"/>
              <a:t>Protección de ojos y cara </a:t>
            </a:r>
            <a:r>
              <a:rPr lang="en-US" b="1" dirty="0"/>
              <a:t>- </a:t>
            </a:r>
            <a:r>
              <a:rPr lang="en-US" b="1" dirty="0" err="1"/>
              <a:t>Criterios</a:t>
            </a:r>
            <a:endParaRPr lang="en-US" b="1" dirty="0"/>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p:txBody>
          <a:bodyPr>
            <a:normAutofit/>
          </a:bodyPr>
          <a:lstStyle/>
          <a:p>
            <a:pPr marL="0" indent="0" algn="l">
              <a:buNone/>
            </a:pPr>
            <a:r>
              <a:rPr lang="es-ES" b="0" dirty="0">
                <a:solidFill>
                  <a:srgbClr val="333333"/>
                </a:solidFill>
                <a:effectLst/>
              </a:rPr>
              <a:t>Criterios para la protección de los ojos y la cara:</a:t>
            </a:r>
          </a:p>
          <a:p>
            <a:pPr marL="0" indent="0" algn="l">
              <a:buNone/>
            </a:pPr>
            <a:r>
              <a:rPr lang="es-ES" b="0" dirty="0">
                <a:solidFill>
                  <a:srgbClr val="333333"/>
                </a:solidFill>
                <a:effectLst/>
              </a:rPr>
              <a:t>Los dispositivos de protección ocular y facial deben cumplir con cualquiera de los siguientes estándares de consenso:</a:t>
            </a:r>
          </a:p>
          <a:p>
            <a:pPr lvl="1"/>
            <a:r>
              <a:rPr lang="en-US" sz="2800" b="0" i="0" dirty="0">
                <a:solidFill>
                  <a:srgbClr val="333333"/>
                </a:solidFill>
                <a:effectLst/>
              </a:rPr>
              <a:t>ANSI/ISEA Z87.1-2010</a:t>
            </a:r>
          </a:p>
          <a:p>
            <a:pPr lvl="1"/>
            <a:r>
              <a:rPr lang="en-US" sz="2800" b="0" i="0" dirty="0">
                <a:solidFill>
                  <a:srgbClr val="333333"/>
                </a:solidFill>
                <a:effectLst/>
              </a:rPr>
              <a:t>ANSI Z87.1-2003, or</a:t>
            </a:r>
          </a:p>
          <a:p>
            <a:pPr lvl="1"/>
            <a:r>
              <a:rPr lang="en-US" sz="2800" b="0" i="0" dirty="0">
                <a:solidFill>
                  <a:srgbClr val="333333"/>
                </a:solidFill>
                <a:effectLst/>
              </a:rPr>
              <a:t>ANSI Z87.1-1989</a:t>
            </a:r>
            <a:endParaRPr lang="en-US" sz="2800" dirty="0"/>
          </a:p>
        </p:txBody>
      </p:sp>
    </p:spTree>
    <p:extLst>
      <p:ext uri="{BB962C8B-B14F-4D97-AF65-F5344CB8AC3E}">
        <p14:creationId xmlns:p14="http://schemas.microsoft.com/office/powerpoint/2010/main" val="3160696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012C53-7B1D-09B1-DA9D-74C3C5150801}"/>
              </a:ext>
            </a:extLst>
          </p:cNvPr>
          <p:cNvSpPr>
            <a:spLocks noGrp="1"/>
          </p:cNvSpPr>
          <p:nvPr>
            <p:ph type="title"/>
          </p:nvPr>
        </p:nvSpPr>
        <p:spPr>
          <a:xfrm>
            <a:off x="190501" y="75767"/>
            <a:ext cx="11163299" cy="701731"/>
          </a:xfrm>
        </p:spPr>
        <p:txBody>
          <a:bodyPr/>
          <a:lstStyle/>
          <a:p>
            <a:r>
              <a:rPr lang="es-419" dirty="0"/>
              <a:t>Protección de los ojos y la cara</a:t>
            </a:r>
            <a:r>
              <a:rPr lang="en-US" b="1" dirty="0"/>
              <a:t>–</a:t>
            </a:r>
            <a:r>
              <a:rPr lang="es-419" dirty="0"/>
              <a:t>Energía Radiante</a:t>
            </a:r>
            <a:endParaRPr lang="es-419" b="1" dirty="0"/>
          </a:p>
        </p:txBody>
      </p:sp>
      <p:sp>
        <p:nvSpPr>
          <p:cNvPr id="3" name="Content Placeholder 2">
            <a:extLst>
              <a:ext uri="{FF2B5EF4-FFF2-40B4-BE49-F238E27FC236}">
                <a16:creationId xmlns:a16="http://schemas.microsoft.com/office/drawing/2014/main" id="{A097B5B5-657B-E2C1-793B-500A7A844349}"/>
              </a:ext>
            </a:extLst>
          </p:cNvPr>
          <p:cNvSpPr>
            <a:spLocks noGrp="1"/>
          </p:cNvSpPr>
          <p:nvPr>
            <p:ph idx="1"/>
          </p:nvPr>
        </p:nvSpPr>
        <p:spPr>
          <a:xfrm>
            <a:off x="190501" y="1161827"/>
            <a:ext cx="4987617" cy="5203310"/>
          </a:xfrm>
        </p:spPr>
        <p:txBody>
          <a:bodyPr>
            <a:normAutofit lnSpcReduction="10000"/>
          </a:bodyPr>
          <a:lstStyle/>
          <a:p>
            <a:pPr marL="0" indent="0" algn="l">
              <a:buNone/>
            </a:pPr>
            <a:r>
              <a:rPr lang="es-ES" b="1" dirty="0">
                <a:solidFill>
                  <a:srgbClr val="333333"/>
                </a:solidFill>
                <a:effectLst/>
              </a:rPr>
              <a:t>Protección contra la energía radiante</a:t>
            </a:r>
          </a:p>
          <a:p>
            <a:pPr marL="0" indent="0" algn="l">
              <a:buNone/>
            </a:pPr>
            <a:r>
              <a:rPr lang="en-US" b="0" i="1" dirty="0" err="1">
                <a:solidFill>
                  <a:srgbClr val="333333"/>
                </a:solidFill>
                <a:effectLst/>
              </a:rPr>
              <a:t>Selección</a:t>
            </a:r>
            <a:r>
              <a:rPr lang="en-US" b="0" i="1" dirty="0">
                <a:solidFill>
                  <a:srgbClr val="333333"/>
                </a:solidFill>
                <a:effectLst/>
              </a:rPr>
              <a:t> de </a:t>
            </a:r>
            <a:r>
              <a:rPr lang="en-US" b="0" i="1" dirty="0" err="1">
                <a:solidFill>
                  <a:srgbClr val="333333"/>
                </a:solidFill>
                <a:effectLst/>
              </a:rPr>
              <a:t>números</a:t>
            </a:r>
            <a:r>
              <a:rPr lang="en-US" b="0" i="1" dirty="0">
                <a:solidFill>
                  <a:srgbClr val="333333"/>
                </a:solidFill>
                <a:effectLst/>
              </a:rPr>
              <a:t> de sombra (tonos) para </a:t>
            </a:r>
            <a:r>
              <a:rPr lang="en-US" b="0" i="1" dirty="0" err="1">
                <a:solidFill>
                  <a:srgbClr val="333333"/>
                </a:solidFill>
                <a:effectLst/>
              </a:rPr>
              <a:t>filtro</a:t>
            </a:r>
            <a:r>
              <a:rPr lang="en-US" b="0" i="1" dirty="0">
                <a:solidFill>
                  <a:srgbClr val="333333"/>
                </a:solidFill>
                <a:effectLst/>
              </a:rPr>
              <a:t> de </a:t>
            </a:r>
            <a:r>
              <a:rPr lang="en-US" b="0" i="1" dirty="0" err="1">
                <a:solidFill>
                  <a:srgbClr val="333333"/>
                </a:solidFill>
                <a:effectLst/>
              </a:rPr>
              <a:t>soldadura</a:t>
            </a:r>
            <a:endParaRPr lang="en-US" b="0" i="1" dirty="0">
              <a:solidFill>
                <a:srgbClr val="333333"/>
              </a:solidFill>
              <a:effectLst/>
            </a:endParaRPr>
          </a:p>
          <a:p>
            <a:pPr marL="0" indent="0" algn="l">
              <a:buNone/>
            </a:pPr>
            <a:r>
              <a:rPr lang="en-US" b="0" i="1" dirty="0">
                <a:solidFill>
                  <a:srgbClr val="333333"/>
                </a:solidFill>
                <a:effectLst/>
              </a:rPr>
              <a:t>La </a:t>
            </a:r>
            <a:r>
              <a:rPr lang="en-US" b="0" i="1" dirty="0" err="1">
                <a:solidFill>
                  <a:srgbClr val="333333"/>
                </a:solidFill>
                <a:effectLst/>
              </a:rPr>
              <a:t>tabla</a:t>
            </a:r>
            <a:r>
              <a:rPr lang="en-US" b="0" i="1" dirty="0">
                <a:solidFill>
                  <a:srgbClr val="333333"/>
                </a:solidFill>
                <a:effectLst/>
              </a:rPr>
              <a:t> E-1 </a:t>
            </a:r>
            <a:r>
              <a:rPr lang="en-US" b="0" i="0" dirty="0">
                <a:solidFill>
                  <a:srgbClr val="333333"/>
                </a:solidFill>
                <a:effectLst/>
              </a:rPr>
              <a:t> </a:t>
            </a:r>
          </a:p>
          <a:p>
            <a:pPr marL="0" indent="0" algn="l">
              <a:buNone/>
            </a:pPr>
            <a:r>
              <a:rPr lang="es-ES" b="0" i="0" dirty="0">
                <a:solidFill>
                  <a:srgbClr val="333333"/>
                </a:solidFill>
                <a:effectLst/>
              </a:rPr>
              <a:t>Se deberá utilizar como guía para la selección de los números de sombras (tono) adecuados de lentes para filtro que se utilizan en la soldadura. Se pueden usar </a:t>
            </a:r>
            <a:r>
              <a:rPr lang="es-ES" dirty="0">
                <a:solidFill>
                  <a:srgbClr val="333333"/>
                </a:solidFill>
              </a:rPr>
              <a:t>sombras (</a:t>
            </a:r>
            <a:r>
              <a:rPr lang="es-ES" b="0" i="0" dirty="0">
                <a:solidFill>
                  <a:srgbClr val="333333"/>
                </a:solidFill>
                <a:effectLst/>
              </a:rPr>
              <a:t>tonos) más densos que los enumerados para satisfacer las necesidades individuales.</a:t>
            </a:r>
            <a:endParaRPr lang="en-US" b="0" i="0" dirty="0">
              <a:solidFill>
                <a:srgbClr val="333333"/>
              </a:solidFill>
              <a:effectLst/>
              <a:latin typeface="Helvetica Neue"/>
            </a:endParaRPr>
          </a:p>
        </p:txBody>
      </p:sp>
      <p:sp>
        <p:nvSpPr>
          <p:cNvPr id="4" name="TextBox 3">
            <a:extLst>
              <a:ext uri="{FF2B5EF4-FFF2-40B4-BE49-F238E27FC236}">
                <a16:creationId xmlns:a16="http://schemas.microsoft.com/office/drawing/2014/main" id="{72CEF061-6B97-8BC5-1736-6310244B2C17}"/>
              </a:ext>
            </a:extLst>
          </p:cNvPr>
          <p:cNvSpPr txBox="1"/>
          <p:nvPr/>
        </p:nvSpPr>
        <p:spPr>
          <a:xfrm>
            <a:off x="-444200" y="6390158"/>
            <a:ext cx="6640605" cy="461665"/>
          </a:xfrm>
          <a:prstGeom prst="rect">
            <a:avLst/>
          </a:prstGeom>
          <a:noFill/>
        </p:spPr>
        <p:txBody>
          <a:bodyPr wrap="square">
            <a:spAutoFit/>
          </a:bodyPr>
          <a:lstStyle/>
          <a:p>
            <a:pPr algn="ctr"/>
            <a:r>
              <a:rPr lang="en-US" sz="1200" b="1" i="1" dirty="0" err="1"/>
              <a:t>Tabla</a:t>
            </a:r>
            <a:r>
              <a:rPr lang="en-US" sz="1200" b="1" i="1" dirty="0"/>
              <a:t> E-1-Números de sombras de </a:t>
            </a:r>
            <a:r>
              <a:rPr lang="en-US" sz="1200" b="1" i="1" dirty="0" err="1"/>
              <a:t>lentes</a:t>
            </a:r>
            <a:r>
              <a:rPr lang="en-US" sz="1200" b="1" i="1" dirty="0"/>
              <a:t> de </a:t>
            </a:r>
            <a:r>
              <a:rPr lang="en-US" sz="1200" b="1" i="1" dirty="0" err="1"/>
              <a:t>filtro</a:t>
            </a:r>
            <a:r>
              <a:rPr lang="en-US" sz="1200" b="1" i="1" dirty="0"/>
              <a:t> </a:t>
            </a:r>
          </a:p>
          <a:p>
            <a:pPr algn="ctr"/>
            <a:r>
              <a:rPr lang="en-US" sz="1200" b="1" i="1" dirty="0"/>
              <a:t>para </a:t>
            </a:r>
            <a:r>
              <a:rPr lang="en-US" sz="1200" b="1" i="1" dirty="0" err="1"/>
              <a:t>protección</a:t>
            </a:r>
            <a:r>
              <a:rPr lang="en-US" sz="1200" b="1" i="1" dirty="0"/>
              <a:t> contra </a:t>
            </a:r>
            <a:r>
              <a:rPr lang="en-US" sz="1200" b="1" i="1" dirty="0" err="1"/>
              <a:t>energía</a:t>
            </a:r>
            <a:r>
              <a:rPr lang="en-US" sz="1200" b="1" i="1" dirty="0"/>
              <a:t> </a:t>
            </a:r>
            <a:r>
              <a:rPr lang="en-US" sz="1200" b="1" i="1" dirty="0" err="1"/>
              <a:t>radiante</a:t>
            </a:r>
            <a:endParaRPr lang="en-US" sz="1200" b="1" i="1" dirty="0"/>
          </a:p>
        </p:txBody>
      </p:sp>
      <p:graphicFrame>
        <p:nvGraphicFramePr>
          <p:cNvPr id="2" name="Content Placeholder 3" descr="Table E-1 Filter Lens Shade Numbers for Protection Against Radiant Energy">
            <a:extLst>
              <a:ext uri="{FF2B5EF4-FFF2-40B4-BE49-F238E27FC236}">
                <a16:creationId xmlns:a16="http://schemas.microsoft.com/office/drawing/2014/main" id="{70E5ACB0-3676-14E6-F314-24C7FDA5B2CE}"/>
              </a:ext>
            </a:extLst>
          </p:cNvPr>
          <p:cNvGraphicFramePr>
            <a:graphicFrameLocks/>
          </p:cNvGraphicFramePr>
          <p:nvPr>
            <p:extLst>
              <p:ext uri="{D42A27DB-BD31-4B8C-83A1-F6EECF244321}">
                <p14:modId xmlns:p14="http://schemas.microsoft.com/office/powerpoint/2010/main" val="2002254260"/>
              </p:ext>
            </p:extLst>
          </p:nvPr>
        </p:nvGraphicFramePr>
        <p:xfrm>
          <a:off x="5452110" y="941019"/>
          <a:ext cx="6549389" cy="5822752"/>
        </p:xfrm>
        <a:graphic>
          <a:graphicData uri="http://schemas.openxmlformats.org/drawingml/2006/table">
            <a:tbl>
              <a:tblPr firstRow="1">
                <a:tableStyleId>{5940675A-B579-460E-94D1-54222C63F5DA}</a:tableStyleId>
              </a:tblPr>
              <a:tblGrid>
                <a:gridCol w="5200650">
                  <a:extLst>
                    <a:ext uri="{9D8B030D-6E8A-4147-A177-3AD203B41FA5}">
                      <a16:colId xmlns:a16="http://schemas.microsoft.com/office/drawing/2014/main" val="1740030071"/>
                    </a:ext>
                  </a:extLst>
                </a:gridCol>
                <a:gridCol w="1348739">
                  <a:extLst>
                    <a:ext uri="{9D8B030D-6E8A-4147-A177-3AD203B41FA5}">
                      <a16:colId xmlns:a16="http://schemas.microsoft.com/office/drawing/2014/main" val="1043984494"/>
                    </a:ext>
                  </a:extLst>
                </a:gridCol>
              </a:tblGrid>
              <a:tr h="194111">
                <a:tc>
                  <a:txBody>
                    <a:bodyPr/>
                    <a:lstStyle/>
                    <a:p>
                      <a:pPr algn="l" fontAlgn="t"/>
                      <a:r>
                        <a:rPr lang="en-US" sz="1600" dirty="0">
                          <a:effectLst/>
                          <a:latin typeface="+mn-lt"/>
                        </a:rPr>
                        <a:t>Welding operation</a:t>
                      </a:r>
                    </a:p>
                  </a:txBody>
                  <a:tcPr marL="29561" marR="29561" marT="29561" marB="29561"/>
                </a:tc>
                <a:tc>
                  <a:txBody>
                    <a:bodyPr/>
                    <a:lstStyle/>
                    <a:p>
                      <a:pPr algn="ctr" fontAlgn="t"/>
                      <a:r>
                        <a:rPr lang="en-US" sz="1600" dirty="0">
                          <a:effectLst/>
                          <a:latin typeface="+mn-lt"/>
                        </a:rPr>
                        <a:t>Shade number</a:t>
                      </a:r>
                    </a:p>
                  </a:txBody>
                  <a:tcPr marL="29561" marR="29561" marT="29561" marB="29561"/>
                </a:tc>
                <a:extLst>
                  <a:ext uri="{0D108BD9-81ED-4DB2-BD59-A6C34878D82A}">
                    <a16:rowId xmlns:a16="http://schemas.microsoft.com/office/drawing/2014/main" val="825836963"/>
                  </a:ext>
                </a:extLst>
              </a:tr>
              <a:tr h="320570">
                <a:tc>
                  <a:txBody>
                    <a:bodyPr/>
                    <a:lstStyle/>
                    <a:p>
                      <a:pPr fontAlgn="t"/>
                      <a:r>
                        <a:rPr lang="en-US" sz="1600" dirty="0">
                          <a:effectLst/>
                          <a:latin typeface="+mn-lt"/>
                        </a:rPr>
                        <a:t>Shielded metal-arc welding 1/16-, 3/32-, 1/8-, 5/32-inch diameter electrodes</a:t>
                      </a:r>
                    </a:p>
                  </a:txBody>
                  <a:tcPr marL="29561" marR="29561" marT="29561" marB="29561"/>
                </a:tc>
                <a:tc>
                  <a:txBody>
                    <a:bodyPr/>
                    <a:lstStyle/>
                    <a:p>
                      <a:pPr algn="r" fontAlgn="t"/>
                      <a:r>
                        <a:rPr lang="en-US" sz="1600" dirty="0">
                          <a:effectLst/>
                          <a:latin typeface="+mn-lt"/>
                        </a:rPr>
                        <a:t>10</a:t>
                      </a:r>
                    </a:p>
                  </a:txBody>
                  <a:tcPr marL="29561" marR="29561" marT="29561" marB="29561"/>
                </a:tc>
                <a:extLst>
                  <a:ext uri="{0D108BD9-81ED-4DB2-BD59-A6C34878D82A}">
                    <a16:rowId xmlns:a16="http://schemas.microsoft.com/office/drawing/2014/main" val="1198058378"/>
                  </a:ext>
                </a:extLst>
              </a:tr>
              <a:tr h="320570">
                <a:tc>
                  <a:txBody>
                    <a:bodyPr/>
                    <a:lstStyle/>
                    <a:p>
                      <a:pPr fontAlgn="t"/>
                      <a:r>
                        <a:rPr lang="en-US" sz="1600" dirty="0">
                          <a:effectLst/>
                          <a:latin typeface="+mn-lt"/>
                        </a:rPr>
                        <a:t>Gas-shielded arc welding (nonferrous) 1/16-, 3/32-, 1/8-, 5/32-inch diameter electrodes</a:t>
                      </a:r>
                    </a:p>
                  </a:txBody>
                  <a:tcPr marL="29561" marR="29561" marT="29561" marB="29561"/>
                </a:tc>
                <a:tc>
                  <a:txBody>
                    <a:bodyPr/>
                    <a:lstStyle/>
                    <a:p>
                      <a:pPr algn="r" fontAlgn="t"/>
                      <a:r>
                        <a:rPr lang="en-US" sz="1600" dirty="0">
                          <a:effectLst/>
                          <a:latin typeface="+mn-lt"/>
                        </a:rPr>
                        <a:t>11</a:t>
                      </a:r>
                    </a:p>
                  </a:txBody>
                  <a:tcPr marL="29561" marR="29561" marT="29561" marB="29561"/>
                </a:tc>
                <a:extLst>
                  <a:ext uri="{0D108BD9-81ED-4DB2-BD59-A6C34878D82A}">
                    <a16:rowId xmlns:a16="http://schemas.microsoft.com/office/drawing/2014/main" val="1265973094"/>
                  </a:ext>
                </a:extLst>
              </a:tr>
              <a:tr h="316543">
                <a:tc>
                  <a:txBody>
                    <a:bodyPr/>
                    <a:lstStyle/>
                    <a:p>
                      <a:pPr fontAlgn="t"/>
                      <a:r>
                        <a:rPr lang="en-US" sz="1600" dirty="0">
                          <a:effectLst/>
                          <a:latin typeface="+mn-lt"/>
                        </a:rPr>
                        <a:t>Gas-shielded arc welding (ferrous) 1/16-, 3/32-, 1/8-, 5/32-inch diameter electrodes</a:t>
                      </a:r>
                    </a:p>
                  </a:txBody>
                  <a:tcPr marL="29561" marR="29561" marT="29561" marB="29561"/>
                </a:tc>
                <a:tc>
                  <a:txBody>
                    <a:bodyPr/>
                    <a:lstStyle/>
                    <a:p>
                      <a:pPr algn="r" fontAlgn="t"/>
                      <a:r>
                        <a:rPr lang="en-US" sz="1600" dirty="0">
                          <a:effectLst/>
                          <a:latin typeface="+mn-lt"/>
                        </a:rPr>
                        <a:t>12</a:t>
                      </a:r>
                    </a:p>
                  </a:txBody>
                  <a:tcPr marL="29561" marR="29561" marT="29561" marB="29561"/>
                </a:tc>
                <a:extLst>
                  <a:ext uri="{0D108BD9-81ED-4DB2-BD59-A6C34878D82A}">
                    <a16:rowId xmlns:a16="http://schemas.microsoft.com/office/drawing/2014/main" val="4058479823"/>
                  </a:ext>
                </a:extLst>
              </a:tr>
              <a:tr h="320570">
                <a:tc>
                  <a:txBody>
                    <a:bodyPr/>
                    <a:lstStyle/>
                    <a:p>
                      <a:pPr fontAlgn="t"/>
                      <a:r>
                        <a:rPr lang="en-US" sz="1600" dirty="0">
                          <a:effectLst/>
                          <a:latin typeface="+mn-lt"/>
                        </a:rPr>
                        <a:t>Shielded metal-arc welding 3/16-, 7/32-, 1/4-inch diameter electrodes</a:t>
                      </a:r>
                    </a:p>
                  </a:txBody>
                  <a:tcPr marL="29561" marR="29561" marT="29561" marB="29561"/>
                </a:tc>
                <a:tc>
                  <a:txBody>
                    <a:bodyPr/>
                    <a:lstStyle/>
                    <a:p>
                      <a:pPr algn="r" fontAlgn="t"/>
                      <a:r>
                        <a:rPr lang="en-US" sz="1600" dirty="0">
                          <a:effectLst/>
                          <a:latin typeface="+mn-lt"/>
                        </a:rPr>
                        <a:t>12</a:t>
                      </a:r>
                    </a:p>
                  </a:txBody>
                  <a:tcPr marL="29561" marR="29561" marT="29561" marB="29561"/>
                </a:tc>
                <a:extLst>
                  <a:ext uri="{0D108BD9-81ED-4DB2-BD59-A6C34878D82A}">
                    <a16:rowId xmlns:a16="http://schemas.microsoft.com/office/drawing/2014/main" val="755068247"/>
                  </a:ext>
                </a:extLst>
              </a:tr>
              <a:tr h="194111">
                <a:tc>
                  <a:txBody>
                    <a:bodyPr/>
                    <a:lstStyle/>
                    <a:p>
                      <a:pPr fontAlgn="t"/>
                      <a:r>
                        <a:rPr lang="en-US" sz="1600" dirty="0">
                          <a:effectLst/>
                          <a:latin typeface="+mn-lt"/>
                        </a:rPr>
                        <a:t>5/16-, 3/8-inch diameter electrodes</a:t>
                      </a:r>
                    </a:p>
                  </a:txBody>
                  <a:tcPr marL="29561" marR="29561" marT="29561" marB="29561"/>
                </a:tc>
                <a:tc>
                  <a:txBody>
                    <a:bodyPr/>
                    <a:lstStyle/>
                    <a:p>
                      <a:pPr algn="r" fontAlgn="t"/>
                      <a:r>
                        <a:rPr lang="en-US" sz="1600" dirty="0">
                          <a:effectLst/>
                          <a:latin typeface="+mn-lt"/>
                        </a:rPr>
                        <a:t>14</a:t>
                      </a:r>
                    </a:p>
                  </a:txBody>
                  <a:tcPr marL="29561" marR="29561" marT="29561" marB="29561"/>
                </a:tc>
                <a:extLst>
                  <a:ext uri="{0D108BD9-81ED-4DB2-BD59-A6C34878D82A}">
                    <a16:rowId xmlns:a16="http://schemas.microsoft.com/office/drawing/2014/main" val="4150812736"/>
                  </a:ext>
                </a:extLst>
              </a:tr>
              <a:tr h="194111">
                <a:tc>
                  <a:txBody>
                    <a:bodyPr/>
                    <a:lstStyle/>
                    <a:p>
                      <a:pPr fontAlgn="t"/>
                      <a:r>
                        <a:rPr lang="en-US" sz="1600" dirty="0">
                          <a:effectLst/>
                          <a:latin typeface="+mn-lt"/>
                        </a:rPr>
                        <a:t>Atomic hydrogen welding</a:t>
                      </a:r>
                    </a:p>
                  </a:txBody>
                  <a:tcPr marL="29561" marR="29561" marT="29561" marB="29561"/>
                </a:tc>
                <a:tc>
                  <a:txBody>
                    <a:bodyPr/>
                    <a:lstStyle/>
                    <a:p>
                      <a:pPr algn="r" fontAlgn="t"/>
                      <a:r>
                        <a:rPr lang="en-US" sz="1600" dirty="0">
                          <a:effectLst/>
                          <a:latin typeface="+mn-lt"/>
                        </a:rPr>
                        <a:t>10-14</a:t>
                      </a:r>
                    </a:p>
                  </a:txBody>
                  <a:tcPr marL="29561" marR="29561" marT="29561" marB="29561"/>
                </a:tc>
                <a:extLst>
                  <a:ext uri="{0D108BD9-81ED-4DB2-BD59-A6C34878D82A}">
                    <a16:rowId xmlns:a16="http://schemas.microsoft.com/office/drawing/2014/main" val="968570110"/>
                  </a:ext>
                </a:extLst>
              </a:tr>
              <a:tr h="194111">
                <a:tc>
                  <a:txBody>
                    <a:bodyPr/>
                    <a:lstStyle/>
                    <a:p>
                      <a:pPr fontAlgn="t"/>
                      <a:r>
                        <a:rPr lang="en-US" sz="1600" dirty="0">
                          <a:effectLst/>
                          <a:latin typeface="+mn-lt"/>
                        </a:rPr>
                        <a:t>Carbon-arc welding</a:t>
                      </a:r>
                    </a:p>
                  </a:txBody>
                  <a:tcPr marL="29561" marR="29561" marT="29561" marB="29561"/>
                </a:tc>
                <a:tc>
                  <a:txBody>
                    <a:bodyPr/>
                    <a:lstStyle/>
                    <a:p>
                      <a:pPr algn="r" fontAlgn="t"/>
                      <a:r>
                        <a:rPr lang="en-US" sz="1600" dirty="0">
                          <a:effectLst/>
                          <a:latin typeface="+mn-lt"/>
                        </a:rPr>
                        <a:t>14</a:t>
                      </a:r>
                    </a:p>
                  </a:txBody>
                  <a:tcPr marL="29561" marR="29561" marT="29561" marB="29561"/>
                </a:tc>
                <a:extLst>
                  <a:ext uri="{0D108BD9-81ED-4DB2-BD59-A6C34878D82A}">
                    <a16:rowId xmlns:a16="http://schemas.microsoft.com/office/drawing/2014/main" val="104540017"/>
                  </a:ext>
                </a:extLst>
              </a:tr>
              <a:tr h="194111">
                <a:tc>
                  <a:txBody>
                    <a:bodyPr/>
                    <a:lstStyle/>
                    <a:p>
                      <a:pPr fontAlgn="t"/>
                      <a:r>
                        <a:rPr lang="en-US" sz="1600" dirty="0">
                          <a:effectLst/>
                          <a:latin typeface="+mn-lt"/>
                        </a:rPr>
                        <a:t>Soldering</a:t>
                      </a:r>
                    </a:p>
                  </a:txBody>
                  <a:tcPr marL="29561" marR="29561" marT="29561" marB="29561"/>
                </a:tc>
                <a:tc>
                  <a:txBody>
                    <a:bodyPr/>
                    <a:lstStyle/>
                    <a:p>
                      <a:pPr algn="r" fontAlgn="t"/>
                      <a:r>
                        <a:rPr lang="en-US" sz="1600" dirty="0">
                          <a:effectLst/>
                          <a:latin typeface="+mn-lt"/>
                        </a:rPr>
                        <a:t>2</a:t>
                      </a:r>
                    </a:p>
                  </a:txBody>
                  <a:tcPr marL="29561" marR="29561" marT="29561" marB="29561"/>
                </a:tc>
                <a:extLst>
                  <a:ext uri="{0D108BD9-81ED-4DB2-BD59-A6C34878D82A}">
                    <a16:rowId xmlns:a16="http://schemas.microsoft.com/office/drawing/2014/main" val="4010961811"/>
                  </a:ext>
                </a:extLst>
              </a:tr>
              <a:tr h="194111">
                <a:tc>
                  <a:txBody>
                    <a:bodyPr/>
                    <a:lstStyle/>
                    <a:p>
                      <a:pPr fontAlgn="t"/>
                      <a:r>
                        <a:rPr lang="en-US" sz="1600" dirty="0">
                          <a:effectLst/>
                          <a:latin typeface="+mn-lt"/>
                        </a:rPr>
                        <a:t>Torch brazing</a:t>
                      </a:r>
                    </a:p>
                  </a:txBody>
                  <a:tcPr marL="29561" marR="29561" marT="29561" marB="29561"/>
                </a:tc>
                <a:tc>
                  <a:txBody>
                    <a:bodyPr/>
                    <a:lstStyle/>
                    <a:p>
                      <a:pPr algn="r" fontAlgn="t"/>
                      <a:r>
                        <a:rPr lang="en-US" sz="1600" dirty="0">
                          <a:effectLst/>
                          <a:latin typeface="+mn-lt"/>
                        </a:rPr>
                        <a:t>3 or 4</a:t>
                      </a:r>
                    </a:p>
                  </a:txBody>
                  <a:tcPr marL="29561" marR="29561" marT="29561" marB="29561"/>
                </a:tc>
                <a:extLst>
                  <a:ext uri="{0D108BD9-81ED-4DB2-BD59-A6C34878D82A}">
                    <a16:rowId xmlns:a16="http://schemas.microsoft.com/office/drawing/2014/main" val="1644530086"/>
                  </a:ext>
                </a:extLst>
              </a:tr>
              <a:tr h="194111">
                <a:tc>
                  <a:txBody>
                    <a:bodyPr/>
                    <a:lstStyle/>
                    <a:p>
                      <a:pPr fontAlgn="t"/>
                      <a:r>
                        <a:rPr lang="en-US" sz="1600" dirty="0">
                          <a:effectLst/>
                          <a:latin typeface="+mn-lt"/>
                        </a:rPr>
                        <a:t>Light cutting, up to 1 inch</a:t>
                      </a:r>
                    </a:p>
                  </a:txBody>
                  <a:tcPr marL="29561" marR="29561" marT="29561" marB="29561"/>
                </a:tc>
                <a:tc>
                  <a:txBody>
                    <a:bodyPr/>
                    <a:lstStyle/>
                    <a:p>
                      <a:pPr algn="r" fontAlgn="t"/>
                      <a:r>
                        <a:rPr lang="en-US" sz="1600" dirty="0">
                          <a:effectLst/>
                          <a:latin typeface="+mn-lt"/>
                        </a:rPr>
                        <a:t>3 or 4</a:t>
                      </a:r>
                    </a:p>
                  </a:txBody>
                  <a:tcPr marL="29561" marR="29561" marT="29561" marB="29561"/>
                </a:tc>
                <a:extLst>
                  <a:ext uri="{0D108BD9-81ED-4DB2-BD59-A6C34878D82A}">
                    <a16:rowId xmlns:a16="http://schemas.microsoft.com/office/drawing/2014/main" val="248051988"/>
                  </a:ext>
                </a:extLst>
              </a:tr>
              <a:tr h="194111">
                <a:tc>
                  <a:txBody>
                    <a:bodyPr/>
                    <a:lstStyle/>
                    <a:p>
                      <a:pPr fontAlgn="t"/>
                      <a:r>
                        <a:rPr lang="en-US" sz="1600" dirty="0">
                          <a:effectLst/>
                          <a:latin typeface="+mn-lt"/>
                        </a:rPr>
                        <a:t>Medium cutting, 1 inch to 6 inches</a:t>
                      </a:r>
                    </a:p>
                  </a:txBody>
                  <a:tcPr marL="29561" marR="29561" marT="29561" marB="29561"/>
                </a:tc>
                <a:tc>
                  <a:txBody>
                    <a:bodyPr/>
                    <a:lstStyle/>
                    <a:p>
                      <a:pPr algn="r" fontAlgn="t"/>
                      <a:r>
                        <a:rPr lang="en-US" sz="1600" dirty="0">
                          <a:effectLst/>
                          <a:latin typeface="+mn-lt"/>
                        </a:rPr>
                        <a:t>4 or 5</a:t>
                      </a:r>
                    </a:p>
                  </a:txBody>
                  <a:tcPr marL="29561" marR="29561" marT="29561" marB="29561"/>
                </a:tc>
                <a:extLst>
                  <a:ext uri="{0D108BD9-81ED-4DB2-BD59-A6C34878D82A}">
                    <a16:rowId xmlns:a16="http://schemas.microsoft.com/office/drawing/2014/main" val="3694118874"/>
                  </a:ext>
                </a:extLst>
              </a:tr>
              <a:tr h="194111">
                <a:tc>
                  <a:txBody>
                    <a:bodyPr/>
                    <a:lstStyle/>
                    <a:p>
                      <a:pPr fontAlgn="t"/>
                      <a:r>
                        <a:rPr lang="en-US" sz="1600" dirty="0">
                          <a:effectLst/>
                          <a:latin typeface="+mn-lt"/>
                        </a:rPr>
                        <a:t>Heavy cutting, over 6 inches</a:t>
                      </a:r>
                    </a:p>
                  </a:txBody>
                  <a:tcPr marL="29561" marR="29561" marT="29561" marB="29561"/>
                </a:tc>
                <a:tc>
                  <a:txBody>
                    <a:bodyPr/>
                    <a:lstStyle/>
                    <a:p>
                      <a:pPr algn="r" fontAlgn="t"/>
                      <a:r>
                        <a:rPr lang="en-US" sz="1600" dirty="0">
                          <a:effectLst/>
                          <a:latin typeface="+mn-lt"/>
                        </a:rPr>
                        <a:t>5 or 6</a:t>
                      </a:r>
                    </a:p>
                  </a:txBody>
                  <a:tcPr marL="29561" marR="29561" marT="29561" marB="29561"/>
                </a:tc>
                <a:extLst>
                  <a:ext uri="{0D108BD9-81ED-4DB2-BD59-A6C34878D82A}">
                    <a16:rowId xmlns:a16="http://schemas.microsoft.com/office/drawing/2014/main" val="958807662"/>
                  </a:ext>
                </a:extLst>
              </a:tr>
              <a:tr h="194111">
                <a:tc>
                  <a:txBody>
                    <a:bodyPr/>
                    <a:lstStyle/>
                    <a:p>
                      <a:pPr fontAlgn="t"/>
                      <a:r>
                        <a:rPr lang="en-US" sz="1600" dirty="0">
                          <a:effectLst/>
                          <a:latin typeface="+mn-lt"/>
                        </a:rPr>
                        <a:t>Gas welding (light), up to 1/8-inch</a:t>
                      </a:r>
                    </a:p>
                  </a:txBody>
                  <a:tcPr marL="29561" marR="29561" marT="29561" marB="29561"/>
                </a:tc>
                <a:tc>
                  <a:txBody>
                    <a:bodyPr/>
                    <a:lstStyle/>
                    <a:p>
                      <a:pPr algn="r" fontAlgn="t"/>
                      <a:r>
                        <a:rPr lang="en-US" sz="1600" dirty="0">
                          <a:effectLst/>
                          <a:latin typeface="+mn-lt"/>
                        </a:rPr>
                        <a:t>4 or 5</a:t>
                      </a:r>
                    </a:p>
                  </a:txBody>
                  <a:tcPr marL="29561" marR="29561" marT="29561" marB="29561"/>
                </a:tc>
                <a:extLst>
                  <a:ext uri="{0D108BD9-81ED-4DB2-BD59-A6C34878D82A}">
                    <a16:rowId xmlns:a16="http://schemas.microsoft.com/office/drawing/2014/main" val="2618408182"/>
                  </a:ext>
                </a:extLst>
              </a:tr>
              <a:tr h="194111">
                <a:tc>
                  <a:txBody>
                    <a:bodyPr/>
                    <a:lstStyle/>
                    <a:p>
                      <a:pPr fontAlgn="t"/>
                      <a:r>
                        <a:rPr lang="en-US" sz="1600" dirty="0">
                          <a:effectLst/>
                          <a:latin typeface="+mn-lt"/>
                        </a:rPr>
                        <a:t>Gas welding (medium), 1/8-inch to 1/2-inch</a:t>
                      </a:r>
                    </a:p>
                  </a:txBody>
                  <a:tcPr marL="29561" marR="29561" marT="29561" marB="29561"/>
                </a:tc>
                <a:tc>
                  <a:txBody>
                    <a:bodyPr/>
                    <a:lstStyle/>
                    <a:p>
                      <a:pPr algn="r" fontAlgn="t"/>
                      <a:r>
                        <a:rPr lang="en-US" sz="1600" dirty="0">
                          <a:effectLst/>
                          <a:latin typeface="+mn-lt"/>
                        </a:rPr>
                        <a:t>5 or 6</a:t>
                      </a:r>
                    </a:p>
                  </a:txBody>
                  <a:tcPr marL="29561" marR="29561" marT="29561" marB="29561"/>
                </a:tc>
                <a:extLst>
                  <a:ext uri="{0D108BD9-81ED-4DB2-BD59-A6C34878D82A}">
                    <a16:rowId xmlns:a16="http://schemas.microsoft.com/office/drawing/2014/main" val="1585694308"/>
                  </a:ext>
                </a:extLst>
              </a:tr>
              <a:tr h="194111">
                <a:tc>
                  <a:txBody>
                    <a:bodyPr/>
                    <a:lstStyle/>
                    <a:p>
                      <a:pPr fontAlgn="t"/>
                      <a:r>
                        <a:rPr lang="en-US" sz="1600" dirty="0">
                          <a:effectLst/>
                          <a:latin typeface="+mn-lt"/>
                        </a:rPr>
                        <a:t>Gas welding (heavy), over 1/2-inch</a:t>
                      </a:r>
                    </a:p>
                  </a:txBody>
                  <a:tcPr marL="29561" marR="29561" marT="29561" marB="29561"/>
                </a:tc>
                <a:tc>
                  <a:txBody>
                    <a:bodyPr/>
                    <a:lstStyle/>
                    <a:p>
                      <a:pPr algn="r" fontAlgn="t"/>
                      <a:r>
                        <a:rPr lang="en-US" sz="1600" dirty="0">
                          <a:effectLst/>
                          <a:latin typeface="+mn-lt"/>
                        </a:rPr>
                        <a:t>6 or 8</a:t>
                      </a:r>
                    </a:p>
                  </a:txBody>
                  <a:tcPr marL="29561" marR="29561" marT="29561" marB="29561"/>
                </a:tc>
                <a:extLst>
                  <a:ext uri="{0D108BD9-81ED-4DB2-BD59-A6C34878D82A}">
                    <a16:rowId xmlns:a16="http://schemas.microsoft.com/office/drawing/2014/main" val="1687631813"/>
                  </a:ext>
                </a:extLst>
              </a:tr>
            </a:tbl>
          </a:graphicData>
        </a:graphic>
      </p:graphicFrame>
    </p:spTree>
    <p:extLst>
      <p:ext uri="{BB962C8B-B14F-4D97-AF65-F5344CB8AC3E}">
        <p14:creationId xmlns:p14="http://schemas.microsoft.com/office/powerpoint/2010/main" val="1441610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012C53-7B1D-09B1-DA9D-74C3C5150801}"/>
              </a:ext>
            </a:extLst>
          </p:cNvPr>
          <p:cNvSpPr>
            <a:spLocks noGrp="1"/>
          </p:cNvSpPr>
          <p:nvPr>
            <p:ph type="title"/>
          </p:nvPr>
        </p:nvSpPr>
        <p:spPr>
          <a:xfrm>
            <a:off x="97267" y="86524"/>
            <a:ext cx="11590020" cy="701731"/>
          </a:xfrm>
        </p:spPr>
        <p:txBody>
          <a:bodyPr>
            <a:normAutofit/>
          </a:bodyPr>
          <a:lstStyle/>
          <a:p>
            <a:r>
              <a:rPr lang="es-419" dirty="0"/>
              <a:t>Protección de los ojos y la cara</a:t>
            </a:r>
            <a:r>
              <a:rPr lang="en-US" b="1" dirty="0"/>
              <a:t>– </a:t>
            </a:r>
            <a:r>
              <a:rPr lang="en-US" dirty="0" err="1"/>
              <a:t>U</a:t>
            </a:r>
            <a:r>
              <a:rPr lang="en-US" b="1" dirty="0" err="1"/>
              <a:t>so</a:t>
            </a:r>
            <a:r>
              <a:rPr lang="en-US" b="1" dirty="0"/>
              <a:t> de </a:t>
            </a:r>
            <a:r>
              <a:rPr lang="en-US" b="1" dirty="0" err="1"/>
              <a:t>láser</a:t>
            </a:r>
            <a:endParaRPr lang="en-US" b="1" dirty="0"/>
          </a:p>
        </p:txBody>
      </p:sp>
      <p:sp>
        <p:nvSpPr>
          <p:cNvPr id="3" name="Content Placeholder 2">
            <a:extLst>
              <a:ext uri="{FF2B5EF4-FFF2-40B4-BE49-F238E27FC236}">
                <a16:creationId xmlns:a16="http://schemas.microsoft.com/office/drawing/2014/main" id="{A097B5B5-657B-E2C1-793B-500A7A844349}"/>
              </a:ext>
            </a:extLst>
          </p:cNvPr>
          <p:cNvSpPr>
            <a:spLocks noGrp="1"/>
          </p:cNvSpPr>
          <p:nvPr>
            <p:ph idx="1"/>
          </p:nvPr>
        </p:nvSpPr>
        <p:spPr>
          <a:xfrm>
            <a:off x="285750" y="1118796"/>
            <a:ext cx="11590020" cy="5200710"/>
          </a:xfrm>
        </p:spPr>
        <p:txBody>
          <a:bodyPr>
            <a:noAutofit/>
          </a:bodyPr>
          <a:lstStyle/>
          <a:p>
            <a:pPr marL="0" indent="0" algn="l">
              <a:buNone/>
            </a:pPr>
            <a:r>
              <a:rPr lang="es-DO" sz="2400" b="1" dirty="0">
                <a:solidFill>
                  <a:srgbClr val="333333"/>
                </a:solidFill>
                <a:effectLst/>
              </a:rPr>
              <a:t>Protección contra láser</a:t>
            </a:r>
          </a:p>
          <a:p>
            <a:r>
              <a:rPr lang="es-ES" sz="2400" b="0" i="0" dirty="0">
                <a:solidFill>
                  <a:srgbClr val="333333"/>
                </a:solidFill>
                <a:effectLst/>
              </a:rPr>
              <a:t>A los empleados expuestos a rayos láser se les deben proporcionar lentes (gafas) de seguridad </a:t>
            </a:r>
            <a:r>
              <a:rPr lang="es-ES" sz="2400" dirty="0">
                <a:solidFill>
                  <a:srgbClr val="333333"/>
                </a:solidFill>
              </a:rPr>
              <a:t>adecuadas para láser </a:t>
            </a:r>
            <a:r>
              <a:rPr lang="es-ES" sz="2400" b="0" i="0" dirty="0">
                <a:solidFill>
                  <a:srgbClr val="333333"/>
                </a:solidFill>
                <a:effectLst/>
              </a:rPr>
              <a:t>que protejan para la longitud de onda específica del láser y que tengan una densidad óptica (D.O.) adecuada para la energía involucrada.</a:t>
            </a:r>
          </a:p>
          <a:p>
            <a:r>
              <a:rPr lang="es-ES" sz="2400" dirty="0">
                <a:solidFill>
                  <a:srgbClr val="333333"/>
                </a:solidFill>
              </a:rPr>
              <a:t>La Tabla E-2 enumera la máxima potencia o densidad de energía para la cual se brinda una protección adecuada con lentes de densidades ópticas de 5 a 8. Los niveles de salida que se encuentren entre líneas en esta tabla requerirán la mayor densidad óptica.</a:t>
            </a:r>
          </a:p>
          <a:p>
            <a:r>
              <a:rPr lang="es-ES" sz="2400" dirty="0">
                <a:solidFill>
                  <a:srgbClr val="333333"/>
                </a:solidFill>
              </a:rPr>
              <a:t>Todas los lentes (gafas) de seguridad llevarán una etiqueta que identifique los siguientes datos:</a:t>
            </a:r>
          </a:p>
          <a:p>
            <a:pPr lvl="1"/>
            <a:r>
              <a:rPr lang="es-ES" dirty="0">
                <a:solidFill>
                  <a:srgbClr val="333333"/>
                </a:solidFill>
              </a:rPr>
              <a:t>Las longitudes de onda del láser para las que está destinado el uso</a:t>
            </a:r>
          </a:p>
          <a:p>
            <a:pPr lvl="1"/>
            <a:r>
              <a:rPr lang="es-ES" dirty="0">
                <a:solidFill>
                  <a:srgbClr val="333333"/>
                </a:solidFill>
              </a:rPr>
              <a:t>La densidad óptica de esas longitudes de onda.</a:t>
            </a:r>
          </a:p>
          <a:p>
            <a:pPr lvl="1"/>
            <a:r>
              <a:rPr lang="es-ES" dirty="0">
                <a:solidFill>
                  <a:srgbClr val="333333"/>
                </a:solidFill>
              </a:rPr>
              <a:t>La transmisión de luz visible</a:t>
            </a:r>
          </a:p>
          <a:p>
            <a:pPr algn="l"/>
            <a:endParaRPr lang="en-US" b="0" i="0" dirty="0">
              <a:solidFill>
                <a:srgbClr val="333333"/>
              </a:solidFill>
              <a:effectLst/>
              <a:latin typeface="Helvetica Neue"/>
            </a:endParaRPr>
          </a:p>
        </p:txBody>
      </p:sp>
    </p:spTree>
    <p:extLst>
      <p:ext uri="{BB962C8B-B14F-4D97-AF65-F5344CB8AC3E}">
        <p14:creationId xmlns:p14="http://schemas.microsoft.com/office/powerpoint/2010/main" val="273888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E179-0635-4779-C4C5-3AA74C01C953}"/>
              </a:ext>
            </a:extLst>
          </p:cNvPr>
          <p:cNvSpPr>
            <a:spLocks noGrp="1"/>
          </p:cNvSpPr>
          <p:nvPr>
            <p:ph type="title"/>
          </p:nvPr>
        </p:nvSpPr>
        <p:spPr>
          <a:xfrm>
            <a:off x="439386" y="75767"/>
            <a:ext cx="11752613" cy="701731"/>
          </a:xfrm>
        </p:spPr>
        <p:txBody>
          <a:bodyPr>
            <a:normAutofit/>
          </a:bodyPr>
          <a:lstStyle/>
          <a:p>
            <a:r>
              <a:rPr lang="es-419" dirty="0"/>
              <a:t>Protección de ojos y cara</a:t>
            </a:r>
            <a:r>
              <a:rPr lang="en-US" b="1" dirty="0"/>
              <a:t>– </a:t>
            </a:r>
            <a:r>
              <a:rPr lang="en-US" b="1" dirty="0" err="1"/>
              <a:t>Protección</a:t>
            </a:r>
            <a:r>
              <a:rPr lang="en-US" b="1" dirty="0"/>
              <a:t> contra </a:t>
            </a:r>
            <a:r>
              <a:rPr lang="en-US" b="1" dirty="0" err="1"/>
              <a:t>láser</a:t>
            </a:r>
            <a:endParaRPr lang="en-US" b="1" dirty="0"/>
          </a:p>
        </p:txBody>
      </p:sp>
      <p:sp>
        <p:nvSpPr>
          <p:cNvPr id="5" name="TextBox 4">
            <a:extLst>
              <a:ext uri="{FF2B5EF4-FFF2-40B4-BE49-F238E27FC236}">
                <a16:creationId xmlns:a16="http://schemas.microsoft.com/office/drawing/2014/main" id="{89EB3D76-F2F9-3DE5-1D87-B34A8DDF161D}"/>
              </a:ext>
            </a:extLst>
          </p:cNvPr>
          <p:cNvSpPr txBox="1"/>
          <p:nvPr/>
        </p:nvSpPr>
        <p:spPr>
          <a:xfrm>
            <a:off x="901701" y="1300881"/>
            <a:ext cx="10604498" cy="523220"/>
          </a:xfrm>
          <a:prstGeom prst="rect">
            <a:avLst/>
          </a:prstGeom>
          <a:noFill/>
        </p:spPr>
        <p:txBody>
          <a:bodyPr wrap="square">
            <a:spAutoFit/>
          </a:bodyPr>
          <a:lstStyle/>
          <a:p>
            <a:pPr algn="ctr"/>
            <a:r>
              <a:rPr kumimoji="0" lang="en-US" altLang="en-US" sz="2800" b="0" i="0" u="none" strike="noStrike" cap="none" normalizeH="0" baseline="0" dirty="0">
                <a:ln>
                  <a:noFill/>
                </a:ln>
                <a:effectLst/>
              </a:rPr>
              <a:t>Table E-2-Selecting Laser Safety Glass</a:t>
            </a:r>
            <a:endParaRPr lang="en-US" sz="2800" dirty="0"/>
          </a:p>
        </p:txBody>
      </p:sp>
      <p:graphicFrame>
        <p:nvGraphicFramePr>
          <p:cNvPr id="4" name="Content Placeholder 3">
            <a:extLst>
              <a:ext uri="{FF2B5EF4-FFF2-40B4-BE49-F238E27FC236}">
                <a16:creationId xmlns:a16="http://schemas.microsoft.com/office/drawing/2014/main" id="{02BDFA51-D4AF-1201-7712-5DE09F4F1872}"/>
              </a:ext>
            </a:extLst>
          </p:cNvPr>
          <p:cNvGraphicFramePr>
            <a:graphicFrameLocks noGrp="1"/>
          </p:cNvGraphicFramePr>
          <p:nvPr>
            <p:ph idx="1"/>
            <p:extLst>
              <p:ext uri="{D42A27DB-BD31-4B8C-83A1-F6EECF244321}">
                <p14:modId xmlns:p14="http://schemas.microsoft.com/office/powerpoint/2010/main" val="2021541719"/>
              </p:ext>
            </p:extLst>
          </p:nvPr>
        </p:nvGraphicFramePr>
        <p:xfrm>
          <a:off x="560070" y="2347484"/>
          <a:ext cx="11087100" cy="4117916"/>
        </p:xfrm>
        <a:graphic>
          <a:graphicData uri="http://schemas.openxmlformats.org/drawingml/2006/table">
            <a:tbl>
              <a:tblPr firstRow="1">
                <a:tableStyleId>{5940675A-B579-460E-94D1-54222C63F5DA}</a:tableStyleId>
              </a:tblPr>
              <a:tblGrid>
                <a:gridCol w="3695700">
                  <a:extLst>
                    <a:ext uri="{9D8B030D-6E8A-4147-A177-3AD203B41FA5}">
                      <a16:colId xmlns:a16="http://schemas.microsoft.com/office/drawing/2014/main" val="2261961018"/>
                    </a:ext>
                  </a:extLst>
                </a:gridCol>
                <a:gridCol w="3695700">
                  <a:extLst>
                    <a:ext uri="{9D8B030D-6E8A-4147-A177-3AD203B41FA5}">
                      <a16:colId xmlns:a16="http://schemas.microsoft.com/office/drawing/2014/main" val="2649398734"/>
                    </a:ext>
                  </a:extLst>
                </a:gridCol>
                <a:gridCol w="3695700">
                  <a:extLst>
                    <a:ext uri="{9D8B030D-6E8A-4147-A177-3AD203B41FA5}">
                      <a16:colId xmlns:a16="http://schemas.microsoft.com/office/drawing/2014/main" val="674566785"/>
                    </a:ext>
                  </a:extLst>
                </a:gridCol>
              </a:tblGrid>
              <a:tr h="952409">
                <a:tc>
                  <a:txBody>
                    <a:bodyPr/>
                    <a:lstStyle/>
                    <a:p>
                      <a:pPr algn="ctr" fontAlgn="t"/>
                      <a:r>
                        <a:rPr lang="es-CO" sz="2800" b="1" noProof="0" dirty="0">
                          <a:effectLst/>
                        </a:rPr>
                        <a:t>Intensidad, Densidad de potencia máxima de onda continua  </a:t>
                      </a:r>
                      <a:r>
                        <a:rPr lang="en-US" sz="2800" b="1" dirty="0">
                          <a:effectLst/>
                        </a:rPr>
                        <a:t>(watts/cm2)</a:t>
                      </a:r>
                    </a:p>
                  </a:txBody>
                  <a:tcPr marL="46324" marR="46324" marT="46324" marB="46324"/>
                </a:tc>
                <a:tc>
                  <a:txBody>
                    <a:bodyPr/>
                    <a:lstStyle/>
                    <a:p>
                      <a:pPr algn="ctr" fontAlgn="t"/>
                      <a:r>
                        <a:rPr lang="en-US" sz="2800" b="1" dirty="0" err="1">
                          <a:effectLst/>
                        </a:rPr>
                        <a:t>Densidad</a:t>
                      </a:r>
                      <a:r>
                        <a:rPr lang="en-US" sz="2800" b="1" dirty="0">
                          <a:effectLst/>
                        </a:rPr>
                        <a:t> Optica (D.O.)</a:t>
                      </a:r>
                    </a:p>
                  </a:txBody>
                  <a:tcPr marL="46324" marR="46324" marT="46324" marB="46324"/>
                </a:tc>
                <a:tc>
                  <a:txBody>
                    <a:bodyPr/>
                    <a:lstStyle/>
                    <a:p>
                      <a:pPr algn="ctr" fontAlgn="t"/>
                      <a:r>
                        <a:rPr lang="en-US" sz="2800" b="1" dirty="0">
                          <a:effectLst/>
                        </a:rPr>
                        <a:t>Factor de </a:t>
                      </a:r>
                      <a:r>
                        <a:rPr lang="en-US" sz="2800" b="1" dirty="0" err="1">
                          <a:effectLst/>
                        </a:rPr>
                        <a:t>Atenuación</a:t>
                      </a:r>
                      <a:endParaRPr lang="en-US" sz="2800" b="1" dirty="0">
                        <a:effectLst/>
                      </a:endParaRPr>
                    </a:p>
                  </a:txBody>
                  <a:tcPr marL="46324" marR="46324" marT="46324" marB="46324"/>
                </a:tc>
                <a:extLst>
                  <a:ext uri="{0D108BD9-81ED-4DB2-BD59-A6C34878D82A}">
                    <a16:rowId xmlns:a16="http://schemas.microsoft.com/office/drawing/2014/main" val="1039375296"/>
                  </a:ext>
                </a:extLst>
              </a:tr>
              <a:tr h="579597">
                <a:tc>
                  <a:txBody>
                    <a:bodyPr/>
                    <a:lstStyle/>
                    <a:p>
                      <a:pPr algn="ctr" fontAlgn="t"/>
                      <a:r>
                        <a:rPr lang="en-US" sz="2800" dirty="0">
                          <a:effectLst/>
                        </a:rPr>
                        <a:t>10-</a:t>
                      </a:r>
                      <a:r>
                        <a:rPr lang="en-US" sz="2800" baseline="30000" dirty="0">
                          <a:effectLst/>
                        </a:rPr>
                        <a:t>2</a:t>
                      </a:r>
                      <a:endParaRPr lang="en-US" sz="2800" dirty="0">
                        <a:effectLst/>
                      </a:endParaRPr>
                    </a:p>
                  </a:txBody>
                  <a:tcPr marL="46324" marR="46324" marT="46324" marB="46324"/>
                </a:tc>
                <a:tc>
                  <a:txBody>
                    <a:bodyPr/>
                    <a:lstStyle/>
                    <a:p>
                      <a:pPr algn="ctr" fontAlgn="t"/>
                      <a:r>
                        <a:rPr lang="en-US" sz="2800" dirty="0">
                          <a:effectLst/>
                        </a:rPr>
                        <a:t>5</a:t>
                      </a:r>
                    </a:p>
                  </a:txBody>
                  <a:tcPr marL="46324" marR="46324" marT="46324" marB="46324"/>
                </a:tc>
                <a:tc>
                  <a:txBody>
                    <a:bodyPr/>
                    <a:lstStyle/>
                    <a:p>
                      <a:pPr algn="ctr" fontAlgn="t"/>
                      <a:r>
                        <a:rPr lang="en-US" sz="2800" dirty="0">
                          <a:effectLst/>
                        </a:rPr>
                        <a:t>10</a:t>
                      </a:r>
                      <a:r>
                        <a:rPr lang="en-US" sz="2800" baseline="30000" dirty="0">
                          <a:effectLst/>
                        </a:rPr>
                        <a:t>5</a:t>
                      </a:r>
                      <a:endParaRPr lang="en-US" sz="2800" dirty="0">
                        <a:effectLst/>
                      </a:endParaRPr>
                    </a:p>
                  </a:txBody>
                  <a:tcPr marL="46324" marR="46324" marT="46324" marB="46324"/>
                </a:tc>
                <a:extLst>
                  <a:ext uri="{0D108BD9-81ED-4DB2-BD59-A6C34878D82A}">
                    <a16:rowId xmlns:a16="http://schemas.microsoft.com/office/drawing/2014/main" val="3497980388"/>
                  </a:ext>
                </a:extLst>
              </a:tr>
              <a:tr h="579597">
                <a:tc>
                  <a:txBody>
                    <a:bodyPr/>
                    <a:lstStyle/>
                    <a:p>
                      <a:pPr algn="ctr" fontAlgn="t"/>
                      <a:r>
                        <a:rPr lang="en-US" sz="2800" dirty="0">
                          <a:effectLst/>
                        </a:rPr>
                        <a:t>10-</a:t>
                      </a:r>
                      <a:r>
                        <a:rPr lang="en-US" sz="2800" baseline="30000" dirty="0">
                          <a:effectLst/>
                        </a:rPr>
                        <a:t>1</a:t>
                      </a:r>
                      <a:endParaRPr lang="en-US" sz="2800" dirty="0">
                        <a:effectLst/>
                      </a:endParaRPr>
                    </a:p>
                  </a:txBody>
                  <a:tcPr marL="46324" marR="46324" marT="46324" marB="46324"/>
                </a:tc>
                <a:tc>
                  <a:txBody>
                    <a:bodyPr/>
                    <a:lstStyle/>
                    <a:p>
                      <a:pPr algn="ctr" fontAlgn="t"/>
                      <a:r>
                        <a:rPr lang="en-US" sz="2800" dirty="0">
                          <a:effectLst/>
                        </a:rPr>
                        <a:t>6</a:t>
                      </a:r>
                    </a:p>
                  </a:txBody>
                  <a:tcPr marL="46324" marR="46324" marT="46324" marB="46324"/>
                </a:tc>
                <a:tc>
                  <a:txBody>
                    <a:bodyPr/>
                    <a:lstStyle/>
                    <a:p>
                      <a:pPr algn="ctr" fontAlgn="t"/>
                      <a:r>
                        <a:rPr lang="en-US" sz="2800" dirty="0">
                          <a:effectLst/>
                        </a:rPr>
                        <a:t>10</a:t>
                      </a:r>
                      <a:r>
                        <a:rPr lang="en-US" sz="2800" baseline="30000" dirty="0">
                          <a:effectLst/>
                        </a:rPr>
                        <a:t>6</a:t>
                      </a:r>
                      <a:endParaRPr lang="en-US" sz="2800" dirty="0">
                        <a:effectLst/>
                      </a:endParaRPr>
                    </a:p>
                  </a:txBody>
                  <a:tcPr marL="46324" marR="46324" marT="46324" marB="46324"/>
                </a:tc>
                <a:extLst>
                  <a:ext uri="{0D108BD9-81ED-4DB2-BD59-A6C34878D82A}">
                    <a16:rowId xmlns:a16="http://schemas.microsoft.com/office/drawing/2014/main" val="1883973235"/>
                  </a:ext>
                </a:extLst>
              </a:tr>
              <a:tr h="579597">
                <a:tc>
                  <a:txBody>
                    <a:bodyPr/>
                    <a:lstStyle/>
                    <a:p>
                      <a:pPr algn="ctr" fontAlgn="t"/>
                      <a:r>
                        <a:rPr lang="en-US" sz="2800" dirty="0">
                          <a:effectLst/>
                        </a:rPr>
                        <a:t>1.0</a:t>
                      </a:r>
                    </a:p>
                  </a:txBody>
                  <a:tcPr marL="46324" marR="46324" marT="46324" marB="46324"/>
                </a:tc>
                <a:tc>
                  <a:txBody>
                    <a:bodyPr/>
                    <a:lstStyle/>
                    <a:p>
                      <a:pPr algn="ctr" fontAlgn="t"/>
                      <a:r>
                        <a:rPr lang="en-US" sz="2800" dirty="0">
                          <a:effectLst/>
                        </a:rPr>
                        <a:t>7</a:t>
                      </a:r>
                    </a:p>
                  </a:txBody>
                  <a:tcPr marL="46324" marR="46324" marT="46324" marB="46324"/>
                </a:tc>
                <a:tc>
                  <a:txBody>
                    <a:bodyPr/>
                    <a:lstStyle/>
                    <a:p>
                      <a:pPr algn="ctr" fontAlgn="t"/>
                      <a:r>
                        <a:rPr lang="en-US" sz="2800" dirty="0">
                          <a:effectLst/>
                        </a:rPr>
                        <a:t>10</a:t>
                      </a:r>
                      <a:r>
                        <a:rPr lang="en-US" sz="2800" baseline="30000" dirty="0">
                          <a:effectLst/>
                        </a:rPr>
                        <a:t>7</a:t>
                      </a:r>
                      <a:endParaRPr lang="en-US" sz="2800" dirty="0">
                        <a:effectLst/>
                      </a:endParaRPr>
                    </a:p>
                  </a:txBody>
                  <a:tcPr marL="46324" marR="46324" marT="46324" marB="46324"/>
                </a:tc>
                <a:extLst>
                  <a:ext uri="{0D108BD9-81ED-4DB2-BD59-A6C34878D82A}">
                    <a16:rowId xmlns:a16="http://schemas.microsoft.com/office/drawing/2014/main" val="3860336900"/>
                  </a:ext>
                </a:extLst>
              </a:tr>
              <a:tr h="579597">
                <a:tc>
                  <a:txBody>
                    <a:bodyPr/>
                    <a:lstStyle/>
                    <a:p>
                      <a:pPr algn="ctr" fontAlgn="t"/>
                      <a:r>
                        <a:rPr lang="en-US" sz="2800" dirty="0">
                          <a:effectLst/>
                        </a:rPr>
                        <a:t>10.0</a:t>
                      </a:r>
                    </a:p>
                  </a:txBody>
                  <a:tcPr marL="46324" marR="46324" marT="46324" marB="46324"/>
                </a:tc>
                <a:tc>
                  <a:txBody>
                    <a:bodyPr/>
                    <a:lstStyle/>
                    <a:p>
                      <a:pPr algn="ctr" fontAlgn="t"/>
                      <a:r>
                        <a:rPr lang="en-US" sz="2800" dirty="0">
                          <a:effectLst/>
                        </a:rPr>
                        <a:t>8</a:t>
                      </a:r>
                    </a:p>
                  </a:txBody>
                  <a:tcPr marL="46324" marR="46324" marT="46324" marB="46324"/>
                </a:tc>
                <a:tc>
                  <a:txBody>
                    <a:bodyPr/>
                    <a:lstStyle/>
                    <a:p>
                      <a:pPr algn="ctr" fontAlgn="t"/>
                      <a:r>
                        <a:rPr lang="en-US" sz="2800" dirty="0">
                          <a:effectLst/>
                        </a:rPr>
                        <a:t>10</a:t>
                      </a:r>
                      <a:r>
                        <a:rPr lang="en-US" sz="2800" baseline="30000" dirty="0">
                          <a:effectLst/>
                        </a:rPr>
                        <a:t>8</a:t>
                      </a:r>
                      <a:endParaRPr lang="en-US" sz="2800" dirty="0">
                        <a:effectLst/>
                      </a:endParaRPr>
                    </a:p>
                  </a:txBody>
                  <a:tcPr marL="46324" marR="46324" marT="46324" marB="46324"/>
                </a:tc>
                <a:extLst>
                  <a:ext uri="{0D108BD9-81ED-4DB2-BD59-A6C34878D82A}">
                    <a16:rowId xmlns:a16="http://schemas.microsoft.com/office/drawing/2014/main" val="3863629881"/>
                  </a:ext>
                </a:extLst>
              </a:tr>
            </a:tbl>
          </a:graphicData>
        </a:graphic>
      </p:graphicFrame>
    </p:spTree>
    <p:extLst>
      <p:ext uri="{BB962C8B-B14F-4D97-AF65-F5344CB8AC3E}">
        <p14:creationId xmlns:p14="http://schemas.microsoft.com/office/powerpoint/2010/main" val="239273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normAutofit fontScale="90000"/>
          </a:bodyPr>
          <a:lstStyle/>
          <a:p>
            <a:r>
              <a:rPr lang="es-419" dirty="0"/>
              <a:t>Protección de los ojos y la cara</a:t>
            </a:r>
            <a:r>
              <a:rPr lang="en-US" b="1" dirty="0"/>
              <a:t>– </a:t>
            </a:r>
            <a:r>
              <a:rPr lang="es-CU" b="1" dirty="0"/>
              <a:t>Peligros Comunes</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11315191" cy="4510904"/>
          </a:xfrm>
        </p:spPr>
        <p:txBody>
          <a:bodyPr/>
          <a:lstStyle/>
          <a:p>
            <a:r>
              <a:rPr lang="es-ES" dirty="0"/>
              <a:t>Polvo en el aire o partículas que vuelan al cortar, lijar, esmerilar o martillar</a:t>
            </a:r>
          </a:p>
          <a:p>
            <a:r>
              <a:rPr lang="es-ES" dirty="0"/>
              <a:t>Salpicadura química de sustancias peligrosas (irritantes, corrosivos)</a:t>
            </a:r>
          </a:p>
          <a:p>
            <a:r>
              <a:rPr lang="es-ES" dirty="0"/>
              <a:t>Calor, reflejo de luz y chispas durante las operaciones de soldadura</a:t>
            </a:r>
            <a:endParaRPr lang="en-US"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8"/>
            <a:ext cx="8214400" cy="892175"/>
          </a:xfrm>
        </p:spPr>
        <p:txBody>
          <a:bodyPr/>
          <a:lstStyle/>
          <a:p>
            <a:r>
              <a:rPr lang="es-ES" b="1" i="0" dirty="0">
                <a:solidFill>
                  <a:srgbClr val="333333"/>
                </a:solidFill>
                <a:effectLst/>
              </a:rPr>
              <a:t>Peligros comunes en espacios confinados </a:t>
            </a:r>
            <a:r>
              <a:rPr lang="en-US" b="1" i="0" dirty="0">
                <a:solidFill>
                  <a:srgbClr val="333333"/>
                </a:solidFill>
                <a:effectLst/>
              </a:rPr>
              <a:t>:</a:t>
            </a:r>
          </a:p>
          <a:p>
            <a:endParaRPr lang="en-US" sz="3200" dirty="0"/>
          </a:p>
        </p:txBody>
      </p:sp>
    </p:spTree>
    <p:extLst>
      <p:ext uri="{BB962C8B-B14F-4D97-AF65-F5344CB8AC3E}">
        <p14:creationId xmlns:p14="http://schemas.microsoft.com/office/powerpoint/2010/main" val="1004171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419" dirty="0"/>
              <a:t>Protección de ojos y cara</a:t>
            </a:r>
            <a:r>
              <a:rPr lang="en-US" b="1" dirty="0"/>
              <a:t>– Examples of PPE</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662447" y="1987206"/>
            <a:ext cx="5071637" cy="892175"/>
          </a:xfrm>
        </p:spPr>
        <p:txBody>
          <a:bodyPr/>
          <a:lstStyle/>
          <a:p>
            <a:r>
              <a:rPr lang="en-US" b="1" dirty="0"/>
              <a:t>Examples of PPE:</a:t>
            </a:r>
          </a:p>
        </p:txBody>
      </p:sp>
      <p:pic>
        <p:nvPicPr>
          <p:cNvPr id="8" name="Picture 7" descr="Safety glasses">
            <a:extLst>
              <a:ext uri="{FF2B5EF4-FFF2-40B4-BE49-F238E27FC236}">
                <a16:creationId xmlns:a16="http://schemas.microsoft.com/office/drawing/2014/main" id="{4C258A0E-6FD4-D9F2-9678-30BD2C1DE8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15234" y="891545"/>
            <a:ext cx="3306263" cy="2182373"/>
          </a:xfrm>
          <a:prstGeom prst="rect">
            <a:avLst/>
          </a:prstGeom>
        </p:spPr>
      </p:pic>
      <p:sp>
        <p:nvSpPr>
          <p:cNvPr id="5" name="Content Placeholder 4">
            <a:extLst>
              <a:ext uri="{FF2B5EF4-FFF2-40B4-BE49-F238E27FC236}">
                <a16:creationId xmlns:a16="http://schemas.microsoft.com/office/drawing/2014/main" id="{75287131-DCB5-2B75-0177-6DFB2ADD4B05}"/>
              </a:ext>
            </a:extLst>
          </p:cNvPr>
          <p:cNvSpPr>
            <a:spLocks noGrp="1"/>
          </p:cNvSpPr>
          <p:nvPr>
            <p:ph idx="11"/>
          </p:nvPr>
        </p:nvSpPr>
        <p:spPr>
          <a:xfrm>
            <a:off x="746027" y="2595098"/>
            <a:ext cx="5071947" cy="3798848"/>
          </a:xfrm>
        </p:spPr>
        <p:txBody>
          <a:bodyPr/>
          <a:lstStyle/>
          <a:p>
            <a:pPr lvl="0"/>
            <a:r>
              <a:rPr lang="en-US" dirty="0" err="1"/>
              <a:t>Lentes</a:t>
            </a:r>
            <a:r>
              <a:rPr lang="en-US" dirty="0"/>
              <a:t> (</a:t>
            </a:r>
            <a:r>
              <a:rPr lang="en-US" dirty="0" err="1"/>
              <a:t>gafas</a:t>
            </a:r>
            <a:r>
              <a:rPr lang="en-US" dirty="0"/>
              <a:t>) de </a:t>
            </a:r>
            <a:r>
              <a:rPr lang="en-US" dirty="0" err="1"/>
              <a:t>seguridad</a:t>
            </a:r>
            <a:endParaRPr lang="en-US" dirty="0"/>
          </a:p>
          <a:p>
            <a:pPr lvl="0"/>
            <a:r>
              <a:rPr lang="en-US" dirty="0" err="1"/>
              <a:t>Lentes</a:t>
            </a:r>
            <a:r>
              <a:rPr lang="en-US" dirty="0"/>
              <a:t> (</a:t>
            </a:r>
            <a:r>
              <a:rPr lang="en-US" dirty="0" err="1"/>
              <a:t>gafas</a:t>
            </a:r>
            <a:r>
              <a:rPr lang="en-US" dirty="0"/>
              <a:t>) de </a:t>
            </a:r>
            <a:r>
              <a:rPr lang="en-US" dirty="0" err="1"/>
              <a:t>seguridad</a:t>
            </a:r>
            <a:r>
              <a:rPr lang="en-US" dirty="0"/>
              <a:t> para </a:t>
            </a:r>
            <a:r>
              <a:rPr lang="en-US" dirty="0" err="1"/>
              <a:t>salpicaduras</a:t>
            </a:r>
            <a:r>
              <a:rPr lang="en-US" dirty="0"/>
              <a:t>, “Goggles”</a:t>
            </a:r>
          </a:p>
          <a:p>
            <a:pPr lvl="0"/>
            <a:r>
              <a:rPr lang="en-US" dirty="0"/>
              <a:t>Protector de </a:t>
            </a:r>
            <a:r>
              <a:rPr lang="en-US" dirty="0" err="1"/>
              <a:t>cara</a:t>
            </a:r>
            <a:endParaRPr lang="en-US" dirty="0"/>
          </a:p>
          <a:p>
            <a:endParaRPr lang="en-US" sz="3200" dirty="0"/>
          </a:p>
        </p:txBody>
      </p:sp>
      <p:pic>
        <p:nvPicPr>
          <p:cNvPr id="11" name="Picture 10" descr="Safety goggles">
            <a:extLst>
              <a:ext uri="{FF2B5EF4-FFF2-40B4-BE49-F238E27FC236}">
                <a16:creationId xmlns:a16="http://schemas.microsoft.com/office/drawing/2014/main" id="{B89B752C-6552-C14E-9E96-8444977544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1344" y="2433294"/>
            <a:ext cx="3267868" cy="2450901"/>
          </a:xfrm>
          <a:prstGeom prst="rect">
            <a:avLst/>
          </a:prstGeom>
        </p:spPr>
      </p:pic>
      <p:pic>
        <p:nvPicPr>
          <p:cNvPr id="13" name="Picture 12" descr="Welding shield">
            <a:extLst>
              <a:ext uri="{FF2B5EF4-FFF2-40B4-BE49-F238E27FC236}">
                <a16:creationId xmlns:a16="http://schemas.microsoft.com/office/drawing/2014/main" id="{71DACC78-2061-AC49-C693-21AC3C48C7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19208" y="4391770"/>
            <a:ext cx="2292140" cy="2292140"/>
          </a:xfrm>
          <a:prstGeom prst="rect">
            <a:avLst/>
          </a:prstGeom>
        </p:spPr>
      </p:pic>
    </p:spTree>
    <p:extLst>
      <p:ext uri="{BB962C8B-B14F-4D97-AF65-F5344CB8AC3E}">
        <p14:creationId xmlns:p14="http://schemas.microsoft.com/office/powerpoint/2010/main" val="288994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F91B3-2DC0-6F7D-0024-5A3DC6C13BA4}"/>
              </a:ext>
            </a:extLst>
          </p:cNvPr>
          <p:cNvSpPr>
            <a:spLocks noGrp="1"/>
          </p:cNvSpPr>
          <p:nvPr>
            <p:ph type="title"/>
          </p:nvPr>
        </p:nvSpPr>
        <p:spPr/>
        <p:txBody>
          <a:bodyPr/>
          <a:lstStyle/>
          <a:p>
            <a:r>
              <a:rPr lang="en-US" b="1" dirty="0"/>
              <a:t>OSHA</a:t>
            </a:r>
          </a:p>
        </p:txBody>
      </p:sp>
      <p:sp>
        <p:nvSpPr>
          <p:cNvPr id="3" name="Text Placeholder 2">
            <a:extLst>
              <a:ext uri="{FF2B5EF4-FFF2-40B4-BE49-F238E27FC236}">
                <a16:creationId xmlns:a16="http://schemas.microsoft.com/office/drawing/2014/main" id="{C6E08E2D-E023-849C-F7B4-399B6D222175}"/>
              </a:ext>
            </a:extLst>
          </p:cNvPr>
          <p:cNvSpPr>
            <a:spLocks noGrp="1"/>
          </p:cNvSpPr>
          <p:nvPr>
            <p:ph type="body" sz="quarter" idx="10"/>
          </p:nvPr>
        </p:nvSpPr>
        <p:spPr/>
        <p:txBody>
          <a:bodyPr/>
          <a:lstStyle/>
          <a:p>
            <a:r>
              <a:rPr lang="es-AR" dirty="0"/>
              <a:t>Misión de OSHA</a:t>
            </a:r>
          </a:p>
        </p:txBody>
      </p:sp>
      <p:sp>
        <p:nvSpPr>
          <p:cNvPr id="2" name="Content Placeholder 1">
            <a:extLst>
              <a:ext uri="{FF2B5EF4-FFF2-40B4-BE49-F238E27FC236}">
                <a16:creationId xmlns:a16="http://schemas.microsoft.com/office/drawing/2014/main" id="{B9EB5593-2127-72BA-2863-7FBC81FE57A1}"/>
              </a:ext>
            </a:extLst>
          </p:cNvPr>
          <p:cNvSpPr>
            <a:spLocks noGrp="1"/>
          </p:cNvSpPr>
          <p:nvPr>
            <p:ph idx="1"/>
          </p:nvPr>
        </p:nvSpPr>
        <p:spPr/>
        <p:txBody>
          <a:bodyPr/>
          <a:lstStyle/>
          <a:p>
            <a:pPr marL="0" indent="0">
              <a:buNone/>
            </a:pPr>
            <a:r>
              <a:rPr lang="es-ES" dirty="0"/>
              <a:t>Con la Ley de Salud y Seguridad Ocupacional de 1970, el Congreso creó la Administración de Salud y Seguridad Ocupacional (OSHA, por sus siglas en inglés) para garantizar condiciones de trabajo seguras y saludables para los trabajadores al establecer y hacer cumplir las normas y brindar capacitación, divulgación, educación y asistencia</a:t>
            </a:r>
            <a:endParaRPr lang="en-US" dirty="0"/>
          </a:p>
        </p:txBody>
      </p:sp>
    </p:spTree>
    <p:extLst>
      <p:ext uri="{BB962C8B-B14F-4D97-AF65-F5344CB8AC3E}">
        <p14:creationId xmlns:p14="http://schemas.microsoft.com/office/powerpoint/2010/main" val="296551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s-419" dirty="0"/>
              <a:t>Protección de ojos y la cara</a:t>
            </a:r>
            <a:r>
              <a:rPr lang="en-US" b="1" dirty="0"/>
              <a:t>– </a:t>
            </a:r>
            <a:r>
              <a:rPr lang="en-US" b="1" dirty="0" err="1"/>
              <a:t>Uso</a:t>
            </a:r>
            <a:r>
              <a:rPr lang="en-US" b="1" dirty="0"/>
              <a:t> y </a:t>
            </a:r>
            <a:r>
              <a:rPr lang="en-US" b="1" dirty="0" err="1"/>
              <a:t>Cuidado</a:t>
            </a:r>
            <a:endParaRPr lang="en-US" b="1"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8731758" cy="4654212"/>
          </a:xfrm>
        </p:spPr>
        <p:txBody>
          <a:bodyPr/>
          <a:lstStyle/>
          <a:p>
            <a:r>
              <a:rPr lang="es-GT" sz="2400" b="1" dirty="0">
                <a:solidFill>
                  <a:srgbClr val="333333"/>
                </a:solidFill>
              </a:rPr>
              <a:t>L</a:t>
            </a:r>
            <a:r>
              <a:rPr lang="es-GT" sz="2400" b="1" i="0" dirty="0">
                <a:solidFill>
                  <a:srgbClr val="333333"/>
                </a:solidFill>
                <a:effectLst/>
              </a:rPr>
              <a:t>imitaciones de la protección</a:t>
            </a:r>
            <a:r>
              <a:rPr lang="es-GT" sz="2400" b="1" dirty="0">
                <a:solidFill>
                  <a:srgbClr val="333333"/>
                </a:solidFill>
              </a:rPr>
              <a:t> de ojos y de la cara</a:t>
            </a:r>
            <a:r>
              <a:rPr lang="es-GT" sz="2400" b="1" i="0" dirty="0">
                <a:solidFill>
                  <a:srgbClr val="333333"/>
                </a:solidFill>
                <a:effectLst/>
              </a:rPr>
              <a:t>: </a:t>
            </a:r>
          </a:p>
          <a:p>
            <a:pPr lvl="1"/>
            <a:r>
              <a:rPr lang="es-GT" i="0" dirty="0">
                <a:solidFill>
                  <a:srgbClr val="333333"/>
                </a:solidFill>
                <a:effectLst/>
              </a:rPr>
              <a:t>Lentes ( gafas) de seguridad- provee mínima a ninguna protección para los líquidos o vapore</a:t>
            </a:r>
            <a:r>
              <a:rPr lang="es-GT" dirty="0">
                <a:solidFill>
                  <a:srgbClr val="333333"/>
                </a:solidFill>
              </a:rPr>
              <a:t>s</a:t>
            </a:r>
            <a:endParaRPr lang="es-GT" i="0" dirty="0">
              <a:solidFill>
                <a:srgbClr val="333333"/>
              </a:solidFill>
              <a:effectLst/>
            </a:endParaRPr>
          </a:p>
          <a:p>
            <a:pPr lvl="1"/>
            <a:r>
              <a:rPr lang="es-GT" i="0" dirty="0">
                <a:solidFill>
                  <a:srgbClr val="333333"/>
                </a:solidFill>
                <a:effectLst/>
              </a:rPr>
              <a:t>Lentes (gafas) de seguridad para salpicaduras – los lentes se opacan cuando hay cambios en temperaturas</a:t>
            </a:r>
          </a:p>
          <a:p>
            <a:pPr lvl="1"/>
            <a:r>
              <a:rPr lang="es-GT" i="0" dirty="0">
                <a:solidFill>
                  <a:srgbClr val="333333"/>
                </a:solidFill>
                <a:effectLst/>
              </a:rPr>
              <a:t>Protector de cara- no protege a los trabajadores de los peligros de impacto</a:t>
            </a:r>
          </a:p>
          <a:p>
            <a:r>
              <a:rPr lang="es-GT" sz="2400" b="1" i="0" dirty="0">
                <a:solidFill>
                  <a:srgbClr val="333333"/>
                </a:solidFill>
                <a:effectLst/>
              </a:rPr>
              <a:t>Inspección: </a:t>
            </a:r>
            <a:r>
              <a:rPr lang="es-ES" sz="2400" dirty="0">
                <a:solidFill>
                  <a:srgbClr val="333333"/>
                </a:solidFill>
              </a:rPr>
              <a:t>¿Cómo </a:t>
            </a:r>
            <a:r>
              <a:rPr lang="es-GT" sz="2400" dirty="0">
                <a:solidFill>
                  <a:srgbClr val="333333"/>
                </a:solidFill>
              </a:rPr>
              <a:t>identificar las señales de uso?</a:t>
            </a:r>
            <a:endParaRPr lang="es-GT" sz="2400" b="0" i="0" dirty="0">
              <a:solidFill>
                <a:srgbClr val="333333"/>
              </a:solidFill>
              <a:effectLst/>
            </a:endParaRPr>
          </a:p>
          <a:p>
            <a:pPr lvl="1"/>
            <a:r>
              <a:rPr lang="es-ES" dirty="0">
                <a:solidFill>
                  <a:srgbClr val="333333"/>
                </a:solidFill>
              </a:rPr>
              <a:t>Lentes astillados, rayados o raspados</a:t>
            </a:r>
          </a:p>
          <a:p>
            <a:pPr lvl="1"/>
            <a:r>
              <a:rPr lang="es-ES" dirty="0">
                <a:solidFill>
                  <a:srgbClr val="333333"/>
                </a:solidFill>
              </a:rPr>
              <a:t>Pérdida de elasticidad o deshilachado de bandas para la cabeza</a:t>
            </a:r>
          </a:p>
          <a:p>
            <a:r>
              <a:rPr lang="es-GT" sz="2400" b="1" i="0" dirty="0">
                <a:solidFill>
                  <a:srgbClr val="333333"/>
                </a:solidFill>
                <a:effectLst/>
              </a:rPr>
              <a:t>Cuidado: </a:t>
            </a:r>
            <a:r>
              <a:rPr lang="es-ES" sz="2400" dirty="0">
                <a:solidFill>
                  <a:srgbClr val="333333"/>
                </a:solidFill>
              </a:rPr>
              <a:t>¿Cómo limpiar y desinfectar la protección ocular y facial?</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err="1">
                <a:solidFill>
                  <a:srgbClr val="333333"/>
                </a:solidFill>
              </a:rPr>
              <a:t>Entrenamiento</a:t>
            </a:r>
            <a:r>
              <a:rPr lang="en-US" b="1" dirty="0">
                <a:solidFill>
                  <a:srgbClr val="333333"/>
                </a:solidFill>
              </a:rPr>
              <a:t>: </a:t>
            </a:r>
            <a:r>
              <a:rPr lang="en-US" b="1" dirty="0" err="1">
                <a:solidFill>
                  <a:srgbClr val="333333"/>
                </a:solidFill>
              </a:rPr>
              <a:t>Usos</a:t>
            </a:r>
            <a:r>
              <a:rPr lang="en-US" b="1" dirty="0">
                <a:solidFill>
                  <a:srgbClr val="333333"/>
                </a:solidFill>
              </a:rPr>
              <a:t> y </a:t>
            </a:r>
            <a:r>
              <a:rPr lang="en-US" b="1" dirty="0" err="1">
                <a:solidFill>
                  <a:srgbClr val="333333"/>
                </a:solidFill>
              </a:rPr>
              <a:t>Cuidados</a:t>
            </a:r>
            <a:r>
              <a:rPr lang="en-US" b="1" dirty="0">
                <a:solidFill>
                  <a:srgbClr val="333333"/>
                </a:solidFill>
              </a:rPr>
              <a:t> del EPP</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8896574" y="1190804"/>
            <a:ext cx="3119718" cy="1754326"/>
          </a:xfrm>
          <a:prstGeom prst="rect">
            <a:avLst/>
          </a:prstGeom>
          <a:noFill/>
        </p:spPr>
        <p:txBody>
          <a:bodyPr wrap="square">
            <a:spAutoFit/>
          </a:bodyPr>
          <a:lstStyle/>
          <a:p>
            <a:r>
              <a:rPr lang="es-CO" sz="1800" b="1" i="0" dirty="0">
                <a:solidFill>
                  <a:srgbClr val="EF4A25"/>
                </a:solidFill>
                <a:effectLst/>
              </a:rPr>
              <a:t>Video:</a:t>
            </a:r>
          </a:p>
          <a:p>
            <a:pPr marL="285750" indent="-285750">
              <a:buFont typeface="Arial" panose="020B0604020202020204" pitchFamily="34" charset="0"/>
              <a:buChar char="•"/>
            </a:pPr>
            <a:r>
              <a:rPr lang="es-CO" sz="1800" b="1" i="0" dirty="0">
                <a:solidFill>
                  <a:srgbClr val="EF4A25"/>
                </a:solidFill>
                <a:effectLst/>
              </a:rPr>
              <a:t>¿Como </a:t>
            </a:r>
            <a:r>
              <a:rPr lang="es-CO" b="1" dirty="0">
                <a:solidFill>
                  <a:srgbClr val="EF4A25"/>
                </a:solidFill>
              </a:rPr>
              <a:t>se debe colocar la </a:t>
            </a:r>
            <a:r>
              <a:rPr lang="es-CO" sz="1800" b="1" i="0" dirty="0">
                <a:solidFill>
                  <a:srgbClr val="EF4A25"/>
                </a:solidFill>
                <a:effectLst/>
              </a:rPr>
              <a:t> protección de ojos y la cara?</a:t>
            </a:r>
          </a:p>
          <a:p>
            <a:pPr marL="285750" indent="-285750">
              <a:buFont typeface="Arial" panose="020B0604020202020204" pitchFamily="34" charset="0"/>
              <a:buChar char="•"/>
            </a:pPr>
            <a:r>
              <a:rPr lang="es-CO" sz="1800" b="1" i="0" dirty="0">
                <a:solidFill>
                  <a:srgbClr val="EF4A25"/>
                </a:solidFill>
                <a:effectLst/>
              </a:rPr>
              <a:t>¿Como ajustar la protección de los ojos y la cara?</a:t>
            </a: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341540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3"/>
            <a:ext cx="6858001" cy="556591"/>
          </a:xfrm>
        </p:spPr>
        <p:txBody>
          <a:bodyPr>
            <a:noAutofit/>
          </a:bodyPr>
          <a:lstStyle/>
          <a:p>
            <a:r>
              <a:rPr lang="en-US" sz="3000" dirty="0" err="1"/>
              <a:t>Repasemos</a:t>
            </a:r>
            <a:r>
              <a:rPr lang="en-US" sz="3000" b="1" dirty="0"/>
              <a:t> : </a:t>
            </a:r>
            <a:r>
              <a:rPr lang="es-419" sz="3000" dirty="0"/>
              <a:t>Protección de  los ojos y la cara</a:t>
            </a:r>
            <a:endParaRPr lang="en-US" sz="3000" b="1" dirty="0"/>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s-ES" b="0" i="0" dirty="0">
                <a:solidFill>
                  <a:srgbClr val="333333"/>
                </a:solidFill>
                <a:effectLst/>
              </a:rPr>
              <a:t>¿Por qué es necesaria la protección para los ojos y la cara?</a:t>
            </a:r>
          </a:p>
          <a:p>
            <a:r>
              <a:rPr lang="es-ES" b="0" i="0" dirty="0">
                <a:solidFill>
                  <a:srgbClr val="333333"/>
                </a:solidFill>
                <a:effectLst/>
              </a:rPr>
              <a:t>Dé ejemplos de protección de los ojos y la cara</a:t>
            </a:r>
          </a:p>
          <a:p>
            <a:r>
              <a:rPr lang="es-ES" b="0" i="0" dirty="0">
                <a:solidFill>
                  <a:srgbClr val="333333"/>
                </a:solidFill>
                <a:effectLst/>
              </a:rPr>
              <a:t>¿Cuáles son algunos peligros comunes en espacios confinados que amenazan los ojos y la cara?</a:t>
            </a:r>
          </a:p>
          <a:p>
            <a:r>
              <a:rPr lang="es-ES" b="0" i="0" dirty="0">
                <a:solidFill>
                  <a:srgbClr val="333333"/>
                </a:solidFill>
                <a:effectLst/>
              </a:rPr>
              <a:t>¿Cómo la protección de </a:t>
            </a:r>
            <a:r>
              <a:rPr lang="es-ES" dirty="0">
                <a:solidFill>
                  <a:srgbClr val="333333"/>
                </a:solidFill>
              </a:rPr>
              <a:t>los ojos y la cara </a:t>
            </a:r>
            <a:r>
              <a:rPr lang="es-ES" b="0" i="0" dirty="0">
                <a:solidFill>
                  <a:srgbClr val="333333"/>
                </a:solidFill>
                <a:effectLst/>
              </a:rPr>
              <a:t>lo protegerá de los peligros en un espacio confinado?</a:t>
            </a:r>
          </a:p>
          <a:p>
            <a:endParaRPr lang="en-US" b="0" i="0" dirty="0">
              <a:solidFill>
                <a:srgbClr val="333333"/>
              </a:solidFill>
              <a:effectLst/>
            </a:endParaRPr>
          </a:p>
        </p:txBody>
      </p:sp>
    </p:spTree>
    <p:extLst>
      <p:ext uri="{BB962C8B-B14F-4D97-AF65-F5344CB8AC3E}">
        <p14:creationId xmlns:p14="http://schemas.microsoft.com/office/powerpoint/2010/main" val="3562532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B051-F3DE-5F34-6292-58E0D156CB7B}"/>
              </a:ext>
            </a:extLst>
          </p:cNvPr>
          <p:cNvSpPr>
            <a:spLocks noGrp="1"/>
          </p:cNvSpPr>
          <p:nvPr>
            <p:ph type="title"/>
          </p:nvPr>
        </p:nvSpPr>
        <p:spPr/>
        <p:txBody>
          <a:bodyPr/>
          <a:lstStyle/>
          <a:p>
            <a:r>
              <a:rPr lang="en-US" dirty="0"/>
              <a:t>1926.103- </a:t>
            </a:r>
            <a:r>
              <a:rPr lang="en-US" dirty="0" err="1"/>
              <a:t>Protección</a:t>
            </a:r>
            <a:r>
              <a:rPr lang="en-US" dirty="0"/>
              <a:t> Respiratoria</a:t>
            </a:r>
          </a:p>
        </p:txBody>
      </p:sp>
      <p:sp>
        <p:nvSpPr>
          <p:cNvPr id="3" name="Content Placeholder 2">
            <a:extLst>
              <a:ext uri="{FF2B5EF4-FFF2-40B4-BE49-F238E27FC236}">
                <a16:creationId xmlns:a16="http://schemas.microsoft.com/office/drawing/2014/main" id="{A6DA0637-FC32-4FD0-8C99-FB1CBE727F89}"/>
              </a:ext>
            </a:extLst>
          </p:cNvPr>
          <p:cNvSpPr>
            <a:spLocks noGrp="1"/>
          </p:cNvSpPr>
          <p:nvPr>
            <p:ph idx="1"/>
          </p:nvPr>
        </p:nvSpPr>
        <p:spPr/>
        <p:txBody>
          <a:bodyPr/>
          <a:lstStyle/>
          <a:p>
            <a:pPr marL="0" indent="0">
              <a:buNone/>
            </a:pPr>
            <a:r>
              <a:rPr lang="es-ES" b="1" dirty="0"/>
              <a:t>Requisitos del estándar: </a:t>
            </a:r>
          </a:p>
          <a:p>
            <a:pPr marL="0" indent="0">
              <a:buNone/>
            </a:pPr>
            <a:r>
              <a:rPr lang="es-ES" b="0" i="0" dirty="0">
                <a:effectLst/>
              </a:rPr>
              <a:t>Los requisitos aplicables a la industria de construcción son idénticos a los de la industria general: 29 CFR 1910.134.</a:t>
            </a:r>
          </a:p>
          <a:p>
            <a:r>
              <a:rPr lang="es-ES" sz="2400" dirty="0"/>
              <a:t>P</a:t>
            </a:r>
            <a:r>
              <a:rPr lang="es-ES" sz="2400" b="0" i="0" dirty="0">
                <a:effectLst/>
              </a:rPr>
              <a:t>rograma escrito</a:t>
            </a:r>
          </a:p>
          <a:p>
            <a:r>
              <a:rPr lang="es-ES" sz="2400" b="0" i="0" dirty="0">
                <a:effectLst/>
              </a:rPr>
              <a:t>Evaluación médica</a:t>
            </a:r>
          </a:p>
          <a:p>
            <a:r>
              <a:rPr lang="es-ES" sz="2400" b="0" i="0" dirty="0">
                <a:effectLst/>
              </a:rPr>
              <a:t>Prueba de ajuste</a:t>
            </a:r>
          </a:p>
          <a:p>
            <a:r>
              <a:rPr lang="es-ES" sz="2400" b="0" i="0" dirty="0">
                <a:effectLst/>
              </a:rPr>
              <a:t>Selección y uso</a:t>
            </a:r>
          </a:p>
          <a:p>
            <a:r>
              <a:rPr lang="es-ES" sz="2400" b="0" i="0" dirty="0">
                <a:effectLst/>
              </a:rPr>
              <a:t>Mantenimiento y cuidado</a:t>
            </a:r>
          </a:p>
          <a:p>
            <a:r>
              <a:rPr lang="es-ES" sz="2400" b="0" i="0" dirty="0">
                <a:effectLst/>
              </a:rPr>
              <a:t>Entrenamiento</a:t>
            </a:r>
          </a:p>
          <a:p>
            <a:r>
              <a:rPr lang="es-ES" sz="2400" dirty="0"/>
              <a:t>Evaluación del Programa </a:t>
            </a:r>
            <a:endParaRPr lang="es-ES" sz="2400" b="0" i="0" dirty="0">
              <a:effectLst/>
            </a:endParaRPr>
          </a:p>
          <a:p>
            <a:r>
              <a:rPr lang="es-ES" sz="2400" b="0" i="0" dirty="0">
                <a:effectLst/>
              </a:rPr>
              <a:t>Mantenimiento de registros</a:t>
            </a:r>
            <a:endParaRPr lang="en-US" sz="2400" dirty="0"/>
          </a:p>
        </p:txBody>
      </p:sp>
    </p:spTree>
    <p:extLst>
      <p:ext uri="{BB962C8B-B14F-4D97-AF65-F5344CB8AC3E}">
        <p14:creationId xmlns:p14="http://schemas.microsoft.com/office/powerpoint/2010/main" val="1087933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a:off x="337929" y="75767"/>
            <a:ext cx="10926661" cy="701731"/>
          </a:xfrm>
        </p:spPr>
        <p:txBody>
          <a:bodyPr/>
          <a:lstStyle/>
          <a:p>
            <a:r>
              <a:rPr lang="en-US" dirty="0" err="1"/>
              <a:t>Protección</a:t>
            </a:r>
            <a:r>
              <a:rPr lang="en-US" dirty="0"/>
              <a:t> Respiratoria</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8483342" cy="318834"/>
          </a:xfrm>
        </p:spPr>
        <p:txBody>
          <a:bodyPr/>
          <a:lstStyle/>
          <a:p>
            <a:r>
              <a:rPr lang="es-ES" b="1" i="0" dirty="0">
                <a:solidFill>
                  <a:srgbClr val="333333"/>
                </a:solidFill>
                <a:effectLst/>
              </a:rPr>
              <a:t>Peligros comunes en espacios confinados </a:t>
            </a:r>
            <a:r>
              <a:rPr lang="en-US" b="1" i="0" dirty="0">
                <a:solidFill>
                  <a:srgbClr val="333333"/>
                </a:solidFill>
                <a:effectLst/>
              </a:rPr>
              <a:t>:</a:t>
            </a:r>
          </a:p>
          <a:p>
            <a:endParaRPr lang="en-US" b="1" i="0" dirty="0">
              <a:solidFill>
                <a:srgbClr val="333333"/>
              </a:solidFill>
              <a:effectLst/>
            </a:endParaRPr>
          </a:p>
          <a:p>
            <a:endParaRPr lang="en-US" sz="3200"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54066" y="1850545"/>
            <a:ext cx="11087328" cy="4510904"/>
          </a:xfrm>
        </p:spPr>
        <p:txBody>
          <a:bodyPr/>
          <a:lstStyle/>
          <a:p>
            <a:r>
              <a:rPr lang="es-ES" b="0" i="0" dirty="0">
                <a:solidFill>
                  <a:srgbClr val="333333"/>
                </a:solidFill>
                <a:effectLst/>
              </a:rPr>
              <a:t>Falta de oxígeno</a:t>
            </a:r>
          </a:p>
          <a:p>
            <a:r>
              <a:rPr lang="es-ES" b="0" i="0" dirty="0">
                <a:solidFill>
                  <a:srgbClr val="333333"/>
                </a:solidFill>
                <a:effectLst/>
              </a:rPr>
              <a:t>Trabajar con peligros químicos</a:t>
            </a:r>
          </a:p>
          <a:p>
            <a:r>
              <a:rPr lang="es-ES" b="0" i="0" dirty="0">
                <a:solidFill>
                  <a:srgbClr val="333333"/>
                </a:solidFill>
                <a:effectLst/>
              </a:rPr>
              <a:t>Peligros de atmósfera tóxica (polvos, nieblas, humos, gases, aerosoles, fibras o vapores)</a:t>
            </a:r>
            <a:endParaRPr lang="en-US" dirty="0"/>
          </a:p>
        </p:txBody>
      </p:sp>
    </p:spTree>
    <p:extLst>
      <p:ext uri="{BB962C8B-B14F-4D97-AF65-F5344CB8AC3E}">
        <p14:creationId xmlns:p14="http://schemas.microsoft.com/office/powerpoint/2010/main" val="2130840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dirty="0" err="1"/>
              <a:t>Protección</a:t>
            </a:r>
            <a:r>
              <a:rPr lang="en-US" dirty="0"/>
              <a:t> Respiratoria– </a:t>
            </a:r>
            <a:r>
              <a:rPr lang="en-US" dirty="0" err="1"/>
              <a:t>Ejemplos</a:t>
            </a:r>
            <a:r>
              <a:rPr lang="en-US" dirty="0"/>
              <a:t> de EPP</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245220" y="904847"/>
            <a:ext cx="5071637" cy="446087"/>
          </a:xfrm>
        </p:spPr>
        <p:txBody>
          <a:bodyPr/>
          <a:lstStyle/>
          <a:p>
            <a:r>
              <a:rPr lang="en-US" b="1" dirty="0" err="1"/>
              <a:t>Ejemplos</a:t>
            </a:r>
            <a:r>
              <a:rPr lang="en-US" b="1" dirty="0"/>
              <a:t> de EPP:</a:t>
            </a:r>
          </a:p>
        </p:txBody>
      </p:sp>
      <p:sp>
        <p:nvSpPr>
          <p:cNvPr id="3" name="Content Placeholder 4">
            <a:extLst>
              <a:ext uri="{FF2B5EF4-FFF2-40B4-BE49-F238E27FC236}">
                <a16:creationId xmlns:a16="http://schemas.microsoft.com/office/drawing/2014/main" id="{0E38BE07-0A0E-0B5B-BC95-C09167A350CB}"/>
              </a:ext>
            </a:extLst>
          </p:cNvPr>
          <p:cNvSpPr txBox="1">
            <a:spLocks/>
          </p:cNvSpPr>
          <p:nvPr/>
        </p:nvSpPr>
        <p:spPr bwMode="auto">
          <a:xfrm>
            <a:off x="748990" y="1529576"/>
            <a:ext cx="5171694" cy="37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n-US" sz="2400" dirty="0"/>
              <a:t>Respiradores purificadores de aire </a:t>
            </a:r>
          </a:p>
          <a:p>
            <a:pPr lvl="1"/>
            <a:r>
              <a:rPr lang="es-CO" altLang="en-US" dirty="0"/>
              <a:t>Máscara contra el polvo</a:t>
            </a:r>
          </a:p>
          <a:p>
            <a:pPr lvl="1"/>
            <a:r>
              <a:rPr lang="es-CO" altLang="en-US" dirty="0"/>
              <a:t>Media cara</a:t>
            </a:r>
          </a:p>
          <a:p>
            <a:pPr lvl="1"/>
            <a:r>
              <a:rPr lang="es-CO" altLang="en-US" dirty="0"/>
              <a:t>Cara completa</a:t>
            </a:r>
          </a:p>
          <a:p>
            <a:pPr lvl="1"/>
            <a:r>
              <a:rPr lang="es-CO" altLang="en-US" dirty="0"/>
              <a:t>Respirador purificador de aire motorizado de ajuste holgado</a:t>
            </a:r>
          </a:p>
          <a:p>
            <a:pPr lvl="1"/>
            <a:r>
              <a:rPr lang="es-CO" altLang="en-US" dirty="0"/>
              <a:t>Respirador purificador de aire motorizado por capucha</a:t>
            </a:r>
            <a:endParaRPr lang="es-CO" dirty="0"/>
          </a:p>
          <a:p>
            <a:endParaRPr lang="en-US" dirty="0"/>
          </a:p>
        </p:txBody>
      </p:sp>
      <p:sp>
        <p:nvSpPr>
          <p:cNvPr id="9" name="Content Placeholder 4">
            <a:extLst>
              <a:ext uri="{FF2B5EF4-FFF2-40B4-BE49-F238E27FC236}">
                <a16:creationId xmlns:a16="http://schemas.microsoft.com/office/drawing/2014/main" id="{7838FD8E-D214-CEA0-FC0A-FC5C830A02B5}"/>
              </a:ext>
            </a:extLst>
          </p:cNvPr>
          <p:cNvSpPr txBox="1">
            <a:spLocks/>
          </p:cNvSpPr>
          <p:nvPr/>
        </p:nvSpPr>
        <p:spPr bwMode="auto">
          <a:xfrm>
            <a:off x="6271317" y="1012950"/>
            <a:ext cx="5920683" cy="37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sz="2400" dirty="0" err="1"/>
              <a:t>Respiradores</a:t>
            </a:r>
            <a:r>
              <a:rPr lang="en-US" sz="2400" dirty="0"/>
              <a:t> de </a:t>
            </a:r>
            <a:r>
              <a:rPr lang="en-US" sz="2400" dirty="0" err="1"/>
              <a:t>suplido</a:t>
            </a:r>
            <a:r>
              <a:rPr lang="en-US" sz="2400" dirty="0"/>
              <a:t> de </a:t>
            </a:r>
            <a:r>
              <a:rPr lang="en-US" sz="2400" dirty="0" err="1"/>
              <a:t>aire</a:t>
            </a:r>
            <a:endParaRPr lang="en-US" sz="2400" dirty="0"/>
          </a:p>
          <a:p>
            <a:pPr lvl="1"/>
            <a:r>
              <a:rPr lang="en-US" dirty="0" err="1"/>
              <a:t>Respiradores</a:t>
            </a:r>
            <a:r>
              <a:rPr lang="en-US" dirty="0"/>
              <a:t> de </a:t>
            </a:r>
            <a:r>
              <a:rPr lang="en-US" dirty="0" err="1"/>
              <a:t>suministro</a:t>
            </a:r>
            <a:r>
              <a:rPr lang="en-US" dirty="0"/>
              <a:t> de </a:t>
            </a:r>
            <a:r>
              <a:rPr lang="en-US" dirty="0" err="1"/>
              <a:t>aire</a:t>
            </a:r>
            <a:endParaRPr lang="en-US" dirty="0"/>
          </a:p>
          <a:p>
            <a:pPr lvl="1"/>
            <a:r>
              <a:rPr lang="es-ES" dirty="0"/>
              <a:t>Respirador de suministro de aire de flujo continuo para limpieza con chorro abrasivo</a:t>
            </a:r>
          </a:p>
          <a:p>
            <a:pPr lvl="1"/>
            <a:r>
              <a:rPr lang="es-ES" dirty="0"/>
              <a:t>Aparato de respiración autónomo</a:t>
            </a:r>
            <a:endParaRPr lang="en-US" dirty="0"/>
          </a:p>
        </p:txBody>
      </p:sp>
      <p:pic>
        <p:nvPicPr>
          <p:cNvPr id="14" name="Picture 13" descr="A picture containing a dust mask.">
            <a:extLst>
              <a:ext uri="{FF2B5EF4-FFF2-40B4-BE49-F238E27FC236}">
                <a16:creationId xmlns:a16="http://schemas.microsoft.com/office/drawing/2014/main" id="{32720BFE-0C8D-C395-1D9D-C9D5CEBEC6E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7646" y="4970250"/>
            <a:ext cx="2349674" cy="1566449"/>
          </a:xfrm>
          <a:prstGeom prst="rect">
            <a:avLst/>
          </a:prstGeom>
        </p:spPr>
      </p:pic>
      <p:pic>
        <p:nvPicPr>
          <p:cNvPr id="8" name="Picture 7" descr="A picture containing a half face respirator">
            <a:extLst>
              <a:ext uri="{FF2B5EF4-FFF2-40B4-BE49-F238E27FC236}">
                <a16:creationId xmlns:a16="http://schemas.microsoft.com/office/drawing/2014/main" id="{4BA5831F-666D-B127-8D62-FFE5A21607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49520" y="4970249"/>
            <a:ext cx="2408222" cy="1566449"/>
          </a:xfrm>
          <a:prstGeom prst="rect">
            <a:avLst/>
          </a:prstGeom>
        </p:spPr>
      </p:pic>
      <p:pic>
        <p:nvPicPr>
          <p:cNvPr id="4" name="Picture 3" descr="A picture containing a full face respirator">
            <a:extLst>
              <a:ext uri="{FF2B5EF4-FFF2-40B4-BE49-F238E27FC236}">
                <a16:creationId xmlns:a16="http://schemas.microsoft.com/office/drawing/2014/main" id="{EF9D3B8F-03A3-B47F-B7E3-3C4DC3EBFDB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70495" y="4970249"/>
            <a:ext cx="1566449" cy="1566449"/>
          </a:xfrm>
          <a:prstGeom prst="rect">
            <a:avLst/>
          </a:prstGeom>
        </p:spPr>
      </p:pic>
      <p:pic>
        <p:nvPicPr>
          <p:cNvPr id="7" name="Picture 6" descr="A picture containing a self contained breathing apparatus (SCBA)">
            <a:extLst>
              <a:ext uri="{FF2B5EF4-FFF2-40B4-BE49-F238E27FC236}">
                <a16:creationId xmlns:a16="http://schemas.microsoft.com/office/drawing/2014/main" id="{85BA7A69-2EA3-44A9-F76C-9E20FFDB0C2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57368" y="4970249"/>
            <a:ext cx="2347123" cy="1566449"/>
          </a:xfrm>
          <a:prstGeom prst="rect">
            <a:avLst/>
          </a:prstGeom>
        </p:spPr>
      </p:pic>
    </p:spTree>
    <p:extLst>
      <p:ext uri="{BB962C8B-B14F-4D97-AF65-F5344CB8AC3E}">
        <p14:creationId xmlns:p14="http://schemas.microsoft.com/office/powerpoint/2010/main" val="427314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dirty="0" err="1"/>
              <a:t>Protección</a:t>
            </a:r>
            <a:r>
              <a:rPr lang="en-US" dirty="0"/>
              <a:t> respiratoria– </a:t>
            </a:r>
            <a:r>
              <a:rPr lang="en-US" dirty="0" err="1"/>
              <a:t>Uso</a:t>
            </a:r>
            <a:r>
              <a:rPr lang="en-US" dirty="0"/>
              <a:t> y </a:t>
            </a:r>
            <a:r>
              <a:rPr lang="en-US" dirty="0" err="1"/>
              <a:t>Cuidado</a:t>
            </a:r>
            <a:endParaRPr lang="en-US"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28559" y="1721202"/>
            <a:ext cx="7473696" cy="4873236"/>
          </a:xfrm>
        </p:spPr>
        <p:txBody>
          <a:bodyPr/>
          <a:lstStyle/>
          <a:p>
            <a:r>
              <a:rPr lang="es-ES" sz="2400" b="1" dirty="0">
                <a:solidFill>
                  <a:srgbClr val="333333"/>
                </a:solidFill>
              </a:rPr>
              <a:t>Limitaciones de la protección respiratoria:</a:t>
            </a:r>
          </a:p>
          <a:p>
            <a:pPr lvl="1"/>
            <a:r>
              <a:rPr lang="es-CO" altLang="en-US" dirty="0"/>
              <a:t>Respiradores purificadores de aire </a:t>
            </a:r>
          </a:p>
          <a:p>
            <a:pPr lvl="1"/>
            <a:r>
              <a:rPr lang="en-US" altLang="en-US" dirty="0" err="1"/>
              <a:t>Respiradores</a:t>
            </a:r>
            <a:r>
              <a:rPr lang="en-US" altLang="en-US" dirty="0"/>
              <a:t> de </a:t>
            </a:r>
            <a:r>
              <a:rPr lang="en-US" altLang="en-US" dirty="0" err="1"/>
              <a:t>suplido</a:t>
            </a:r>
            <a:r>
              <a:rPr lang="en-US" altLang="en-US" dirty="0"/>
              <a:t> de </a:t>
            </a:r>
            <a:r>
              <a:rPr lang="en-US" altLang="en-US" dirty="0" err="1"/>
              <a:t>aire</a:t>
            </a:r>
            <a:endParaRPr lang="en-US" altLang="en-US" dirty="0"/>
          </a:p>
          <a:p>
            <a:r>
              <a:rPr lang="es-EC" sz="2400" b="1" i="0" dirty="0">
                <a:solidFill>
                  <a:srgbClr val="333333"/>
                </a:solidFill>
                <a:effectLst/>
              </a:rPr>
              <a:t>Inspección: </a:t>
            </a:r>
            <a:r>
              <a:rPr lang="es-EC" sz="2400" i="0" dirty="0">
                <a:solidFill>
                  <a:srgbClr val="333333"/>
                </a:solidFill>
                <a:effectLst/>
              </a:rPr>
              <a:t>¿Cómo </a:t>
            </a:r>
            <a:r>
              <a:rPr lang="es-EC" sz="2400" b="0" i="0" dirty="0">
                <a:solidFill>
                  <a:srgbClr val="333333"/>
                </a:solidFill>
                <a:effectLst/>
              </a:rPr>
              <a:t>identificar signos de desgaste?</a:t>
            </a:r>
          </a:p>
          <a:p>
            <a:pPr lvl="1"/>
            <a:r>
              <a:rPr lang="es-EC" dirty="0">
                <a:effectLst/>
                <a:ea typeface="Times New Roman" panose="02020603050405020304" pitchFamily="18" charset="0"/>
              </a:rPr>
              <a:t>Grietas, agujeros, rasgaduras o roturas</a:t>
            </a:r>
          </a:p>
          <a:p>
            <a:pPr lvl="1"/>
            <a:r>
              <a:rPr lang="es-EC" dirty="0">
                <a:effectLst/>
                <a:ea typeface="Times New Roman" panose="02020603050405020304" pitchFamily="18" charset="0"/>
              </a:rPr>
              <a:t>Bordes de la pieza facial ondulados o distorsionados</a:t>
            </a:r>
          </a:p>
          <a:p>
            <a:pPr lvl="1"/>
            <a:r>
              <a:rPr lang="es-EC" dirty="0">
                <a:effectLst/>
                <a:ea typeface="Times New Roman" panose="02020603050405020304" pitchFamily="18" charset="0"/>
              </a:rPr>
              <a:t>Deshilachado o deterioro de la correa/arnés para la cabeza</a:t>
            </a:r>
          </a:p>
          <a:p>
            <a:r>
              <a:rPr lang="en-US" sz="2400" b="1" i="0" dirty="0" err="1">
                <a:solidFill>
                  <a:srgbClr val="333333"/>
                </a:solidFill>
                <a:effectLst/>
              </a:rPr>
              <a:t>Cuidado</a:t>
            </a:r>
            <a:r>
              <a:rPr lang="en-US" sz="2400" b="1" i="0" dirty="0">
                <a:solidFill>
                  <a:srgbClr val="333333"/>
                </a:solidFill>
                <a:effectLst/>
              </a:rPr>
              <a:t>: </a:t>
            </a:r>
            <a:r>
              <a:rPr lang="es-ES" sz="2400" b="0" i="0" dirty="0">
                <a:solidFill>
                  <a:srgbClr val="333333"/>
                </a:solidFill>
                <a:effectLst/>
              </a:rPr>
              <a:t>¿Cómo limpiar y desinfectar la protección respiratoria?</a:t>
            </a:r>
            <a:endParaRPr lang="en-US" sz="2400" b="0" i="0" dirty="0">
              <a:solidFill>
                <a:srgbClr val="333333"/>
              </a:solidFill>
              <a:effectLst/>
            </a:endParaRP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102384"/>
            <a:ext cx="11768727" cy="389508"/>
          </a:xfrm>
        </p:spPr>
        <p:txBody>
          <a:bodyPr/>
          <a:lstStyle/>
          <a:p>
            <a:r>
              <a:rPr lang="en-US" b="1" dirty="0" err="1">
                <a:solidFill>
                  <a:srgbClr val="333333"/>
                </a:solidFill>
              </a:rPr>
              <a:t>Entrenamiento</a:t>
            </a:r>
            <a:r>
              <a:rPr lang="en-US" b="1" dirty="0">
                <a:solidFill>
                  <a:srgbClr val="333333"/>
                </a:solidFill>
              </a:rPr>
              <a:t>: </a:t>
            </a:r>
            <a:r>
              <a:rPr lang="en-US" b="1" dirty="0" err="1">
                <a:solidFill>
                  <a:srgbClr val="333333"/>
                </a:solidFill>
              </a:rPr>
              <a:t>Usos</a:t>
            </a:r>
            <a:r>
              <a:rPr lang="en-US" b="1" dirty="0">
                <a:solidFill>
                  <a:srgbClr val="333333"/>
                </a:solidFill>
              </a:rPr>
              <a:t> y </a:t>
            </a:r>
            <a:r>
              <a:rPr lang="en-US" b="1" dirty="0" err="1">
                <a:solidFill>
                  <a:srgbClr val="333333"/>
                </a:solidFill>
              </a:rPr>
              <a:t>Cuidados</a:t>
            </a:r>
            <a:r>
              <a:rPr lang="en-US" b="1" dirty="0">
                <a:solidFill>
                  <a:srgbClr val="333333"/>
                </a:solidFill>
              </a:rPr>
              <a:t> del EPP</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8762601" y="1190804"/>
            <a:ext cx="3344055" cy="1754326"/>
          </a:xfrm>
          <a:prstGeom prst="rect">
            <a:avLst/>
          </a:prstGeom>
          <a:noFill/>
        </p:spPr>
        <p:txBody>
          <a:bodyPr wrap="square">
            <a:spAutoFit/>
          </a:bodyPr>
          <a:lstStyle/>
          <a:p>
            <a:r>
              <a:rPr lang="en-US" sz="1800" b="1" i="0" dirty="0">
                <a:solidFill>
                  <a:srgbClr val="EF4A25"/>
                </a:solidFill>
                <a:effectLst/>
              </a:rPr>
              <a:t>Video:</a:t>
            </a:r>
          </a:p>
          <a:p>
            <a:pPr marL="285750" indent="-285750">
              <a:buFont typeface="Arial" panose="020B0604020202020204" pitchFamily="34" charset="0"/>
              <a:buChar char="•"/>
            </a:pPr>
            <a:r>
              <a:rPr lang="es-ES" sz="1800" b="1" i="0" dirty="0">
                <a:solidFill>
                  <a:srgbClr val="EF4A25"/>
                </a:solidFill>
                <a:effectLst/>
              </a:rPr>
              <a:t>¿Cómo ponerse correctamente la protección respiratoria?</a:t>
            </a:r>
          </a:p>
          <a:p>
            <a:pPr marL="285750" indent="-285750">
              <a:buFont typeface="Arial" panose="020B0604020202020204" pitchFamily="34" charset="0"/>
              <a:buChar char="•"/>
            </a:pPr>
            <a:r>
              <a:rPr lang="es-ES" sz="1800" b="1" i="0" dirty="0">
                <a:solidFill>
                  <a:srgbClr val="EF4A25"/>
                </a:solidFill>
                <a:effectLst/>
              </a:rPr>
              <a:t>¿Cómo ajustar la protección respiratoria?</a:t>
            </a:r>
            <a:endParaRPr lang="en-US" sz="1800" b="1" i="0" dirty="0">
              <a:solidFill>
                <a:srgbClr val="EF4A25"/>
              </a:solidFill>
              <a:effectLst/>
            </a:endParaRP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4076038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s-CU" dirty="0"/>
              <a:t>Repasemos: Protección Respiratoria </a:t>
            </a:r>
          </a:p>
        </p:txBody>
      </p:sp>
      <p:pic>
        <p:nvPicPr>
          <p:cNvPr id="11" name="Graphic 10" descr="Customer review with solid fill">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079108" y="1072504"/>
            <a:ext cx="6437312" cy="4511675"/>
          </a:xfrm>
        </p:spPr>
        <p:txBody>
          <a:bodyPr/>
          <a:lstStyle/>
          <a:p>
            <a:r>
              <a:rPr lang="es-ES" b="0" i="0" dirty="0">
                <a:solidFill>
                  <a:srgbClr val="333333"/>
                </a:solidFill>
                <a:effectLst/>
              </a:rPr>
              <a:t>¿Por qué es necesaria la protección para respiratoria?</a:t>
            </a:r>
          </a:p>
          <a:p>
            <a:r>
              <a:rPr lang="es-ES" b="0" i="0" dirty="0">
                <a:solidFill>
                  <a:srgbClr val="333333"/>
                </a:solidFill>
                <a:effectLst/>
              </a:rPr>
              <a:t>Dé ejemplos de protección respiratoria</a:t>
            </a:r>
          </a:p>
          <a:p>
            <a:r>
              <a:rPr lang="es-ES" b="0" i="0" dirty="0">
                <a:solidFill>
                  <a:srgbClr val="333333"/>
                </a:solidFill>
                <a:effectLst/>
              </a:rPr>
              <a:t>¿Cuáles son algunos peligros comunes en espacios confinados que amenazan el sistema respiratorio?</a:t>
            </a:r>
          </a:p>
          <a:p>
            <a:r>
              <a:rPr lang="es-ES" b="0" i="0" dirty="0">
                <a:solidFill>
                  <a:srgbClr val="333333"/>
                </a:solidFill>
                <a:effectLst/>
              </a:rPr>
              <a:t>¿Cómo la protección respiratoria lo protegerá de los peligros en un espacio confinado?</a:t>
            </a:r>
          </a:p>
          <a:p>
            <a:endParaRPr lang="en-US" b="0" i="0" dirty="0">
              <a:solidFill>
                <a:srgbClr val="333333"/>
              </a:solidFill>
              <a:effectLst/>
            </a:endParaRPr>
          </a:p>
        </p:txBody>
      </p:sp>
    </p:spTree>
    <p:extLst>
      <p:ext uri="{BB962C8B-B14F-4D97-AF65-F5344CB8AC3E}">
        <p14:creationId xmlns:p14="http://schemas.microsoft.com/office/powerpoint/2010/main" val="3343332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DA64-836B-834A-ACBA-D49B1D2E7BCF}"/>
              </a:ext>
            </a:extLst>
          </p:cNvPr>
          <p:cNvSpPr>
            <a:spLocks noGrp="1"/>
          </p:cNvSpPr>
          <p:nvPr>
            <p:ph type="title"/>
          </p:nvPr>
        </p:nvSpPr>
        <p:spPr>
          <a:xfrm>
            <a:off x="358761" y="128637"/>
            <a:ext cx="12191999" cy="701731"/>
          </a:xfrm>
        </p:spPr>
        <p:txBody>
          <a:bodyPr>
            <a:noAutofit/>
          </a:bodyPr>
          <a:lstStyle/>
          <a:p>
            <a:r>
              <a:rPr lang="es-ES" sz="3600" dirty="0"/>
              <a:t>1926 Subparte E -Equipos de Protección Personal y Salvavidas</a:t>
            </a:r>
          </a:p>
        </p:txBody>
      </p:sp>
      <p:sp>
        <p:nvSpPr>
          <p:cNvPr id="5" name="Content Placeholder 4">
            <a:extLst>
              <a:ext uri="{FF2B5EF4-FFF2-40B4-BE49-F238E27FC236}">
                <a16:creationId xmlns:a16="http://schemas.microsoft.com/office/drawing/2014/main" id="{DE200037-8738-29A6-F22D-BD60DB8CF0BE}"/>
              </a:ext>
            </a:extLst>
          </p:cNvPr>
          <p:cNvSpPr>
            <a:spLocks noGrp="1"/>
          </p:cNvSpPr>
          <p:nvPr>
            <p:ph idx="1"/>
          </p:nvPr>
        </p:nvSpPr>
        <p:spPr/>
        <p:txBody>
          <a:bodyPr/>
          <a:lstStyle/>
          <a:p>
            <a:r>
              <a:rPr lang="en-US" sz="2800" b="0" i="0" u="none" strike="noStrike" dirty="0">
                <a:solidFill>
                  <a:srgbClr val="003399"/>
                </a:solidFill>
                <a:effectLst/>
                <a:latin typeface="Helvetica Neue"/>
                <a:hlinkClick r:id="rId3" tooltip="1926.104"/>
              </a:rPr>
              <a:t>1926.104 - Safety belts, lifelines, and lanyards</a:t>
            </a:r>
            <a:endParaRPr lang="en-US" sz="2800" b="0" i="0" u="none" strike="noStrike" dirty="0">
              <a:solidFill>
                <a:srgbClr val="003399"/>
              </a:solidFill>
              <a:effectLst/>
              <a:latin typeface="Helvetica Neue"/>
            </a:endParaRPr>
          </a:p>
          <a:p>
            <a:pPr marL="0" indent="0">
              <a:buNone/>
            </a:pPr>
            <a:r>
              <a:rPr lang="en-US" sz="2000" u="none" strike="noStrike" dirty="0">
                <a:solidFill>
                  <a:srgbClr val="333333"/>
                </a:solidFill>
                <a:latin typeface="Helvetica Neue"/>
                <a:hlinkClick r:id="rId3"/>
              </a:rPr>
              <a:t>https://www.osha.gov/laws-regs/regulations/standardnumber/1926/1926.104</a:t>
            </a:r>
            <a:r>
              <a:rPr lang="en-US" sz="2000" u="none" strike="noStrike" dirty="0">
                <a:solidFill>
                  <a:srgbClr val="333333"/>
                </a:solidFill>
                <a:latin typeface="Helvetica Neue"/>
              </a:rPr>
              <a:t> </a:t>
            </a:r>
          </a:p>
          <a:p>
            <a:r>
              <a:rPr lang="en-US" sz="2800" b="0" i="0" u="none" strike="noStrike" dirty="0">
                <a:solidFill>
                  <a:srgbClr val="003399"/>
                </a:solidFill>
                <a:effectLst/>
                <a:latin typeface="Helvetica Neue"/>
                <a:hlinkClick r:id="rId4" tooltip="1926.105"/>
              </a:rPr>
              <a:t>1926.105 - Safety nets</a:t>
            </a:r>
            <a:endParaRPr lang="en-US" sz="2800" b="0" i="0" u="none" strike="noStrike" dirty="0">
              <a:solidFill>
                <a:srgbClr val="003399"/>
              </a:solidFill>
              <a:effectLst/>
              <a:latin typeface="Helvetica Neue"/>
            </a:endParaRPr>
          </a:p>
          <a:p>
            <a:pPr marL="0" indent="0">
              <a:buNone/>
            </a:pPr>
            <a:r>
              <a:rPr lang="en-US" sz="2000" b="0" i="0" u="none" strike="noStrike" dirty="0">
                <a:solidFill>
                  <a:srgbClr val="003399"/>
                </a:solidFill>
                <a:effectLst/>
                <a:latin typeface="Helvetica Neue"/>
                <a:hlinkClick r:id="rId4"/>
              </a:rPr>
              <a:t>https://www.osha.gov/laws-regs/regulations/standardnumber/1926/1926.105</a:t>
            </a:r>
            <a:r>
              <a:rPr lang="en-US" sz="2000" b="0" i="0" u="none" strike="noStrike" dirty="0">
                <a:solidFill>
                  <a:srgbClr val="003399"/>
                </a:solidFill>
                <a:effectLst/>
                <a:latin typeface="Helvetica Neue"/>
              </a:rPr>
              <a:t> </a:t>
            </a:r>
          </a:p>
        </p:txBody>
      </p:sp>
    </p:spTree>
    <p:extLst>
      <p:ext uri="{BB962C8B-B14F-4D97-AF65-F5344CB8AC3E}">
        <p14:creationId xmlns:p14="http://schemas.microsoft.com/office/powerpoint/2010/main" val="2909699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normAutofit fontScale="90000"/>
          </a:bodyPr>
          <a:lstStyle/>
          <a:p>
            <a:r>
              <a:rPr lang="es-DO" sz="4400" dirty="0"/>
              <a:t>Equipo salva</a:t>
            </a:r>
            <a:r>
              <a:rPr lang="es-DO" dirty="0"/>
              <a:t>vida (Para la protección contra caídas</a:t>
            </a:r>
            <a:r>
              <a:rPr lang="en-US" dirty="0"/>
              <a:t>)</a:t>
            </a:r>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524108" y="2549012"/>
            <a:ext cx="4348976" cy="2467896"/>
          </a:xfrm>
        </p:spPr>
        <p:txBody>
          <a:bodyPr/>
          <a:lstStyle/>
          <a:p>
            <a:pPr algn="l"/>
            <a:r>
              <a:rPr lang="es-AR" b="0" i="0" dirty="0">
                <a:solidFill>
                  <a:srgbClr val="333333"/>
                </a:solidFill>
                <a:effectLst/>
                <a:latin typeface="Helvetica Neue"/>
              </a:rPr>
              <a:t>Las líneas de vida, los arneses y los acolladores, </a:t>
            </a:r>
            <a:r>
              <a:rPr lang="es-AR" dirty="0">
                <a:solidFill>
                  <a:srgbClr val="333333"/>
                </a:solidFill>
                <a:latin typeface="Helvetica Neue"/>
              </a:rPr>
              <a:t>“</a:t>
            </a:r>
            <a:r>
              <a:rPr lang="es-AR" b="0" i="0" dirty="0">
                <a:solidFill>
                  <a:srgbClr val="333333"/>
                </a:solidFill>
                <a:effectLst/>
                <a:latin typeface="Helvetica Neue"/>
              </a:rPr>
              <a:t>lanyards”, deben utilizarse solo para proteger la seguridad del trabajador </a:t>
            </a:r>
          </a:p>
        </p:txBody>
      </p:sp>
      <p:pic>
        <p:nvPicPr>
          <p:cNvPr id="6" name="Picture 5" descr="A picture containing a harness and lanyard.">
            <a:extLst>
              <a:ext uri="{FF2B5EF4-FFF2-40B4-BE49-F238E27FC236}">
                <a16:creationId xmlns:a16="http://schemas.microsoft.com/office/drawing/2014/main" id="{F647AFB5-A77D-81D1-240C-3935D1DA2B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73084" y="1270219"/>
            <a:ext cx="7010999" cy="5025483"/>
          </a:xfrm>
          <a:prstGeom prst="rect">
            <a:avLst/>
          </a:prstGeom>
        </p:spPr>
      </p:pic>
    </p:spTree>
    <p:extLst>
      <p:ext uri="{BB962C8B-B14F-4D97-AF65-F5344CB8AC3E}">
        <p14:creationId xmlns:p14="http://schemas.microsoft.com/office/powerpoint/2010/main" val="219228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s-SV" sz="4400" dirty="0"/>
              <a:t>¿Qué es una línea de vida? </a:t>
            </a:r>
            <a:endParaRPr lang="es-SV" dirty="0"/>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10980894" cy="5025483"/>
          </a:xfrm>
        </p:spPr>
        <p:txBody>
          <a:bodyPr/>
          <a:lstStyle/>
          <a:p>
            <a:pPr algn="l"/>
            <a:r>
              <a:rPr lang="es-ES" b="0" i="0" dirty="0">
                <a:solidFill>
                  <a:srgbClr val="000000"/>
                </a:solidFill>
                <a:effectLst/>
                <a:latin typeface="Roboto" panose="02000000000000000000" pitchFamily="2" charset="0"/>
              </a:rPr>
              <a:t>Una línea de vida es un componente que consiste en una línea flexible para la conexión a un anclaje en un extremo para colgar verticalmente (línea de vida vertical) o para la conexión a los anclajes en ambos extremos para estirarse horizontalmente (línea de vida horizontal), y que sirve como medio para conectar otros componentes de un sistema personal de detención de caídas.</a:t>
            </a:r>
            <a:endParaRPr lang="en-US" b="0" i="0" dirty="0">
              <a:solidFill>
                <a:srgbClr val="333333"/>
              </a:solidFill>
              <a:effectLst/>
              <a:latin typeface="Helvetica Neue"/>
            </a:endParaRPr>
          </a:p>
        </p:txBody>
      </p:sp>
    </p:spTree>
    <p:extLst>
      <p:ext uri="{BB962C8B-B14F-4D97-AF65-F5344CB8AC3E}">
        <p14:creationId xmlns:p14="http://schemas.microsoft.com/office/powerpoint/2010/main" val="137997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rechos del Trabajador &amp; Responsabilidades de los empleadores ">
            <a:extLst>
              <a:ext uri="{FF2B5EF4-FFF2-40B4-BE49-F238E27FC236}">
                <a16:creationId xmlns:a16="http://schemas.microsoft.com/office/drawing/2014/main" id="{2FA46F96-0623-F831-7D7E-7DB57FF0AB23}"/>
              </a:ext>
            </a:extLst>
          </p:cNvPr>
          <p:cNvSpPr>
            <a:spLocks noGrp="1"/>
          </p:cNvSpPr>
          <p:nvPr>
            <p:ph type="title"/>
          </p:nvPr>
        </p:nvSpPr>
        <p:spPr>
          <a:xfrm>
            <a:off x="129092" y="75767"/>
            <a:ext cx="12062908" cy="701731"/>
          </a:xfrm>
        </p:spPr>
        <p:txBody>
          <a:bodyPr>
            <a:noAutofit/>
          </a:bodyPr>
          <a:lstStyle/>
          <a:p>
            <a:r>
              <a:rPr lang="en-US" sz="3600" b="1" dirty="0"/>
              <a:t>Derechos del </a:t>
            </a:r>
            <a:r>
              <a:rPr lang="es-AR" sz="3600" dirty="0"/>
              <a:t>T</a:t>
            </a:r>
            <a:r>
              <a:rPr lang="es-AR" sz="3600" b="1" dirty="0"/>
              <a:t>rabajador</a:t>
            </a:r>
            <a:r>
              <a:rPr lang="en-US" sz="3600" b="1" dirty="0"/>
              <a:t> &amp; Responsabi</a:t>
            </a:r>
            <a:r>
              <a:rPr lang="en-US" sz="3600" dirty="0"/>
              <a:t>lidades de </a:t>
            </a:r>
            <a:r>
              <a:rPr lang="es-AR" sz="3600" dirty="0"/>
              <a:t>los</a:t>
            </a:r>
            <a:r>
              <a:rPr lang="en-US" sz="3600" dirty="0"/>
              <a:t> empleadores </a:t>
            </a:r>
            <a:endParaRPr lang="en-US" sz="3600" b="1" dirty="0"/>
          </a:p>
        </p:txBody>
      </p:sp>
      <p:pic>
        <p:nvPicPr>
          <p:cNvPr id="4" name="Picture 3" descr="OSHA Sequridad y Salud en el Trabajo">
            <a:extLst>
              <a:ext uri="{FF2B5EF4-FFF2-40B4-BE49-F238E27FC236}">
                <a16:creationId xmlns:a16="http://schemas.microsoft.com/office/drawing/2014/main" id="{C1BB5468-D0BC-F686-D941-D8485394177F}"/>
              </a:ext>
            </a:extLst>
          </p:cNvPr>
          <p:cNvPicPr>
            <a:picLocks noChangeAspect="1"/>
          </p:cNvPicPr>
          <p:nvPr/>
        </p:nvPicPr>
        <p:blipFill>
          <a:blip r:embed="rId3"/>
          <a:stretch>
            <a:fillRect/>
          </a:stretch>
        </p:blipFill>
        <p:spPr>
          <a:xfrm>
            <a:off x="3281362" y="946673"/>
            <a:ext cx="4913429" cy="5811314"/>
          </a:xfrm>
          <a:prstGeom prst="rect">
            <a:avLst/>
          </a:prstGeom>
        </p:spPr>
      </p:pic>
    </p:spTree>
    <p:extLst>
      <p:ext uri="{BB962C8B-B14F-4D97-AF65-F5344CB8AC3E}">
        <p14:creationId xmlns:p14="http://schemas.microsoft.com/office/powerpoint/2010/main" val="397616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a:xfrm>
            <a:off x="96819" y="75767"/>
            <a:ext cx="11940987" cy="701731"/>
          </a:xfrm>
        </p:spPr>
        <p:txBody>
          <a:bodyPr>
            <a:normAutofit/>
          </a:bodyPr>
          <a:lstStyle/>
          <a:p>
            <a:r>
              <a:rPr lang="es-ES" sz="4400" dirty="0"/>
              <a:t>Equipos Salvavidas </a:t>
            </a:r>
            <a:r>
              <a:rPr lang="en-US" dirty="0"/>
              <a:t>(</a:t>
            </a:r>
            <a:r>
              <a:rPr lang="en-US" dirty="0" err="1"/>
              <a:t>continuación</a:t>
            </a:r>
            <a:r>
              <a:rPr lang="en-US" dirty="0"/>
              <a:t>)</a:t>
            </a:r>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10604810" cy="5025483"/>
          </a:xfrm>
        </p:spPr>
        <p:txBody>
          <a:bodyPr/>
          <a:lstStyle/>
          <a:p>
            <a:pPr algn="l"/>
            <a:r>
              <a:rPr lang="es-ES" b="0" i="0" dirty="0">
                <a:solidFill>
                  <a:srgbClr val="000000"/>
                </a:solidFill>
                <a:effectLst/>
              </a:rPr>
              <a:t>Cualquier</a:t>
            </a:r>
            <a:r>
              <a:rPr lang="es-SV" dirty="0"/>
              <a:t> línea de vida</a:t>
            </a:r>
            <a:r>
              <a:rPr lang="es-ES" b="0" i="0" dirty="0">
                <a:solidFill>
                  <a:srgbClr val="000000"/>
                </a:solidFill>
                <a:effectLst/>
              </a:rPr>
              <a:t>, arnés de seguridad o acollador que esté sujeto a carga en servicio, a diferencia de la prueba de carga estática, debe retirarse inmediatamente del servicio y no debe usarse nuevamente para la protección de los empleados.</a:t>
            </a:r>
          </a:p>
          <a:p>
            <a:pPr algn="l"/>
            <a:r>
              <a:rPr lang="es-ES" b="0" i="0" dirty="0">
                <a:solidFill>
                  <a:srgbClr val="000000"/>
                </a:solidFill>
                <a:effectLst/>
              </a:rPr>
              <a:t>Las </a:t>
            </a:r>
            <a:r>
              <a:rPr lang="es-SV" dirty="0"/>
              <a:t>línea de vida </a:t>
            </a:r>
            <a:r>
              <a:rPr lang="es-ES" b="0" i="0" dirty="0">
                <a:solidFill>
                  <a:srgbClr val="000000"/>
                </a:solidFill>
                <a:effectLst/>
              </a:rPr>
              <a:t>deben estar asegurados por encima del punto de operación a un anclaje o miembro estructural capaz de soportar un peso mínimo de 5,400 libras.</a:t>
            </a:r>
          </a:p>
        </p:txBody>
      </p:sp>
    </p:spTree>
    <p:extLst>
      <p:ext uri="{BB962C8B-B14F-4D97-AF65-F5344CB8AC3E}">
        <p14:creationId xmlns:p14="http://schemas.microsoft.com/office/powerpoint/2010/main" val="2097414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dirty="0" err="1"/>
              <a:t>Líneas</a:t>
            </a:r>
            <a:r>
              <a:rPr lang="en-US" dirty="0"/>
              <a:t> de </a:t>
            </a:r>
            <a:r>
              <a:rPr lang="en-US" dirty="0" err="1"/>
              <a:t>vida</a:t>
            </a:r>
            <a:endParaRPr lang="en-US" dirty="0"/>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5789462" cy="5025483"/>
          </a:xfrm>
        </p:spPr>
        <p:txBody>
          <a:bodyPr/>
          <a:lstStyle/>
          <a:p>
            <a:pPr algn="l"/>
            <a:r>
              <a:rPr lang="es-ES" b="0" i="0" dirty="0">
                <a:solidFill>
                  <a:srgbClr val="333333"/>
                </a:solidFill>
                <a:effectLst/>
              </a:rPr>
              <a:t>Las líneas de vida utilizadas en áreas donde puede estar sujeta a cortes o abrasión (por ejemplo, una operación de remoción de rocas en pendientes), deben tener un mínimo de 7/8 pulgadas de cable de manila con un núcleo de alambre.</a:t>
            </a:r>
          </a:p>
          <a:p>
            <a:pPr algn="l"/>
            <a:r>
              <a:rPr lang="es-ES" b="0" i="0" dirty="0">
                <a:solidFill>
                  <a:srgbClr val="333333"/>
                </a:solidFill>
                <a:effectLst/>
              </a:rPr>
              <a:t>Para todas las demás aplicaciones las líneas de vida, se utilizará con un mínimo de manila de 3/4 de pulgada o equivalente, a una resistencia mínima a la rotura de 5000 libras.</a:t>
            </a:r>
          </a:p>
          <a:p>
            <a:pPr algn="l"/>
            <a:endParaRPr lang="en-US" b="0" i="0" dirty="0">
              <a:solidFill>
                <a:srgbClr val="333333"/>
              </a:solidFill>
              <a:effectLst/>
              <a:latin typeface="Helvetica Neue"/>
            </a:endParaRPr>
          </a:p>
          <a:p>
            <a:endParaRPr lang="en-US" dirty="0"/>
          </a:p>
        </p:txBody>
      </p:sp>
      <p:pic>
        <p:nvPicPr>
          <p:cNvPr id="6" name="Picture 5" descr="A picture containing manila rope&#10;&#10;">
            <a:extLst>
              <a:ext uri="{FF2B5EF4-FFF2-40B4-BE49-F238E27FC236}">
                <a16:creationId xmlns:a16="http://schemas.microsoft.com/office/drawing/2014/main" id="{B6989DCD-83DE-CA77-1679-7EA329B5BB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6933627" y="2403363"/>
            <a:ext cx="5970013" cy="2939260"/>
          </a:xfrm>
          <a:prstGeom prst="rect">
            <a:avLst/>
          </a:prstGeom>
        </p:spPr>
      </p:pic>
    </p:spTree>
    <p:extLst>
      <p:ext uri="{BB962C8B-B14F-4D97-AF65-F5344CB8AC3E}">
        <p14:creationId xmlns:p14="http://schemas.microsoft.com/office/powerpoint/2010/main" val="32112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a:xfrm>
            <a:off x="387275" y="75767"/>
            <a:ext cx="10966525" cy="701731"/>
          </a:xfrm>
        </p:spPr>
        <p:txBody>
          <a:bodyPr/>
          <a:lstStyle/>
          <a:p>
            <a:r>
              <a:rPr lang="es-ES" dirty="0"/>
              <a:t>El Acollador y las correa de seguridad </a:t>
            </a:r>
            <a:endParaRPr lang="en-US" dirty="0"/>
          </a:p>
        </p:txBody>
      </p:sp>
      <p:pic>
        <p:nvPicPr>
          <p:cNvPr id="7" name="Picture 6" descr="A person wearing a safety vest with harness and lanyard">
            <a:extLst>
              <a:ext uri="{FF2B5EF4-FFF2-40B4-BE49-F238E27FC236}">
                <a16:creationId xmlns:a16="http://schemas.microsoft.com/office/drawing/2014/main" id="{E9E443A0-8500-5645-48FC-F6708F737D1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08793" y="1092324"/>
            <a:ext cx="2010697" cy="3016046"/>
          </a:xfrm>
          <a:prstGeom prst="rect">
            <a:avLst/>
          </a:prstGeom>
        </p:spPr>
      </p:pic>
      <p:pic>
        <p:nvPicPr>
          <p:cNvPr id="9" name="Picture 8" descr="A picture containing a close up of green rope">
            <a:extLst>
              <a:ext uri="{FF2B5EF4-FFF2-40B4-BE49-F238E27FC236}">
                <a16:creationId xmlns:a16="http://schemas.microsoft.com/office/drawing/2014/main" id="{4E7154EA-F8B9-3863-B10B-7B5D4F6FA4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7279" y="4423196"/>
            <a:ext cx="2993726" cy="2245295"/>
          </a:xfrm>
          <a:prstGeom prst="rect">
            <a:avLst/>
          </a:prstGeom>
        </p:spPr>
      </p:pic>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5473750" y="2137045"/>
            <a:ext cx="5700971" cy="3408798"/>
          </a:xfrm>
        </p:spPr>
        <p:txBody>
          <a:bodyPr/>
          <a:lstStyle/>
          <a:p>
            <a:pPr algn="l"/>
            <a:r>
              <a:rPr lang="es-ES" sz="2400" b="0" i="0" dirty="0">
                <a:solidFill>
                  <a:srgbClr val="333333"/>
                </a:solidFill>
                <a:effectLst/>
                <a:latin typeface="Helvetica Neue"/>
              </a:rPr>
              <a:t>El acollador y las correas de seguridad debe tener un mínimo de nylon de 1/2 pulgada, o equivalente, con una longitud máxima para soportar una caída de no más de 6 pies</a:t>
            </a:r>
            <a:endParaRPr lang="en-US" sz="2400" b="0" i="0" dirty="0">
              <a:solidFill>
                <a:srgbClr val="333333"/>
              </a:solidFill>
              <a:effectLst/>
              <a:latin typeface="Helvetica Neue"/>
            </a:endParaRPr>
          </a:p>
          <a:p>
            <a:pPr algn="l"/>
            <a:r>
              <a:rPr lang="es-ES" sz="2400" b="0" i="0" dirty="0">
                <a:solidFill>
                  <a:srgbClr val="333333"/>
                </a:solidFill>
                <a:effectLst/>
                <a:latin typeface="Helvetica Neue"/>
              </a:rPr>
              <a:t>La cuerda tendrá una resistencia nominal a la rotura de 5400 libras</a:t>
            </a:r>
            <a:endParaRPr lang="en-US" b="0" i="0" dirty="0">
              <a:solidFill>
                <a:srgbClr val="333333"/>
              </a:solidFill>
              <a:effectLst/>
              <a:latin typeface="Helvetica Neue"/>
            </a:endParaRPr>
          </a:p>
          <a:p>
            <a:endParaRPr lang="en-US" dirty="0"/>
          </a:p>
        </p:txBody>
      </p:sp>
    </p:spTree>
    <p:extLst>
      <p:ext uri="{BB962C8B-B14F-4D97-AF65-F5344CB8AC3E}">
        <p14:creationId xmlns:p14="http://schemas.microsoft.com/office/powerpoint/2010/main" val="1423427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a:xfrm>
            <a:off x="0" y="75767"/>
            <a:ext cx="12192000" cy="701731"/>
          </a:xfrm>
        </p:spPr>
        <p:txBody>
          <a:bodyPr>
            <a:normAutofit/>
          </a:bodyPr>
          <a:lstStyle/>
          <a:p>
            <a:r>
              <a:rPr lang="es-ES" dirty="0"/>
              <a:t>El Acollador y las correa de seguridad </a:t>
            </a:r>
            <a:r>
              <a:rPr lang="en-US" dirty="0"/>
              <a:t>(</a:t>
            </a:r>
            <a:r>
              <a:rPr lang="en-US" dirty="0" err="1"/>
              <a:t>continuación</a:t>
            </a:r>
            <a:r>
              <a:rPr lang="en-US" dirty="0"/>
              <a:t>)</a:t>
            </a:r>
            <a:r>
              <a:rPr lang="es-ES" dirty="0"/>
              <a:t> </a:t>
            </a:r>
            <a:endParaRPr lang="en-US" dirty="0"/>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p:txBody>
          <a:bodyPr/>
          <a:lstStyle/>
          <a:p>
            <a:pPr algn="l"/>
            <a:r>
              <a:rPr lang="es-ES" dirty="0"/>
              <a:t>Todos los componentes del acollador y las correa de seguridad debe ser de acero prensado o forjado, enchapado en cadmio de acuerdo con el tipo 1, enchapado Clase B según especificado en la especificación federal QQ-P-416. La superficie debe ser lisa y sin bordes afilados.</a:t>
            </a:r>
          </a:p>
          <a:p>
            <a:pPr algn="l"/>
            <a:r>
              <a:rPr lang="es-ES" dirty="0"/>
              <a:t>Todos los componentes del acollador y las correa de seguridad </a:t>
            </a:r>
            <a:r>
              <a:rPr lang="es-ES" b="0" i="0" dirty="0">
                <a:solidFill>
                  <a:srgbClr val="000000"/>
                </a:solidFill>
                <a:effectLst/>
              </a:rPr>
              <a:t>excepto los remaches, deberá ser capaz de resistir una carga de tracción de 4,000 libras sin agrietarse, romperse o sufrir una deformación permanente.</a:t>
            </a:r>
            <a:endParaRPr lang="en-US" dirty="0"/>
          </a:p>
        </p:txBody>
      </p:sp>
    </p:spTree>
    <p:extLst>
      <p:ext uri="{BB962C8B-B14F-4D97-AF65-F5344CB8AC3E}">
        <p14:creationId xmlns:p14="http://schemas.microsoft.com/office/powerpoint/2010/main" val="1689718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a:xfrm>
            <a:off x="408791" y="75767"/>
            <a:ext cx="10945009" cy="701731"/>
          </a:xfrm>
        </p:spPr>
        <p:txBody>
          <a:bodyPr>
            <a:normAutofit fontScale="90000"/>
          </a:bodyPr>
          <a:lstStyle/>
          <a:p>
            <a:r>
              <a:rPr lang="en-US" dirty="0" err="1"/>
              <a:t>Requerimientos</a:t>
            </a:r>
            <a:r>
              <a:rPr lang="en-US" dirty="0"/>
              <a:t> de las Redes (</a:t>
            </a:r>
            <a:r>
              <a:rPr lang="en-US" dirty="0" err="1"/>
              <a:t>mayas</a:t>
            </a:r>
            <a:r>
              <a:rPr lang="en-US" dirty="0"/>
              <a:t>) de </a:t>
            </a:r>
            <a:r>
              <a:rPr lang="en-US" dirty="0" err="1"/>
              <a:t>Seguridad</a:t>
            </a:r>
            <a:endParaRPr lang="en-US" dirty="0"/>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0" y="1353014"/>
            <a:ext cx="6222081" cy="5025483"/>
          </a:xfrm>
        </p:spPr>
        <p:txBody>
          <a:bodyPr/>
          <a:lstStyle/>
          <a:p>
            <a:pPr algn="l"/>
            <a:r>
              <a:rPr lang="es-ES" b="0" i="0" dirty="0">
                <a:solidFill>
                  <a:srgbClr val="333333"/>
                </a:solidFill>
                <a:effectLst/>
              </a:rPr>
              <a:t>Se deben proporcionar redes (mayas) de seguridad cuando los lugares de trabajo estén a más de 25 pies sobre el suelo o la superficie del agua, u otras superficies donde el uso de escaleras, andamios, plataformas de captura, pisos temporales, líneas de seguridad o correas de seguridad no sea práctico.</a:t>
            </a:r>
            <a:endParaRPr lang="en-US" b="0" i="0" dirty="0">
              <a:solidFill>
                <a:srgbClr val="333333"/>
              </a:solidFill>
              <a:effectLst/>
            </a:endParaRPr>
          </a:p>
          <a:p>
            <a:pPr algn="l"/>
            <a:r>
              <a:rPr lang="es-ES" b="0" i="0" dirty="0">
                <a:solidFill>
                  <a:srgbClr val="000000"/>
                </a:solidFill>
                <a:effectLst/>
              </a:rPr>
              <a:t>Cuando se requiera la protección de una red (mayas) de seguridad, las operaciones no se realizarán hasta que la red esté en su lugar y haya sido probada.</a:t>
            </a:r>
            <a:endParaRPr lang="en-US" dirty="0"/>
          </a:p>
        </p:txBody>
      </p:sp>
      <p:pic>
        <p:nvPicPr>
          <p:cNvPr id="6" name="Picture 5" descr="A picture containing a construction safety net on the side of a building.">
            <a:extLst>
              <a:ext uri="{FF2B5EF4-FFF2-40B4-BE49-F238E27FC236}">
                <a16:creationId xmlns:a16="http://schemas.microsoft.com/office/drawing/2014/main" id="{558A7F2C-ACB6-5F15-AC38-ECA24E1335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5625" y="1917338"/>
            <a:ext cx="4534985" cy="3023323"/>
          </a:xfrm>
          <a:prstGeom prst="rect">
            <a:avLst/>
          </a:prstGeom>
        </p:spPr>
      </p:pic>
    </p:spTree>
    <p:extLst>
      <p:ext uri="{BB962C8B-B14F-4D97-AF65-F5344CB8AC3E}">
        <p14:creationId xmlns:p14="http://schemas.microsoft.com/office/powerpoint/2010/main" val="2949320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a:xfrm>
            <a:off x="139849" y="75767"/>
            <a:ext cx="12052151" cy="701731"/>
          </a:xfrm>
        </p:spPr>
        <p:txBody>
          <a:bodyPr>
            <a:normAutofit fontScale="90000"/>
          </a:bodyPr>
          <a:lstStyle/>
          <a:p>
            <a:r>
              <a:rPr lang="es-AR" dirty="0"/>
              <a:t>Requerimientos redes (mayas) de seguridad (continuación)</a:t>
            </a:r>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p:txBody>
          <a:bodyPr/>
          <a:lstStyle/>
          <a:p>
            <a:pPr algn="l"/>
            <a:r>
              <a:rPr lang="es-ES" b="0" i="0" dirty="0">
                <a:solidFill>
                  <a:srgbClr val="000000"/>
                </a:solidFill>
                <a:effectLst/>
                <a:latin typeface="Roboto" panose="02000000000000000000" pitchFamily="2" charset="0"/>
              </a:rPr>
              <a:t>Las redes deberán extenderse 8 pies más allá del borde de la superficie de trabajo donde los empleados están expuestos y deberán instalarse tan cerca debajo de la superficie de trabajo como sea práctico, pero en ningún caso más de 25 pies debajo de dicha superficie de trabajo. </a:t>
            </a:r>
          </a:p>
          <a:p>
            <a:pPr algn="l"/>
            <a:r>
              <a:rPr lang="es-ES" b="0" i="0" dirty="0">
                <a:solidFill>
                  <a:srgbClr val="000000"/>
                </a:solidFill>
                <a:effectLst/>
                <a:latin typeface="Roboto" panose="02000000000000000000" pitchFamily="2" charset="0"/>
              </a:rPr>
              <a:t>Las redes se colgarán con espacio suficiente para evitar el contacto del usuario con las superficies o estructuras de abajo. Dichos espacios libres se determinarán mediante pruebas de carga de impacto. </a:t>
            </a:r>
          </a:p>
          <a:p>
            <a:pPr algn="l"/>
            <a:r>
              <a:rPr lang="es-ES" b="0" i="0" dirty="0">
                <a:solidFill>
                  <a:srgbClr val="000000"/>
                </a:solidFill>
                <a:effectLst/>
                <a:latin typeface="Roboto" panose="02000000000000000000" pitchFamily="2" charset="0"/>
              </a:rPr>
              <a:t>Se pretende que solo se requiera un nivel de redes para la construcción de puentes.</a:t>
            </a:r>
            <a:endParaRPr lang="en-US" dirty="0"/>
          </a:p>
        </p:txBody>
      </p:sp>
    </p:spTree>
    <p:extLst>
      <p:ext uri="{BB962C8B-B14F-4D97-AF65-F5344CB8AC3E}">
        <p14:creationId xmlns:p14="http://schemas.microsoft.com/office/powerpoint/2010/main" val="4170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s-AR" dirty="0"/>
              <a:t>Redes (mayas) de seguridad</a:t>
            </a:r>
            <a:endParaRPr lang="en-US" dirty="0"/>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0" y="1353014"/>
            <a:ext cx="5834690" cy="5025483"/>
          </a:xfrm>
        </p:spPr>
        <p:txBody>
          <a:bodyPr/>
          <a:lstStyle/>
          <a:p>
            <a:pPr algn="l"/>
            <a:r>
              <a:rPr lang="es-ES" b="0" i="0" dirty="0">
                <a:solidFill>
                  <a:srgbClr val="000000"/>
                </a:solidFill>
                <a:effectLst/>
                <a:latin typeface="Roboto" panose="02000000000000000000" pitchFamily="2" charset="0"/>
              </a:rPr>
              <a:t>El tamaño de malla de las redes no debe exceder las 6 pulgadas por 6 pulgadas Todas las redes deberán cumplir con los estándares de rendimiento aceptados de 17,500 pies-libras de resistencia mínima al impacto según lo determinen y certifiquen los fabricantes y deberán llevar una etiqueta de prueba de prueba.</a:t>
            </a:r>
            <a:endParaRPr lang="en-US" dirty="0"/>
          </a:p>
        </p:txBody>
      </p:sp>
      <p:pic>
        <p:nvPicPr>
          <p:cNvPr id="8" name="Picture 7" descr="A picture containing a safety net with 6x6 squares">
            <a:extLst>
              <a:ext uri="{FF2B5EF4-FFF2-40B4-BE49-F238E27FC236}">
                <a16:creationId xmlns:a16="http://schemas.microsoft.com/office/drawing/2014/main" id="{C320E9B8-0887-02AF-6318-C78FC45254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3260" y="1813560"/>
            <a:ext cx="4846320" cy="3230880"/>
          </a:xfrm>
          <a:prstGeom prst="rect">
            <a:avLst/>
          </a:prstGeom>
        </p:spPr>
      </p:pic>
    </p:spTree>
    <p:extLst>
      <p:ext uri="{BB962C8B-B14F-4D97-AF65-F5344CB8AC3E}">
        <p14:creationId xmlns:p14="http://schemas.microsoft.com/office/powerpoint/2010/main" val="936030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s-AR" dirty="0"/>
              <a:t>Redes (mayas) de seguridad (continuación)</a:t>
            </a:r>
            <a:endParaRPr lang="en-US" dirty="0"/>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1" y="1353014"/>
            <a:ext cx="5897616" cy="5025483"/>
          </a:xfrm>
        </p:spPr>
        <p:txBody>
          <a:bodyPr/>
          <a:lstStyle/>
          <a:p>
            <a:r>
              <a:rPr lang="es-ES" b="0" i="0" dirty="0">
                <a:solidFill>
                  <a:srgbClr val="333333"/>
                </a:solidFill>
                <a:effectLst/>
                <a:latin typeface="Helvetica Neue"/>
              </a:rPr>
              <a:t>Las cuerdas de borde deben proporcionar una resistencia mínima a la rotura de 5000 libras.</a:t>
            </a:r>
          </a:p>
          <a:p>
            <a:r>
              <a:rPr lang="es-ES" b="0" i="0" dirty="0">
                <a:solidFill>
                  <a:srgbClr val="333333"/>
                </a:solidFill>
                <a:effectLst/>
                <a:latin typeface="Helvetica Neue"/>
              </a:rPr>
              <a:t>Se utilizarán ganchos o grilletes de seguridad de acero forjado para sujetar la red a sus soportes.</a:t>
            </a:r>
          </a:p>
          <a:p>
            <a:r>
              <a:rPr lang="es-ES" b="0" i="0" dirty="0">
                <a:solidFill>
                  <a:srgbClr val="333333"/>
                </a:solidFill>
                <a:effectLst/>
                <a:latin typeface="Helvetica Neue"/>
              </a:rPr>
              <a:t>Las conexiones entre los paneles de la red deben desarrollar toda la fuerza de la red.</a:t>
            </a:r>
            <a:endParaRPr lang="en-US" dirty="0"/>
          </a:p>
        </p:txBody>
      </p:sp>
      <p:pic>
        <p:nvPicPr>
          <p:cNvPr id="5" name="Picture 4" descr="A high angle view of a building under construction with a safety net">
            <a:extLst>
              <a:ext uri="{FF2B5EF4-FFF2-40B4-BE49-F238E27FC236}">
                <a16:creationId xmlns:a16="http://schemas.microsoft.com/office/drawing/2014/main" id="{4F4B4A96-1807-E9A6-B717-D4E2AFE632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2351" y="1883400"/>
            <a:ext cx="4636800" cy="3091200"/>
          </a:xfrm>
          <a:prstGeom prst="rect">
            <a:avLst/>
          </a:prstGeom>
        </p:spPr>
      </p:pic>
    </p:spTree>
    <p:extLst>
      <p:ext uri="{BB962C8B-B14F-4D97-AF65-F5344CB8AC3E}">
        <p14:creationId xmlns:p14="http://schemas.microsoft.com/office/powerpoint/2010/main" val="3107210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CBED-2B01-2B29-FF4A-F8E0113F3236}"/>
              </a:ext>
            </a:extLst>
          </p:cNvPr>
          <p:cNvSpPr>
            <a:spLocks noGrp="1"/>
          </p:cNvSpPr>
          <p:nvPr>
            <p:ph type="title"/>
          </p:nvPr>
        </p:nvSpPr>
        <p:spPr>
          <a:xfrm>
            <a:off x="748990" y="-701731"/>
            <a:ext cx="10604810" cy="701731"/>
          </a:xfrm>
        </p:spPr>
        <p:txBody>
          <a:bodyPr vert="horz" wrap="square" lIns="91440" tIns="45720" rIns="91440" bIns="45720" numCol="1" anchor="b" anchorCtr="0" compatLnSpc="1">
            <a:prstTxWarp prst="textNoShape">
              <a:avLst/>
            </a:prstTxWarp>
            <a:normAutofit/>
          </a:bodyPr>
          <a:lstStyle/>
          <a:p>
            <a:r>
              <a:rPr lang="en-US" dirty="0"/>
              <a:t>Behavior Based Safety</a:t>
            </a:r>
          </a:p>
        </p:txBody>
      </p:sp>
      <p:sp>
        <p:nvSpPr>
          <p:cNvPr id="3" name="Content Placeholder 2">
            <a:extLst>
              <a:ext uri="{FF2B5EF4-FFF2-40B4-BE49-F238E27FC236}">
                <a16:creationId xmlns:a16="http://schemas.microsoft.com/office/drawing/2014/main" id="{5E61F5EE-267C-1D5F-44E1-809575456DE9}"/>
              </a:ext>
            </a:extLst>
          </p:cNvPr>
          <p:cNvSpPr>
            <a:spLocks noGrp="1"/>
          </p:cNvSpPr>
          <p:nvPr>
            <p:ph idx="1"/>
          </p:nvPr>
        </p:nvSpPr>
        <p:spPr>
          <a:xfrm>
            <a:off x="748990" y="2390079"/>
            <a:ext cx="10604810" cy="701731"/>
          </a:xfrm>
        </p:spPr>
        <p:txBody>
          <a:bodyPr/>
          <a:lstStyle/>
          <a:p>
            <a:pPr marL="0" indent="0" algn="ctr">
              <a:buNone/>
            </a:pPr>
            <a:r>
              <a:rPr lang="es-ES" sz="4400" b="1" dirty="0">
                <a:solidFill>
                  <a:srgbClr val="003399"/>
                </a:solidFill>
                <a:latin typeface="+mj-lt"/>
              </a:rPr>
              <a:t>Programas de Seguridad </a:t>
            </a:r>
            <a:r>
              <a:rPr lang="es-ES" sz="4400" b="1" i="0" u="none" strike="noStrike" dirty="0">
                <a:solidFill>
                  <a:srgbClr val="003399"/>
                </a:solidFill>
                <a:effectLst/>
                <a:latin typeface="+mj-lt"/>
              </a:rPr>
              <a:t>basados en comportamiento</a:t>
            </a:r>
            <a:endParaRPr lang="en-US" sz="3200" b="1" dirty="0">
              <a:latin typeface="+mj-lt"/>
            </a:endParaRPr>
          </a:p>
        </p:txBody>
      </p:sp>
    </p:spTree>
    <p:extLst>
      <p:ext uri="{BB962C8B-B14F-4D97-AF65-F5344CB8AC3E}">
        <p14:creationId xmlns:p14="http://schemas.microsoft.com/office/powerpoint/2010/main" val="3342656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4656-82AC-47BC-8465-5F577E63E24A}"/>
              </a:ext>
            </a:extLst>
          </p:cNvPr>
          <p:cNvSpPr>
            <a:spLocks noGrp="1"/>
          </p:cNvSpPr>
          <p:nvPr>
            <p:ph type="title"/>
          </p:nvPr>
        </p:nvSpPr>
        <p:spPr>
          <a:xfrm>
            <a:off x="0" y="75767"/>
            <a:ext cx="12192000" cy="701731"/>
          </a:xfrm>
        </p:spPr>
        <p:txBody>
          <a:bodyPr>
            <a:normAutofit/>
          </a:bodyPr>
          <a:lstStyle/>
          <a:p>
            <a:r>
              <a:rPr lang="en-US" sz="3600" dirty="0"/>
              <a:t>¿</a:t>
            </a:r>
            <a:r>
              <a:rPr lang="es-AR" sz="3600" dirty="0"/>
              <a:t>Qué</a:t>
            </a:r>
            <a:r>
              <a:rPr lang="en-US" sz="3600" dirty="0"/>
              <a:t> es un </a:t>
            </a:r>
            <a:r>
              <a:rPr lang="es-ES" sz="3600" dirty="0"/>
              <a:t>Programas de Seguridad basado en comportamiento?</a:t>
            </a:r>
            <a:endParaRPr lang="en-US" sz="3600" dirty="0"/>
          </a:p>
        </p:txBody>
      </p:sp>
      <p:sp>
        <p:nvSpPr>
          <p:cNvPr id="3" name="Content Placeholder 2">
            <a:extLst>
              <a:ext uri="{FF2B5EF4-FFF2-40B4-BE49-F238E27FC236}">
                <a16:creationId xmlns:a16="http://schemas.microsoft.com/office/drawing/2014/main" id="{14109CF5-1D21-62F4-8CC9-CFD7B00C91E0}"/>
              </a:ext>
            </a:extLst>
          </p:cNvPr>
          <p:cNvSpPr>
            <a:spLocks noGrp="1"/>
          </p:cNvSpPr>
          <p:nvPr>
            <p:ph idx="1"/>
          </p:nvPr>
        </p:nvSpPr>
        <p:spPr/>
        <p:txBody>
          <a:bodyPr/>
          <a:lstStyle/>
          <a:p>
            <a:pPr marL="0" indent="0">
              <a:buNone/>
            </a:pPr>
            <a:r>
              <a:rPr lang="es-ES" dirty="0"/>
              <a:t>Los programas de seguridad basados en comportamiento</a:t>
            </a:r>
            <a:r>
              <a:rPr lang="en-US" dirty="0"/>
              <a:t>: </a:t>
            </a:r>
          </a:p>
          <a:p>
            <a:r>
              <a:rPr lang="es-ES" dirty="0"/>
              <a:t>Toma en consideración las actitudes, creencias y sentimientos de las personas acerca de la seguridad en el lugar de trabajo, y descubre las causas fundamentales de los peligros potenciales y los comportamientos inseguros.</a:t>
            </a:r>
            <a:endParaRPr lang="en-US" dirty="0"/>
          </a:p>
          <a:p>
            <a:r>
              <a:rPr lang="es-ES" dirty="0"/>
              <a:t>Las personas son el recurso más valioso.</a:t>
            </a:r>
          </a:p>
          <a:p>
            <a:r>
              <a:rPr lang="es-ES" dirty="0"/>
              <a:t>Las personas necesitan el conocimiento y la confianza para tomar las decisiones de seguridad correctas.</a:t>
            </a:r>
            <a:endParaRPr lang="en-US" dirty="0"/>
          </a:p>
          <a:p>
            <a:endParaRPr lang="en-US" dirty="0"/>
          </a:p>
        </p:txBody>
      </p:sp>
    </p:spTree>
    <p:extLst>
      <p:ext uri="{BB962C8B-B14F-4D97-AF65-F5344CB8AC3E}">
        <p14:creationId xmlns:p14="http://schemas.microsoft.com/office/powerpoint/2010/main" val="4090726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9E42-33FF-C21B-A41D-3D55BB8B14D8}"/>
              </a:ext>
            </a:extLst>
          </p:cNvPr>
          <p:cNvSpPr>
            <a:spLocks noGrp="1"/>
          </p:cNvSpPr>
          <p:nvPr>
            <p:ph type="title"/>
          </p:nvPr>
        </p:nvSpPr>
        <p:spPr>
          <a:xfrm>
            <a:off x="0" y="112249"/>
            <a:ext cx="12192000" cy="701731"/>
          </a:xfrm>
        </p:spPr>
        <p:txBody>
          <a:bodyPr>
            <a:normAutofit fontScale="90000"/>
          </a:bodyPr>
          <a:lstStyle/>
          <a:p>
            <a:r>
              <a:rPr lang="es-ES" b="1" dirty="0"/>
              <a:t>El Programa de Protección a los denunciantes de </a:t>
            </a:r>
            <a:r>
              <a:rPr lang="en-US" b="1" dirty="0"/>
              <a:t>OSHA</a:t>
            </a:r>
          </a:p>
        </p:txBody>
      </p:sp>
      <p:sp>
        <p:nvSpPr>
          <p:cNvPr id="3" name="Content Placeholder 2">
            <a:extLst>
              <a:ext uri="{FF2B5EF4-FFF2-40B4-BE49-F238E27FC236}">
                <a16:creationId xmlns:a16="http://schemas.microsoft.com/office/drawing/2014/main" id="{C4B8BEA9-5F2F-9DB7-5F68-FF895D95584D}"/>
              </a:ext>
            </a:extLst>
          </p:cNvPr>
          <p:cNvSpPr>
            <a:spLocks noGrp="1"/>
          </p:cNvSpPr>
          <p:nvPr>
            <p:ph idx="1"/>
          </p:nvPr>
        </p:nvSpPr>
        <p:spPr>
          <a:xfrm>
            <a:off x="748989" y="1353014"/>
            <a:ext cx="9683037" cy="5025483"/>
          </a:xfrm>
        </p:spPr>
        <p:txBody>
          <a:bodyPr/>
          <a:lstStyle/>
          <a:p>
            <a:pPr marL="0" indent="0">
              <a:buNone/>
            </a:pPr>
            <a:r>
              <a:rPr lang="es-ES" dirty="0"/>
              <a:t>Un empleador no puede tomar represalias contra un trabajador por ejercer sus derechos bajo las leyes de protección de denunciantes del Departamento de Trabajo.</a:t>
            </a:r>
            <a:endParaRPr lang="en-US" dirty="0"/>
          </a:p>
        </p:txBody>
      </p:sp>
      <p:pic>
        <p:nvPicPr>
          <p:cNvPr id="6" name="Picture 5" descr="QR Code&#10;&#10;">
            <a:extLst>
              <a:ext uri="{FF2B5EF4-FFF2-40B4-BE49-F238E27FC236}">
                <a16:creationId xmlns:a16="http://schemas.microsoft.com/office/drawing/2014/main" id="{042D592E-DE38-EBE4-1397-1DDB4780A4D0}"/>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07426"/>
            <a:ext cx="1838325" cy="1838325"/>
          </a:xfrm>
          <a:prstGeom prst="rect">
            <a:avLst/>
          </a:prstGeom>
        </p:spPr>
      </p:pic>
      <p:sp>
        <p:nvSpPr>
          <p:cNvPr id="7" name="TextBox 6">
            <a:extLst>
              <a:ext uri="{FF2B5EF4-FFF2-40B4-BE49-F238E27FC236}">
                <a16:creationId xmlns:a16="http://schemas.microsoft.com/office/drawing/2014/main" id="{FF971E19-B4BE-9B5F-A27C-CBFA72B7EEA3}"/>
              </a:ext>
              <a:ext uri="{C183D7F6-B498-43B3-948B-1728B52AA6E4}">
                <adec:decorative xmlns:adec="http://schemas.microsoft.com/office/drawing/2017/decorative" val="0"/>
              </a:ext>
            </a:extLst>
          </p:cNvPr>
          <p:cNvSpPr txBox="1"/>
          <p:nvPr/>
        </p:nvSpPr>
        <p:spPr>
          <a:xfrm>
            <a:off x="1767052" y="6364472"/>
            <a:ext cx="7050042" cy="369332"/>
          </a:xfrm>
          <a:prstGeom prst="rect">
            <a:avLst/>
          </a:prstGeom>
          <a:noFill/>
        </p:spPr>
        <p:txBody>
          <a:bodyPr wrap="square">
            <a:spAutoFit/>
          </a:bodyPr>
          <a:lstStyle/>
          <a:p>
            <a:r>
              <a:rPr lang="es-ES" dirty="0">
                <a:hlinkClick r:id="rId3"/>
              </a:rPr>
              <a:t>El Programa de Protección a los Denunciantes de OSHA</a:t>
            </a:r>
            <a:endParaRPr lang="en-US" dirty="0">
              <a:solidFill>
                <a:schemeClr val="accent2"/>
              </a:solidFill>
            </a:endParaRPr>
          </a:p>
        </p:txBody>
      </p:sp>
    </p:spTree>
    <p:extLst>
      <p:ext uri="{BB962C8B-B14F-4D97-AF65-F5344CB8AC3E}">
        <p14:creationId xmlns:p14="http://schemas.microsoft.com/office/powerpoint/2010/main" val="710060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74D4-1293-5CE4-D419-74C3648078BD}"/>
              </a:ext>
            </a:extLst>
          </p:cNvPr>
          <p:cNvSpPr>
            <a:spLocks noGrp="1"/>
          </p:cNvSpPr>
          <p:nvPr>
            <p:ph type="title"/>
          </p:nvPr>
        </p:nvSpPr>
        <p:spPr/>
        <p:txBody>
          <a:bodyPr/>
          <a:lstStyle/>
          <a:p>
            <a:r>
              <a:rPr lang="en-US" dirty="0" err="1"/>
              <a:t>Responsabilidades</a:t>
            </a:r>
            <a:r>
              <a:rPr lang="en-US" dirty="0"/>
              <a:t> del </a:t>
            </a:r>
            <a:r>
              <a:rPr lang="en-US" dirty="0" err="1"/>
              <a:t>Empleador</a:t>
            </a:r>
            <a:endParaRPr lang="en-US" dirty="0"/>
          </a:p>
        </p:txBody>
      </p:sp>
      <p:sp>
        <p:nvSpPr>
          <p:cNvPr id="3" name="Content Placeholder 2">
            <a:extLst>
              <a:ext uri="{FF2B5EF4-FFF2-40B4-BE49-F238E27FC236}">
                <a16:creationId xmlns:a16="http://schemas.microsoft.com/office/drawing/2014/main" id="{AA6768FB-7651-7C39-1B77-12AE4D54D539}"/>
              </a:ext>
            </a:extLst>
          </p:cNvPr>
          <p:cNvSpPr>
            <a:spLocks noGrp="1"/>
          </p:cNvSpPr>
          <p:nvPr>
            <p:ph idx="1"/>
          </p:nvPr>
        </p:nvSpPr>
        <p:spPr>
          <a:xfrm>
            <a:off x="748990" y="1353014"/>
            <a:ext cx="10604810" cy="5025483"/>
          </a:xfrm>
        </p:spPr>
        <p:txBody>
          <a:bodyPr/>
          <a:lstStyle/>
          <a:p>
            <a:r>
              <a:rPr lang="es-ES" dirty="0"/>
              <a:t>Compromiso con la seguridad y la salud</a:t>
            </a:r>
          </a:p>
          <a:p>
            <a:r>
              <a:rPr lang="es-ES" dirty="0"/>
              <a:t>Promover un ambiente de cooperación entre la gerencia (empleador) y los empleados</a:t>
            </a:r>
          </a:p>
          <a:p>
            <a:r>
              <a:rPr lang="es-ES" dirty="0"/>
              <a:t>Asignar recursos</a:t>
            </a:r>
          </a:p>
          <a:p>
            <a:r>
              <a:rPr lang="es-ES" dirty="0"/>
              <a:t>Proporcionar motivación, dirección y acciones.</a:t>
            </a:r>
            <a:endParaRPr lang="en-US" dirty="0"/>
          </a:p>
          <a:p>
            <a:endParaRPr lang="en-US" dirty="0"/>
          </a:p>
        </p:txBody>
      </p:sp>
      <p:pic>
        <p:nvPicPr>
          <p:cNvPr id="5" name="Picture 4" descr="An image that highlights the words &quot;Work Safety&quot;">
            <a:extLst>
              <a:ext uri="{FF2B5EF4-FFF2-40B4-BE49-F238E27FC236}">
                <a16:creationId xmlns:a16="http://schemas.microsoft.com/office/drawing/2014/main" id="{11519903-7084-C32D-5FFC-7F5243CA0E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72161" y="3729058"/>
            <a:ext cx="4050406" cy="2871383"/>
          </a:xfrm>
          <a:prstGeom prst="rect">
            <a:avLst/>
          </a:prstGeom>
        </p:spPr>
      </p:pic>
    </p:spTree>
    <p:extLst>
      <p:ext uri="{BB962C8B-B14F-4D97-AF65-F5344CB8AC3E}">
        <p14:creationId xmlns:p14="http://schemas.microsoft.com/office/powerpoint/2010/main" val="3284323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a:xfrm>
            <a:off x="111512" y="75767"/>
            <a:ext cx="12080488" cy="701731"/>
          </a:xfrm>
        </p:spPr>
        <p:txBody>
          <a:bodyPr>
            <a:normAutofit/>
          </a:bodyPr>
          <a:lstStyle/>
          <a:p>
            <a:r>
              <a:rPr lang="es-ES" dirty="0"/>
              <a:t>Programas de Seguridad basados en comportamiento</a:t>
            </a:r>
          </a:p>
        </p:txBody>
      </p:sp>
      <p:graphicFrame>
        <p:nvGraphicFramePr>
          <p:cNvPr id="4" name="Diagram 3" descr="Diagram depicting double sided arrows that point from goals, to buy in participation, to positive feedback. These are the components of behavior based safety.">
            <a:extLst>
              <a:ext uri="{FF2B5EF4-FFF2-40B4-BE49-F238E27FC236}">
                <a16:creationId xmlns:a16="http://schemas.microsoft.com/office/drawing/2014/main" id="{A8452531-6F00-B1BB-1964-1B2A0BED4F4B}"/>
              </a:ext>
            </a:extLst>
          </p:cNvPr>
          <p:cNvGraphicFramePr/>
          <p:nvPr>
            <p:extLst>
              <p:ext uri="{D42A27DB-BD31-4B8C-83A1-F6EECF244321}">
                <p14:modId xmlns:p14="http://schemas.microsoft.com/office/powerpoint/2010/main" val="3157121197"/>
              </p:ext>
            </p:extLst>
          </p:nvPr>
        </p:nvGraphicFramePr>
        <p:xfrm>
          <a:off x="1460809" y="1115122"/>
          <a:ext cx="9088245" cy="5419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2DDB48-3378-7611-AF8B-69D5868EBFA8}"/>
              </a:ext>
            </a:extLst>
          </p:cNvPr>
          <p:cNvSpPr txBox="1"/>
          <p:nvPr/>
        </p:nvSpPr>
        <p:spPr>
          <a:xfrm>
            <a:off x="4432530" y="3040038"/>
            <a:ext cx="3326940" cy="1938992"/>
          </a:xfrm>
          <a:prstGeom prst="rect">
            <a:avLst/>
          </a:prstGeom>
          <a:noFill/>
        </p:spPr>
        <p:txBody>
          <a:bodyPr wrap="square">
            <a:spAutoFit/>
          </a:bodyPr>
          <a:lstStyle/>
          <a:p>
            <a:pPr algn="ctr"/>
            <a:r>
              <a:rPr lang="en-US" sz="2400" dirty="0" err="1"/>
              <a:t>Componentes</a:t>
            </a:r>
            <a:endParaRPr lang="en-US" sz="2400" dirty="0"/>
          </a:p>
          <a:p>
            <a:pPr algn="ctr"/>
            <a:r>
              <a:rPr lang="en-US" sz="2400" dirty="0"/>
              <a:t>de </a:t>
            </a:r>
            <a:r>
              <a:rPr lang="es-ES" sz="2400" dirty="0"/>
              <a:t>Programas de Seguridad basados en comportamiento</a:t>
            </a:r>
          </a:p>
          <a:p>
            <a:pPr algn="ctr"/>
            <a:endParaRPr lang="en-US" sz="2400" dirty="0"/>
          </a:p>
        </p:txBody>
      </p:sp>
    </p:spTree>
    <p:extLst>
      <p:ext uri="{BB962C8B-B14F-4D97-AF65-F5344CB8AC3E}">
        <p14:creationId xmlns:p14="http://schemas.microsoft.com/office/powerpoint/2010/main" val="1268249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a:t>Metas </a:t>
            </a:r>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s-ES" dirty="0"/>
              <a:t>Establece metas mensuales que sean medibles y alcanzables</a:t>
            </a:r>
          </a:p>
          <a:p>
            <a:r>
              <a:rPr lang="es-ES" dirty="0"/>
              <a:t>Incentivar cuando se cumplen los objetivos</a:t>
            </a:r>
            <a:endParaRPr lang="en-US" dirty="0"/>
          </a:p>
        </p:txBody>
      </p:sp>
    </p:spTree>
    <p:extLst>
      <p:ext uri="{BB962C8B-B14F-4D97-AF65-F5344CB8AC3E}">
        <p14:creationId xmlns:p14="http://schemas.microsoft.com/office/powerpoint/2010/main" val="3762407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err="1"/>
              <a:t>Participación</a:t>
            </a:r>
            <a:r>
              <a:rPr lang="en-US" dirty="0"/>
              <a:t> </a:t>
            </a:r>
            <a:r>
              <a:rPr lang="en-US" dirty="0" err="1"/>
              <a:t>Activa</a:t>
            </a:r>
            <a:endParaRPr lang="en-US" dirty="0"/>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s-ES" dirty="0"/>
              <a:t>Compromiso de la gerencia y dueños</a:t>
            </a:r>
          </a:p>
          <a:p>
            <a:r>
              <a:rPr lang="es-ES" dirty="0"/>
              <a:t>Dar el ejemplo</a:t>
            </a:r>
          </a:p>
          <a:p>
            <a:r>
              <a:rPr lang="es-ES" dirty="0"/>
              <a:t>Consistencia en el mensaje </a:t>
            </a:r>
          </a:p>
          <a:p>
            <a:r>
              <a:rPr lang="es-ES" dirty="0"/>
              <a:t>Compartir la información en el momento adecuado</a:t>
            </a:r>
          </a:p>
          <a:p>
            <a:r>
              <a:rPr lang="es-ES" dirty="0"/>
              <a:t>Llevar un mensaje simple</a:t>
            </a:r>
            <a:endParaRPr lang="en-US" dirty="0"/>
          </a:p>
        </p:txBody>
      </p:sp>
    </p:spTree>
    <p:extLst>
      <p:ext uri="{BB962C8B-B14F-4D97-AF65-F5344CB8AC3E}">
        <p14:creationId xmlns:p14="http://schemas.microsoft.com/office/powerpoint/2010/main" val="3551136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err="1"/>
              <a:t>Comunicación</a:t>
            </a:r>
            <a:r>
              <a:rPr lang="en-US" dirty="0"/>
              <a:t> </a:t>
            </a:r>
            <a:r>
              <a:rPr lang="en-US" dirty="0" err="1"/>
              <a:t>Positiva</a:t>
            </a:r>
            <a:endParaRPr lang="en-US" dirty="0"/>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s-ES" dirty="0"/>
              <a:t>Sistema de recompensas por decisiones y prácticas de seguridad acertadas.</a:t>
            </a:r>
          </a:p>
          <a:p>
            <a:r>
              <a:rPr lang="es-ES" dirty="0"/>
              <a:t>Contribuye a un lugar de trabajo positivo</a:t>
            </a:r>
          </a:p>
          <a:p>
            <a:r>
              <a:rPr lang="es-ES" dirty="0"/>
              <a:t>Ayuda a ver lo bueno en los demás.</a:t>
            </a:r>
          </a:p>
          <a:p>
            <a:r>
              <a:rPr lang="es-ES" dirty="0"/>
              <a:t>Promueve el compromiso de los empleados y la cultura de seguridad.</a:t>
            </a:r>
          </a:p>
          <a:p>
            <a:r>
              <a:rPr lang="es-ES" dirty="0"/>
              <a:t>Se centra más en el ambiente de trabajo productivo (opciones)</a:t>
            </a:r>
            <a:endParaRPr lang="en-US" dirty="0"/>
          </a:p>
          <a:p>
            <a:endParaRPr lang="en-US" dirty="0"/>
          </a:p>
        </p:txBody>
      </p:sp>
    </p:spTree>
    <p:extLst>
      <p:ext uri="{BB962C8B-B14F-4D97-AF65-F5344CB8AC3E}">
        <p14:creationId xmlns:p14="http://schemas.microsoft.com/office/powerpoint/2010/main" val="1582822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8348-079A-5635-3E0C-899E08F2A8D3}"/>
              </a:ext>
            </a:extLst>
          </p:cNvPr>
          <p:cNvSpPr>
            <a:spLocks noGrp="1"/>
          </p:cNvSpPr>
          <p:nvPr>
            <p:ph type="title"/>
          </p:nvPr>
        </p:nvSpPr>
        <p:spPr/>
        <p:txBody>
          <a:bodyPr/>
          <a:lstStyle/>
          <a:p>
            <a:r>
              <a:rPr lang="en-US" dirty="0" err="1"/>
              <a:t>Definición</a:t>
            </a:r>
            <a:r>
              <a:rPr lang="en-US" dirty="0"/>
              <a:t>: </a:t>
            </a:r>
            <a:r>
              <a:rPr lang="en-US" dirty="0" err="1"/>
              <a:t>Cultura</a:t>
            </a:r>
            <a:r>
              <a:rPr lang="en-US" dirty="0"/>
              <a:t> de </a:t>
            </a:r>
            <a:r>
              <a:rPr lang="en-US" dirty="0" err="1"/>
              <a:t>Seguridad</a:t>
            </a:r>
            <a:endParaRPr lang="en-US" dirty="0"/>
          </a:p>
        </p:txBody>
      </p:sp>
      <p:pic>
        <p:nvPicPr>
          <p:cNvPr id="4" name="Picture 3" descr="ACSNI Human Factors Study Group&#10;Third report: Organizing for safety&#10;Presented by Health and Safety Commission (HSC)">
            <a:extLst>
              <a:ext uri="{FF2B5EF4-FFF2-40B4-BE49-F238E27FC236}">
                <a16:creationId xmlns:a16="http://schemas.microsoft.com/office/drawing/2014/main" id="{0DFC56E2-70B6-469B-BC7B-1973542E810B}"/>
              </a:ext>
            </a:extLst>
          </p:cNvPr>
          <p:cNvPicPr>
            <a:picLocks noChangeAspect="1"/>
          </p:cNvPicPr>
          <p:nvPr/>
        </p:nvPicPr>
        <p:blipFill>
          <a:blip r:embed="rId3">
            <a:alphaModFix/>
          </a:blip>
          <a:stretch>
            <a:fillRect/>
          </a:stretch>
        </p:blipFill>
        <p:spPr>
          <a:xfrm>
            <a:off x="980819" y="1052052"/>
            <a:ext cx="10230362" cy="54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67EA34B-61E5-45F4-0988-1F9FA647D4DE}"/>
              </a:ext>
            </a:extLst>
          </p:cNvPr>
          <p:cNvSpPr txBox="1"/>
          <p:nvPr/>
        </p:nvSpPr>
        <p:spPr>
          <a:xfrm>
            <a:off x="3077497" y="2274536"/>
            <a:ext cx="8062451" cy="4153829"/>
          </a:xfrm>
          <a:prstGeom prst="rect">
            <a:avLst/>
          </a:prstGeom>
          <a:noFill/>
        </p:spPr>
        <p:txBody>
          <a:bodyPr wrap="square">
            <a:spAutoFit/>
          </a:bodyPr>
          <a:lstStyle/>
          <a:p>
            <a:pPr marL="0" marR="0" indent="0">
              <a:lnSpc>
                <a:spcPct val="130000"/>
              </a:lnSpc>
              <a:spcBef>
                <a:spcPts val="0"/>
              </a:spcBef>
              <a:spcAft>
                <a:spcPts val="800"/>
              </a:spcAft>
              <a:buNone/>
            </a:pPr>
            <a:r>
              <a:rPr lang="es-ES" sz="2000" b="0" i="1" dirty="0">
                <a:solidFill>
                  <a:srgbClr val="000000"/>
                </a:solidFill>
                <a:effectLst/>
                <a:latin typeface="Roboto" panose="02000000000000000000" pitchFamily="2" charset="0"/>
              </a:rPr>
              <a:t>“La cultura de seguridad de una organización es el producto de valores, actitudes, percepciones, competencias y patrones de comportamiento individuales y grupales que determinan el compromiso, el estilo y la competencia de la gestión de salud y seguridad de una organización. Las organizaciones con una cultura de seguridad positiva se caracterizan por comunicaciones basadas en la confianza mutua, por percepciones compartidas de la importancia de la seguridad y por la confianza en la eficacia de las medidas preventivas”. </a:t>
            </a:r>
          </a:p>
          <a:p>
            <a:pPr marL="0" marR="0" indent="0">
              <a:lnSpc>
                <a:spcPct val="130000"/>
              </a:lnSpc>
              <a:spcBef>
                <a:spcPts val="0"/>
              </a:spcBef>
              <a:spcAft>
                <a:spcPts val="800"/>
              </a:spcAft>
              <a:buNone/>
            </a:pPr>
            <a:r>
              <a:rPr lang="en-US" sz="2000" b="1" i="1" dirty="0">
                <a:effectLst/>
                <a:latin typeface="Helvetica" panose="020B0604020202020204" pitchFamily="34" charset="0"/>
                <a:ea typeface="Times New Roman" panose="02020603050405020304" pitchFamily="18" charset="0"/>
                <a:cs typeface="Times New Roman" panose="02020603050405020304" pitchFamily="18" charset="0"/>
              </a:rPr>
              <a:t>ACSNI Human Factors Study Group: Third report - Organizing for safety HSE Books 1993</a:t>
            </a:r>
            <a:endParaRPr lang="en-US" sz="2000" dirty="0">
              <a:effectLst/>
              <a:latin typeface="Century Schoolbook" panose="020406040505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781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DD17-0199-B108-33BD-70C49E1C83E5}"/>
              </a:ext>
            </a:extLst>
          </p:cNvPr>
          <p:cNvSpPr>
            <a:spLocks noGrp="1"/>
          </p:cNvSpPr>
          <p:nvPr>
            <p:ph type="title"/>
          </p:nvPr>
        </p:nvSpPr>
        <p:spPr/>
        <p:txBody>
          <a:bodyPr/>
          <a:lstStyle/>
          <a:p>
            <a:r>
              <a:rPr lang="en-US" dirty="0" err="1"/>
              <a:t>Beneficios</a:t>
            </a:r>
            <a:r>
              <a:rPr lang="en-US" dirty="0"/>
              <a:t> de </a:t>
            </a:r>
            <a:r>
              <a:rPr lang="en-US" dirty="0" err="1"/>
              <a:t>una</a:t>
            </a:r>
            <a:r>
              <a:rPr lang="en-US" dirty="0"/>
              <a:t> </a:t>
            </a:r>
            <a:r>
              <a:rPr lang="en-US" dirty="0" err="1"/>
              <a:t>Cultura</a:t>
            </a:r>
            <a:r>
              <a:rPr lang="en-US" dirty="0"/>
              <a:t> de </a:t>
            </a:r>
            <a:r>
              <a:rPr lang="en-US" dirty="0" err="1"/>
              <a:t>Seguridad</a:t>
            </a:r>
            <a:endParaRPr lang="en-US" dirty="0"/>
          </a:p>
        </p:txBody>
      </p:sp>
      <p:sp>
        <p:nvSpPr>
          <p:cNvPr id="3" name="Content Placeholder 2">
            <a:extLst>
              <a:ext uri="{FF2B5EF4-FFF2-40B4-BE49-F238E27FC236}">
                <a16:creationId xmlns:a16="http://schemas.microsoft.com/office/drawing/2014/main" id="{BF3095F9-7CC7-B5A6-0316-0563FEFEF1CE}"/>
              </a:ext>
            </a:extLst>
          </p:cNvPr>
          <p:cNvSpPr>
            <a:spLocks noGrp="1"/>
          </p:cNvSpPr>
          <p:nvPr>
            <p:ph idx="1"/>
          </p:nvPr>
        </p:nvSpPr>
        <p:spPr/>
        <p:txBody>
          <a:bodyPr/>
          <a:lstStyle/>
          <a:p>
            <a:r>
              <a:rPr lang="es-ES" dirty="0"/>
              <a:t>Compromiso con la salud y seguridad</a:t>
            </a:r>
          </a:p>
          <a:p>
            <a:r>
              <a:rPr lang="es-ES" dirty="0"/>
              <a:t>Ambiente de cooperación entre la gerencia y los empleados.</a:t>
            </a:r>
          </a:p>
          <a:p>
            <a:r>
              <a:rPr lang="es-ES" dirty="0"/>
              <a:t>Mejora el producto, el proceso y la calidad.</a:t>
            </a:r>
          </a:p>
          <a:p>
            <a:r>
              <a:rPr lang="es-ES" dirty="0"/>
              <a:t>Fomenta una mejor moral en el lugar de trabajo</a:t>
            </a:r>
          </a:p>
          <a:p>
            <a:r>
              <a:rPr lang="es-ES" dirty="0"/>
              <a:t>Mejora el reclutamiento y retención</a:t>
            </a:r>
          </a:p>
          <a:p>
            <a:r>
              <a:rPr lang="es-ES" dirty="0"/>
              <a:t>Una imagen y una reputación más favorables</a:t>
            </a:r>
            <a:endParaRPr lang="en-US" dirty="0"/>
          </a:p>
          <a:p>
            <a:endParaRPr lang="en-US" dirty="0"/>
          </a:p>
        </p:txBody>
      </p:sp>
    </p:spTree>
    <p:extLst>
      <p:ext uri="{BB962C8B-B14F-4D97-AF65-F5344CB8AC3E}">
        <p14:creationId xmlns:p14="http://schemas.microsoft.com/office/powerpoint/2010/main" val="4261468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20B8-D088-3604-710F-D42A6103AD43}"/>
              </a:ext>
            </a:extLst>
          </p:cNvPr>
          <p:cNvSpPr>
            <a:spLocks noGrp="1"/>
          </p:cNvSpPr>
          <p:nvPr>
            <p:ph type="title"/>
          </p:nvPr>
        </p:nvSpPr>
        <p:spPr/>
        <p:txBody>
          <a:bodyPr>
            <a:normAutofit fontScale="90000"/>
          </a:bodyPr>
          <a:lstStyle/>
          <a:p>
            <a:r>
              <a:rPr lang="es-ES" dirty="0"/>
              <a:t>Elementos esenciales para la cultura de seguridad</a:t>
            </a:r>
            <a:endParaRPr lang="en-US" dirty="0"/>
          </a:p>
        </p:txBody>
      </p:sp>
      <p:sp>
        <p:nvSpPr>
          <p:cNvPr id="3" name="Content Placeholder 2">
            <a:extLst>
              <a:ext uri="{FF2B5EF4-FFF2-40B4-BE49-F238E27FC236}">
                <a16:creationId xmlns:a16="http://schemas.microsoft.com/office/drawing/2014/main" id="{8174A616-FC63-CD2B-8F50-57B2F2F24D3A}"/>
              </a:ext>
            </a:extLst>
          </p:cNvPr>
          <p:cNvSpPr>
            <a:spLocks noGrp="1"/>
          </p:cNvSpPr>
          <p:nvPr>
            <p:ph idx="1"/>
          </p:nvPr>
        </p:nvSpPr>
        <p:spPr/>
        <p:txBody>
          <a:bodyPr/>
          <a:lstStyle/>
          <a:p>
            <a:r>
              <a:rPr lang="es-ES" dirty="0"/>
              <a:t>Compromiso de la gerencia</a:t>
            </a:r>
          </a:p>
          <a:p>
            <a:r>
              <a:rPr lang="es-ES" dirty="0"/>
              <a:t>Participación de los trabajadores</a:t>
            </a:r>
          </a:p>
          <a:p>
            <a:r>
              <a:rPr lang="es-ES" dirty="0"/>
              <a:t>Liderazgo de supervisores</a:t>
            </a:r>
          </a:p>
          <a:p>
            <a:r>
              <a:rPr lang="es-ES" dirty="0"/>
              <a:t>Identificación y control de peligros</a:t>
            </a:r>
          </a:p>
          <a:p>
            <a:r>
              <a:rPr lang="es-ES" dirty="0"/>
              <a:t>Entrenamiento</a:t>
            </a:r>
          </a:p>
          <a:p>
            <a:r>
              <a:rPr lang="es-ES" dirty="0"/>
              <a:t>Mejora continua</a:t>
            </a:r>
            <a:endParaRPr lang="en-US" dirty="0"/>
          </a:p>
          <a:p>
            <a:pPr marL="0" indent="0">
              <a:buNone/>
            </a:pPr>
            <a:endParaRPr lang="en-US" dirty="0"/>
          </a:p>
        </p:txBody>
      </p:sp>
      <p:pic>
        <p:nvPicPr>
          <p:cNvPr id="5" name="Picture 4" descr="A picture containing a safety vest that reads, &quot;Stop work if unsafe&quot;.">
            <a:extLst>
              <a:ext uri="{FF2B5EF4-FFF2-40B4-BE49-F238E27FC236}">
                <a16:creationId xmlns:a16="http://schemas.microsoft.com/office/drawing/2014/main" id="{C27C8738-DD7A-2A9D-C12F-88F9A2A779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37680" y="1775490"/>
            <a:ext cx="4958034" cy="3307019"/>
          </a:xfrm>
          <a:prstGeom prst="rect">
            <a:avLst/>
          </a:prstGeom>
        </p:spPr>
      </p:pic>
    </p:spTree>
    <p:extLst>
      <p:ext uri="{BB962C8B-B14F-4D97-AF65-F5344CB8AC3E}">
        <p14:creationId xmlns:p14="http://schemas.microsoft.com/office/powerpoint/2010/main" val="503084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DADC-E130-A58F-E082-77050A9E132B}"/>
              </a:ext>
            </a:extLst>
          </p:cNvPr>
          <p:cNvSpPr>
            <a:spLocks noGrp="1"/>
          </p:cNvSpPr>
          <p:nvPr>
            <p:ph type="title"/>
          </p:nvPr>
        </p:nvSpPr>
        <p:spPr/>
        <p:txBody>
          <a:bodyPr>
            <a:normAutofit fontScale="90000"/>
          </a:bodyPr>
          <a:lstStyle/>
          <a:p>
            <a:r>
              <a:rPr lang="es-ES" dirty="0"/>
              <a:t>Técnicas para promover la cultura de la seguridad</a:t>
            </a:r>
            <a:endParaRPr lang="en-US" dirty="0"/>
          </a:p>
        </p:txBody>
      </p:sp>
      <p:sp>
        <p:nvSpPr>
          <p:cNvPr id="3" name="Content Placeholder 2">
            <a:extLst>
              <a:ext uri="{FF2B5EF4-FFF2-40B4-BE49-F238E27FC236}">
                <a16:creationId xmlns:a16="http://schemas.microsoft.com/office/drawing/2014/main" id="{592BE47B-1AB7-4B4D-7EB1-54E8A3CB9E71}"/>
              </a:ext>
            </a:extLst>
          </p:cNvPr>
          <p:cNvSpPr>
            <a:spLocks noGrp="1"/>
          </p:cNvSpPr>
          <p:nvPr>
            <p:ph idx="1"/>
          </p:nvPr>
        </p:nvSpPr>
        <p:spPr/>
        <p:txBody>
          <a:bodyPr/>
          <a:lstStyle/>
          <a:p>
            <a:r>
              <a:rPr lang="es-ES" dirty="0"/>
              <a:t>Actitud positiva</a:t>
            </a:r>
          </a:p>
          <a:p>
            <a:r>
              <a:rPr lang="es-ES" dirty="0"/>
              <a:t>Participación</a:t>
            </a:r>
          </a:p>
          <a:p>
            <a:r>
              <a:rPr lang="es-ES" dirty="0"/>
              <a:t>Sentido de propiedad </a:t>
            </a:r>
          </a:p>
          <a:p>
            <a:r>
              <a:rPr lang="es-ES" dirty="0"/>
              <a:t>Flexibilidad</a:t>
            </a:r>
          </a:p>
          <a:p>
            <a:r>
              <a:rPr lang="es-ES" dirty="0"/>
              <a:t>Tecnología</a:t>
            </a:r>
            <a:endParaRPr lang="en-US" dirty="0"/>
          </a:p>
        </p:txBody>
      </p:sp>
    </p:spTree>
    <p:extLst>
      <p:ext uri="{BB962C8B-B14F-4D97-AF65-F5344CB8AC3E}">
        <p14:creationId xmlns:p14="http://schemas.microsoft.com/office/powerpoint/2010/main" val="896346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667266-EC13-DD94-81DB-CC304293718A}"/>
              </a:ext>
            </a:extLst>
          </p:cNvPr>
          <p:cNvSpPr txBox="1">
            <a:spLocks noGrp="1"/>
          </p:cNvSpPr>
          <p:nvPr>
            <p:ph type="title" idx="4294967295"/>
          </p:nvPr>
        </p:nvSpPr>
        <p:spPr bwMode="auto">
          <a:xfrm>
            <a:off x="129092" y="87642"/>
            <a:ext cx="12062908" cy="7017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s-ES" sz="3600" b="1" i="0" u="none" strike="noStrike" kern="1200" cap="none" spc="0" normalizeH="0" baseline="0" noProof="0" dirty="0">
                <a:ln>
                  <a:noFill/>
                </a:ln>
                <a:solidFill>
                  <a:schemeClr val="bg1"/>
                </a:solidFill>
                <a:effectLst/>
                <a:uLnTx/>
                <a:uFillTx/>
                <a:ea typeface="+mj-ea"/>
                <a:cs typeface="+mj-cs"/>
              </a:rPr>
              <a:t>Cultura de seguridad y seguridad basada en el comportamiento</a:t>
            </a:r>
            <a:endParaRPr kumimoji="0" lang="en-US" sz="3600" b="1" i="0" u="none" strike="noStrike" kern="1200" cap="none" spc="0" normalizeH="0" baseline="0" noProof="0" dirty="0">
              <a:ln>
                <a:noFill/>
              </a:ln>
              <a:solidFill>
                <a:schemeClr val="bg1"/>
              </a:solidFill>
              <a:effectLst/>
              <a:uLnTx/>
              <a:uFillTx/>
              <a:ea typeface="+mj-ea"/>
              <a:cs typeface="+mj-cs"/>
            </a:endParaRPr>
          </a:p>
        </p:txBody>
      </p:sp>
      <p:sp>
        <p:nvSpPr>
          <p:cNvPr id="3" name="Content Placeholder 2">
            <a:extLst>
              <a:ext uri="{FF2B5EF4-FFF2-40B4-BE49-F238E27FC236}">
                <a16:creationId xmlns:a16="http://schemas.microsoft.com/office/drawing/2014/main" id="{6603FD23-10FF-5D24-79DB-269934283140}"/>
              </a:ext>
            </a:extLst>
          </p:cNvPr>
          <p:cNvSpPr>
            <a:spLocks noGrp="1"/>
          </p:cNvSpPr>
          <p:nvPr>
            <p:ph idx="1"/>
          </p:nvPr>
        </p:nvSpPr>
        <p:spPr/>
        <p:txBody>
          <a:bodyPr/>
          <a:lstStyle/>
          <a:p>
            <a:r>
              <a:rPr lang="es-ES" dirty="0"/>
              <a:t>La cultura de seguridad no sucede por accidente y no es igual para todos</a:t>
            </a:r>
          </a:p>
          <a:p>
            <a:r>
              <a:rPr lang="es-ES" dirty="0"/>
              <a:t>La cultura de seguridad está determinada por cómo se sienten las personas, qué hacen las personas y las políticas y procedimientos de seguridad de la organización (Cooper, 2000)</a:t>
            </a:r>
          </a:p>
          <a:p>
            <a:r>
              <a:rPr lang="es-ES" dirty="0"/>
              <a:t>Un programa de seguridad establecido basado en el comportamiento en la construcción es una herramienta poderosa para mejorar la cultura de seguridad dentro de una empresa.</a:t>
            </a:r>
            <a:endParaRPr lang="en-US" dirty="0"/>
          </a:p>
          <a:p>
            <a:endParaRPr lang="en-US" dirty="0"/>
          </a:p>
          <a:p>
            <a:endParaRPr lang="en-US" dirty="0"/>
          </a:p>
        </p:txBody>
      </p:sp>
    </p:spTree>
    <p:extLst>
      <p:ext uri="{BB962C8B-B14F-4D97-AF65-F5344CB8AC3E}">
        <p14:creationId xmlns:p14="http://schemas.microsoft.com/office/powerpoint/2010/main" val="236234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9E42-33FF-C21B-A41D-3D55BB8B14D8}"/>
              </a:ext>
            </a:extLst>
          </p:cNvPr>
          <p:cNvSpPr>
            <a:spLocks noGrp="1"/>
          </p:cNvSpPr>
          <p:nvPr>
            <p:ph type="title"/>
          </p:nvPr>
        </p:nvSpPr>
        <p:spPr/>
        <p:txBody>
          <a:bodyPr/>
          <a:lstStyle/>
          <a:p>
            <a:pPr marL="0" indent="0">
              <a:buNone/>
            </a:pPr>
            <a:r>
              <a:rPr lang="en-US" b="1" dirty="0"/>
              <a:t>¿</a:t>
            </a:r>
            <a:r>
              <a:rPr lang="es-AR" b="1" dirty="0"/>
              <a:t>Qué</a:t>
            </a:r>
            <a:r>
              <a:rPr lang="en-US" b="1" dirty="0"/>
              <a:t> es Represalia?</a:t>
            </a:r>
          </a:p>
        </p:txBody>
      </p:sp>
      <p:sp>
        <p:nvSpPr>
          <p:cNvPr id="3" name="Content Placeholder 2">
            <a:extLst>
              <a:ext uri="{FF2B5EF4-FFF2-40B4-BE49-F238E27FC236}">
                <a16:creationId xmlns:a16="http://schemas.microsoft.com/office/drawing/2014/main" id="{C4B8BEA9-5F2F-9DB7-5F68-FF895D95584D}"/>
              </a:ext>
            </a:extLst>
          </p:cNvPr>
          <p:cNvSpPr>
            <a:spLocks noGrp="1"/>
          </p:cNvSpPr>
          <p:nvPr>
            <p:ph idx="1"/>
          </p:nvPr>
        </p:nvSpPr>
        <p:spPr>
          <a:xfrm>
            <a:off x="538385" y="1179066"/>
            <a:ext cx="11139090" cy="5025483"/>
          </a:xfrm>
        </p:spPr>
        <p:txBody>
          <a:bodyPr/>
          <a:lstStyle/>
          <a:p>
            <a:r>
              <a:rPr lang="es-ES" sz="2400" dirty="0"/>
              <a:t>Las represalias ocurren cuando un empleador (a través de un gerente, supervisor o administrador) despide a un trabajador o toma cualquier otro tipo de acción adversa contra un trabajador por participar en una actividad protegida.</a:t>
            </a:r>
          </a:p>
          <a:p>
            <a:r>
              <a:rPr lang="es-ES" sz="2400" dirty="0"/>
              <a:t>Las represalias pueden incluir varias acciones, por ejemplo: </a:t>
            </a:r>
          </a:p>
          <a:p>
            <a:pPr lvl="1"/>
            <a:r>
              <a:rPr lang="es-ES" sz="2200" dirty="0"/>
              <a:t>Despido o cese en el empleo </a:t>
            </a:r>
          </a:p>
          <a:p>
            <a:pPr lvl="1"/>
            <a:r>
              <a:rPr lang="es-ES" sz="2200" dirty="0"/>
              <a:t>Degradación </a:t>
            </a:r>
          </a:p>
          <a:p>
            <a:pPr lvl="1"/>
            <a:r>
              <a:rPr lang="es-ES" sz="2200" dirty="0"/>
              <a:t>Denegación del pago de sobretiempo o de ascenso de categoría laboral </a:t>
            </a:r>
          </a:p>
          <a:p>
            <a:pPr lvl="1"/>
            <a:r>
              <a:rPr lang="es-ES" sz="2200" dirty="0"/>
              <a:t>Reducción del sueldo o de las horas de trabajo </a:t>
            </a:r>
          </a:p>
          <a:p>
            <a:r>
              <a:rPr lang="es-ES" sz="2400" dirty="0"/>
              <a:t>Una acción adversa es una acción que disuadiría a un trabajador de plantear una inquietud sobre una posible infracción o participar en otra actividad protegida relacionada</a:t>
            </a:r>
            <a:r>
              <a:rPr lang="es-ES" dirty="0"/>
              <a:t>.</a:t>
            </a:r>
          </a:p>
        </p:txBody>
      </p:sp>
      <p:pic>
        <p:nvPicPr>
          <p:cNvPr id="8" name="Picture 7" descr="Qr code&#10;&#10;https://www.osha.gov/sites/default/files/publications/OSHA3638.pdf">
            <a:extLst>
              <a:ext uri="{FF2B5EF4-FFF2-40B4-BE49-F238E27FC236}">
                <a16:creationId xmlns:a16="http://schemas.microsoft.com/office/drawing/2014/main" id="{41FCB629-F4B3-6E59-643D-A579C97B11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2284" y="5888746"/>
            <a:ext cx="752674" cy="752674"/>
          </a:xfrm>
          <a:prstGeom prst="rect">
            <a:avLst/>
          </a:prstGeom>
        </p:spPr>
      </p:pic>
      <p:sp>
        <p:nvSpPr>
          <p:cNvPr id="9" name="TextBox 8">
            <a:extLst>
              <a:ext uri="{FF2B5EF4-FFF2-40B4-BE49-F238E27FC236}">
                <a16:creationId xmlns:a16="http://schemas.microsoft.com/office/drawing/2014/main" id="{46AE6441-757F-210A-EB8E-4FB67B592CBD}"/>
              </a:ext>
            </a:extLst>
          </p:cNvPr>
          <p:cNvSpPr txBox="1"/>
          <p:nvPr/>
        </p:nvSpPr>
        <p:spPr>
          <a:xfrm>
            <a:off x="1204958" y="6265083"/>
            <a:ext cx="7050042" cy="369332"/>
          </a:xfrm>
          <a:prstGeom prst="rect">
            <a:avLst/>
          </a:prstGeom>
          <a:noFill/>
        </p:spPr>
        <p:txBody>
          <a:bodyPr wrap="square">
            <a:spAutoFit/>
          </a:bodyPr>
          <a:lstStyle/>
          <a:p>
            <a:r>
              <a:rPr lang="en-US" dirty="0">
                <a:solidFill>
                  <a:schemeClr val="accent2"/>
                </a:solidFill>
              </a:rPr>
              <a:t>https://www.osha.gov/sites/default/files/publications/OSHA3638.pdf</a:t>
            </a:r>
          </a:p>
        </p:txBody>
      </p:sp>
    </p:spTree>
    <p:extLst>
      <p:ext uri="{BB962C8B-B14F-4D97-AF65-F5344CB8AC3E}">
        <p14:creationId xmlns:p14="http://schemas.microsoft.com/office/powerpoint/2010/main" val="3273569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35EA-3E29-1F30-931B-3E121994D10D}"/>
              </a:ext>
            </a:extLst>
          </p:cNvPr>
          <p:cNvSpPr>
            <a:spLocks noGrp="1"/>
          </p:cNvSpPr>
          <p:nvPr>
            <p:ph type="title"/>
          </p:nvPr>
        </p:nvSpPr>
        <p:spPr/>
        <p:txBody>
          <a:bodyPr/>
          <a:lstStyle/>
          <a:p>
            <a:r>
              <a:rPr lang="en-GB" b="1" dirty="0" err="1"/>
              <a:t>Regulaciones</a:t>
            </a:r>
            <a:r>
              <a:rPr lang="en-US" b="1" dirty="0"/>
              <a:t> </a:t>
            </a:r>
            <a:r>
              <a:rPr lang="en-US" b="1" dirty="0" err="1"/>
              <a:t>Aplicables</a:t>
            </a:r>
            <a:endParaRPr lang="en-US" b="1" dirty="0"/>
          </a:p>
        </p:txBody>
      </p:sp>
      <p:sp>
        <p:nvSpPr>
          <p:cNvPr id="3" name="Content Placeholder 2">
            <a:extLst>
              <a:ext uri="{FF2B5EF4-FFF2-40B4-BE49-F238E27FC236}">
                <a16:creationId xmlns:a16="http://schemas.microsoft.com/office/drawing/2014/main" id="{F62D9342-7E18-2472-64AD-AAA8A5ED1612}"/>
              </a:ext>
            </a:extLst>
          </p:cNvPr>
          <p:cNvSpPr>
            <a:spLocks noGrp="1"/>
          </p:cNvSpPr>
          <p:nvPr>
            <p:ph idx="1"/>
          </p:nvPr>
        </p:nvSpPr>
        <p:spPr>
          <a:xfrm>
            <a:off x="748990" y="1075268"/>
            <a:ext cx="10604810" cy="5303230"/>
          </a:xfrm>
        </p:spPr>
        <p:txBody>
          <a:bodyPr/>
          <a:lstStyle/>
          <a:p>
            <a:pPr algn="l">
              <a:buFont typeface="Arial" panose="020B0604020202020204" pitchFamily="34" charset="0"/>
              <a:buChar char="•"/>
            </a:pPr>
            <a:r>
              <a:rPr lang="en-US" b="0" i="0" u="sng" dirty="0">
                <a:solidFill>
                  <a:srgbClr val="000000"/>
                </a:solidFill>
                <a:effectLst/>
                <a:hlinkClick r:id="rId2" tooltip="1926 Subpart C"/>
              </a:rPr>
              <a:t>1926 Subpart C - General Safety and Health Provisions</a:t>
            </a:r>
            <a:endParaRPr lang="en-US" b="0" i="0" dirty="0">
              <a:solidFill>
                <a:srgbClr val="333333"/>
              </a:solidFill>
              <a:effectLst/>
            </a:endParaRPr>
          </a:p>
          <a:p>
            <a:pPr marL="457200" lvl="1" indent="0">
              <a:buNone/>
            </a:pPr>
            <a:r>
              <a:rPr lang="en-US" sz="2000" u="sng" dirty="0">
                <a:solidFill>
                  <a:srgbClr val="333333"/>
                </a:solidFill>
                <a:hlinkClick r:id="rId3" tooltip="1926.28"/>
              </a:rPr>
              <a:t>https://www.osha.gov/laws-regs/regulations/standardnumber/1926/1926SubpartC </a:t>
            </a:r>
          </a:p>
          <a:p>
            <a:pPr marL="457200" lvl="1" indent="0">
              <a:buNone/>
            </a:pPr>
            <a:r>
              <a:rPr lang="en-US" sz="2800" b="0" i="0" u="sng" dirty="0">
                <a:solidFill>
                  <a:srgbClr val="000000"/>
                </a:solidFill>
                <a:effectLst/>
                <a:hlinkClick r:id="rId3" tooltip="1926.28"/>
              </a:rPr>
              <a:t>1926.28 - Personal Protective Equipment</a:t>
            </a:r>
            <a:r>
              <a:rPr lang="en-US" sz="2800" b="0" i="0" u="sng" dirty="0">
                <a:solidFill>
                  <a:srgbClr val="000000"/>
                </a:solidFill>
                <a:effectLst/>
              </a:rPr>
              <a:t> </a:t>
            </a:r>
          </a:p>
          <a:p>
            <a:pPr marL="457200" lvl="1" indent="0">
              <a:buNone/>
            </a:pPr>
            <a:r>
              <a:rPr lang="en-US" sz="2000" b="0" i="0" dirty="0">
                <a:solidFill>
                  <a:srgbClr val="333333"/>
                </a:solidFill>
                <a:effectLst/>
                <a:hlinkClick r:id="rId3"/>
              </a:rPr>
              <a:t>https://www.osha.gov/laws-regs/regulations/standardnumber/1926/1926.28</a:t>
            </a:r>
            <a:r>
              <a:rPr lang="en-US" sz="2000" b="0" i="0" dirty="0">
                <a:solidFill>
                  <a:srgbClr val="333333"/>
                </a:solidFill>
                <a:effectLst/>
              </a:rPr>
              <a:t> </a:t>
            </a:r>
          </a:p>
          <a:p>
            <a:pPr lvl="1"/>
            <a:r>
              <a:rPr lang="es-ES" sz="2800" b="0" i="1" dirty="0">
                <a:solidFill>
                  <a:srgbClr val="333333"/>
                </a:solidFill>
                <a:effectLst/>
              </a:rPr>
              <a:t>El empleador es responsable de exigir el uso de equipo de protección personal apropiado en todas las operaciones donde haya exposición a condiciones peligrosas o donde sea necesario usar dicho equipo para reducir los riesgos para los trabajadores.</a:t>
            </a:r>
            <a:endParaRPr lang="en-US" sz="2800" b="0" i="1" dirty="0">
              <a:solidFill>
                <a:srgbClr val="333333"/>
              </a:solidFill>
              <a:effectLst/>
            </a:endParaRPr>
          </a:p>
          <a:p>
            <a:r>
              <a:rPr lang="en-US" b="0" i="0" u="sng" dirty="0">
                <a:solidFill>
                  <a:srgbClr val="000000"/>
                </a:solidFill>
                <a:effectLst/>
                <a:hlinkClick r:id="rId4" tooltip="1926 Subpart E"/>
              </a:rPr>
              <a:t>1926 Subpart E - Personal Protective and Life Saving Equipment</a:t>
            </a:r>
            <a:endParaRPr lang="en-US" b="0" i="0" u="sng" dirty="0">
              <a:solidFill>
                <a:srgbClr val="000000"/>
              </a:solidFill>
              <a:effectLst/>
            </a:endParaRPr>
          </a:p>
          <a:p>
            <a:pPr marL="0" indent="0">
              <a:buNone/>
            </a:pPr>
            <a:r>
              <a:rPr lang="en-US" sz="2000" b="0" i="0" u="sng" dirty="0">
                <a:solidFill>
                  <a:srgbClr val="000000"/>
                </a:solidFill>
                <a:effectLst/>
                <a:hlinkClick r:id="rId4"/>
              </a:rPr>
              <a:t>https://www.osha.gov/laws-regs/regulations/standardnumber/1926/1926SubpartE</a:t>
            </a:r>
            <a:r>
              <a:rPr lang="en-US" sz="2000" b="0" i="0" u="sng" dirty="0">
                <a:solidFill>
                  <a:srgbClr val="000000"/>
                </a:solidFill>
                <a:effectLst/>
              </a:rPr>
              <a:t> </a:t>
            </a:r>
          </a:p>
          <a:p>
            <a:r>
              <a:rPr lang="en-US" b="0" i="0" u="sng" dirty="0">
                <a:solidFill>
                  <a:srgbClr val="000000"/>
                </a:solidFill>
                <a:effectLst/>
                <a:hlinkClick r:id="rId5" tooltip="1926 Subpart AA"/>
              </a:rPr>
              <a:t>1926 Subpart AA - Confined Spaces in Construction</a:t>
            </a:r>
            <a:endParaRPr lang="en-US" b="0" i="0" u="sng" dirty="0">
              <a:solidFill>
                <a:srgbClr val="000000"/>
              </a:solidFill>
              <a:effectLst/>
            </a:endParaRPr>
          </a:p>
          <a:p>
            <a:pPr marL="0" indent="0">
              <a:buNone/>
            </a:pPr>
            <a:r>
              <a:rPr lang="en-US" sz="2000" b="0" i="0" dirty="0">
                <a:solidFill>
                  <a:srgbClr val="333333"/>
                </a:solidFill>
                <a:effectLst/>
                <a:hlinkClick r:id="rId5"/>
              </a:rPr>
              <a:t>https://www.osha.gov/laws-regs/regulations/standardnumber/1926/1926SubpartAA</a:t>
            </a:r>
            <a:r>
              <a:rPr lang="en-US" sz="2000" b="0" i="0" dirty="0">
                <a:solidFill>
                  <a:srgbClr val="333333"/>
                </a:solidFill>
                <a:effectLst/>
              </a:rPr>
              <a:t> </a:t>
            </a:r>
          </a:p>
          <a:p>
            <a:endParaRPr lang="en-US" dirty="0"/>
          </a:p>
        </p:txBody>
      </p:sp>
    </p:spTree>
    <p:extLst>
      <p:ext uri="{BB962C8B-B14F-4D97-AF65-F5344CB8AC3E}">
        <p14:creationId xmlns:p14="http://schemas.microsoft.com/office/powerpoint/2010/main" val="2085293120"/>
      </p:ext>
    </p:extLst>
  </p:cSld>
  <p:clrMapOvr>
    <a:masterClrMapping/>
  </p:clrMapOvr>
</p:sld>
</file>

<file path=ppt/theme/theme1.xml><?xml version="1.0" encoding="utf-8"?>
<a:theme xmlns:a="http://schemas.openxmlformats.org/drawingml/2006/main" name="1_Office Theme">
  <a:themeElements>
    <a:clrScheme name="OSHA">
      <a:dk1>
        <a:srgbClr val="000000"/>
      </a:dk1>
      <a:lt1>
        <a:srgbClr val="FFFFFF"/>
      </a:lt1>
      <a:dk2>
        <a:srgbClr val="A3ACB2"/>
      </a:dk2>
      <a:lt2>
        <a:srgbClr val="FFFFFF"/>
      </a:lt2>
      <a:accent1>
        <a:srgbClr val="36495B"/>
      </a:accent1>
      <a:accent2>
        <a:srgbClr val="066DA7"/>
      </a:accent2>
      <a:accent3>
        <a:srgbClr val="A3ACB2"/>
      </a:accent3>
      <a:accent4>
        <a:srgbClr val="457734"/>
      </a:accent4>
      <a:accent5>
        <a:srgbClr val="DAB100"/>
      </a:accent5>
      <a:accent6>
        <a:srgbClr val="4E1878"/>
      </a:accent6>
      <a:hlink>
        <a:srgbClr val="066DA7"/>
      </a:hlink>
      <a:folHlink>
        <a:srgbClr val="A3AC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stewater_ppt_template" id="{AE4F9293-4784-994F-B5CC-A3622B0E47AF}" vid="{5ADB5806-0E4F-3042-BE3D-BB703D59A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0A26B2265784459CB71ECC6E43EC6E" ma:contentTypeVersion="2" ma:contentTypeDescription="Create a new document." ma:contentTypeScope="" ma:versionID="095bc5b4a11ce8629acd30364293c6ea">
  <xsd:schema xmlns:xsd="http://www.w3.org/2001/XMLSchema" xmlns:xs="http://www.w3.org/2001/XMLSchema" xmlns:p="http://schemas.microsoft.com/office/2006/metadata/properties" xmlns:ns2="605fc8f3-5472-44ae-9df6-f412d6eca480" targetNamespace="http://schemas.microsoft.com/office/2006/metadata/properties" ma:root="true" ma:fieldsID="59ec41dcac654b557a735273d46f6f1f" ns2:_="">
    <xsd:import namespace="605fc8f3-5472-44ae-9df6-f412d6eca48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fc8f3-5472-44ae-9df6-f412d6eca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4D2ACA-C0CF-49E6-A259-C0B1CAE031D3}">
  <ds:schemaRefs>
    <ds:schemaRef ds:uri="http://schemas.microsoft.com/sharepoint/v3/contenttype/forms"/>
  </ds:schemaRefs>
</ds:datastoreItem>
</file>

<file path=customXml/itemProps2.xml><?xml version="1.0" encoding="utf-8"?>
<ds:datastoreItem xmlns:ds="http://schemas.openxmlformats.org/officeDocument/2006/customXml" ds:itemID="{C5207DD1-E079-4835-9317-2C970B9B8C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5fc8f3-5472-44ae-9df6-f412d6eca4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6894</TotalTime>
  <Words>7410</Words>
  <Application>Microsoft Office PowerPoint</Application>
  <PresentationFormat>Widescreen</PresentationFormat>
  <Paragraphs>665</Paragraphs>
  <Slides>79</Slides>
  <Notes>75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79</vt:i4>
      </vt:variant>
    </vt:vector>
  </HeadingPairs>
  <TitlesOfParts>
    <vt:vector size="92" baseType="lpstr">
      <vt:lpstr>-apple-system</vt:lpstr>
      <vt:lpstr>Arial</vt:lpstr>
      <vt:lpstr>Calibri</vt:lpstr>
      <vt:lpstr>Calibri Light</vt:lpstr>
      <vt:lpstr>Century Schoolbook</vt:lpstr>
      <vt:lpstr>Helvetica</vt:lpstr>
      <vt:lpstr>Helvetica Neue</vt:lpstr>
      <vt:lpstr>Nunito Sans</vt:lpstr>
      <vt:lpstr>Roboto</vt:lpstr>
      <vt:lpstr>Tahoma</vt:lpstr>
      <vt:lpstr>1_Office Theme</vt:lpstr>
      <vt:lpstr>Bitmap Image</vt:lpstr>
      <vt:lpstr>Chart</vt:lpstr>
      <vt:lpstr>Equipo de Protección Personal (EPP) para trabajadores en la industria de la construcción que laboran en espacios confinados</vt:lpstr>
      <vt:lpstr>Harwood Grant- Exención de Responsabilidad</vt:lpstr>
      <vt:lpstr>Introducción</vt:lpstr>
      <vt:lpstr>Objetivos</vt:lpstr>
      <vt:lpstr>OSHA</vt:lpstr>
      <vt:lpstr>Derechos del Trabajador &amp; Responsabilidades de los empleadores </vt:lpstr>
      <vt:lpstr>El Programa de Protección a los denunciantes de OSHA</vt:lpstr>
      <vt:lpstr>¿Qué es Represalia?</vt:lpstr>
      <vt:lpstr>Regulaciones Aplicables</vt:lpstr>
      <vt:lpstr>Definiciones</vt:lpstr>
      <vt:lpstr>Criterios para Equipo de Protección Personal (EPP) </vt:lpstr>
      <vt:lpstr>Trabajador – Equipo propiedad del Trabajador</vt:lpstr>
      <vt:lpstr>Diseño del Equipo</vt:lpstr>
      <vt:lpstr>Pago por Equipo de Protección - Requisitos</vt:lpstr>
      <vt:lpstr>Pago por Equipo de Protección</vt:lpstr>
      <vt:lpstr>Pago por Equipo de Protección (continuación)</vt:lpstr>
      <vt:lpstr>Entrenamiento</vt:lpstr>
      <vt:lpstr>Reconociendo riesgos y protegiendo a los trabajadores </vt:lpstr>
      <vt:lpstr>Peligros Comunes  </vt:lpstr>
      <vt:lpstr>1926 Subpart E  </vt:lpstr>
      <vt:lpstr>1926 Subparte E - Equipos de Protección Personal y Salvavidas</vt:lpstr>
      <vt:lpstr>1926.96 Protección de los pies y las piernas</vt:lpstr>
      <vt:lpstr>Protección de los pies y las piernas- Peligros</vt:lpstr>
      <vt:lpstr>Protección de los pies y las piernas- Ejemplos</vt:lpstr>
      <vt:lpstr>Uso y cuidado de la protección para los pies</vt:lpstr>
      <vt:lpstr>Repasemos : Protección de los pies y las piernas</vt:lpstr>
      <vt:lpstr>1926.100 - Protección de la cabeza</vt:lpstr>
      <vt:lpstr>Protección de la cabeza– Peligros Comunes</vt:lpstr>
      <vt:lpstr>Protección de la cabeza– Ejemplos </vt:lpstr>
      <vt:lpstr>Protección de la cabeza (continuación)</vt:lpstr>
      <vt:lpstr>Protección de la cabeza - Clasificaciones</vt:lpstr>
      <vt:lpstr>Protección de la cabeza – Clasificaciones (continuación)</vt:lpstr>
      <vt:lpstr>Protección de la cabeza – Usos y Cuidados</vt:lpstr>
      <vt:lpstr>Repasemos : Protección de la cabeza</vt:lpstr>
      <vt:lpstr>1916.101- Protección de la audición</vt:lpstr>
      <vt:lpstr>Tabla D-2, Exposiciones de Ruido Permisibles</vt:lpstr>
      <vt:lpstr>Protección de la audición</vt:lpstr>
      <vt:lpstr>Protección de la audición - Ejemplos</vt:lpstr>
      <vt:lpstr>Protección de la audición– Uso y Cuidado</vt:lpstr>
      <vt:lpstr>Repasemos : Protección de la audición</vt:lpstr>
      <vt:lpstr>1926.102- Protección de los ojos y la cara</vt:lpstr>
      <vt:lpstr>1926.102- Protección de los ojos y la cara (continuación)</vt:lpstr>
      <vt:lpstr>Protección de los ojos y la cara</vt:lpstr>
      <vt:lpstr>Protección de ojos y cara - Criterios</vt:lpstr>
      <vt:lpstr>Protección de los ojos y la cara–Energía Radiante</vt:lpstr>
      <vt:lpstr>Protección de los ojos y la cara– Uso de láser</vt:lpstr>
      <vt:lpstr>Protección de ojos y cara– Protección contra láser</vt:lpstr>
      <vt:lpstr>Protección de los ojos y la cara– Peligros Comunes</vt:lpstr>
      <vt:lpstr>Protección de ojos y cara– Examples of PPE</vt:lpstr>
      <vt:lpstr>Protección de ojos y la cara– Uso y Cuidado</vt:lpstr>
      <vt:lpstr>Repasemos : Protección de  los ojos y la cara</vt:lpstr>
      <vt:lpstr>1926.103- Protección Respiratoria</vt:lpstr>
      <vt:lpstr>Protección Respiratoria</vt:lpstr>
      <vt:lpstr>Protección Respiratoria– Ejemplos de EPP</vt:lpstr>
      <vt:lpstr>Protección respiratoria– Uso y Cuidado</vt:lpstr>
      <vt:lpstr>Repasemos: Protección Respiratoria </vt:lpstr>
      <vt:lpstr>1926 Subparte E -Equipos de Protección Personal y Salvavidas</vt:lpstr>
      <vt:lpstr>Equipo salvavida (Para la protección contra caídas)</vt:lpstr>
      <vt:lpstr>¿Qué es una línea de vida? </vt:lpstr>
      <vt:lpstr>Equipos Salvavidas (continuación)</vt:lpstr>
      <vt:lpstr>Líneas de vida</vt:lpstr>
      <vt:lpstr>El Acollador y las correa de seguridad </vt:lpstr>
      <vt:lpstr>El Acollador y las correa de seguridad (continuación) </vt:lpstr>
      <vt:lpstr>Requerimientos de las Redes (mayas) de Seguridad</vt:lpstr>
      <vt:lpstr>Requerimientos redes (mayas) de seguridad (continuación)</vt:lpstr>
      <vt:lpstr>Redes (mayas) de seguridad</vt:lpstr>
      <vt:lpstr>Redes (mayas) de seguridad (continuación)</vt:lpstr>
      <vt:lpstr>Behavior Based Safety</vt:lpstr>
      <vt:lpstr>¿Qué es un Programas de Seguridad basado en comportamiento?</vt:lpstr>
      <vt:lpstr>Responsabilidades del Empleador</vt:lpstr>
      <vt:lpstr>Programas de Seguridad basados en comportamiento</vt:lpstr>
      <vt:lpstr>Metas </vt:lpstr>
      <vt:lpstr>Participación Activa</vt:lpstr>
      <vt:lpstr>Comunicación Positiva</vt:lpstr>
      <vt:lpstr>Definición: Cultura de Seguridad</vt:lpstr>
      <vt:lpstr>Beneficios de una Cultura de Seguridad</vt:lpstr>
      <vt:lpstr>Elementos esenciales para la cultura de seguridad</vt:lpstr>
      <vt:lpstr>Técnicas para promover la cultura de la seguridad</vt:lpstr>
      <vt:lpstr>Cultura de seguridad y seguridad basada en el comportamiento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Mercado,Cindy</dc:creator>
  <cp:lastModifiedBy>Hamilton,Melissa</cp:lastModifiedBy>
  <cp:revision>139</cp:revision>
  <dcterms:created xsi:type="dcterms:W3CDTF">2022-12-13T14:24:59Z</dcterms:created>
  <dcterms:modified xsi:type="dcterms:W3CDTF">2023-12-14T17:54:32Z</dcterms:modified>
</cp:coreProperties>
</file>