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60" r:id="rId1"/>
  </p:sldMasterIdLst>
  <p:notesMasterIdLst>
    <p:notesMasterId r:id="rId81"/>
  </p:notesMasterIdLst>
  <p:handoutMasterIdLst>
    <p:handoutMasterId r:id="rId82"/>
  </p:handoutMasterIdLst>
  <p:sldIdLst>
    <p:sldId id="388" r:id="rId2"/>
    <p:sldId id="257" r:id="rId3"/>
    <p:sldId id="391" r:id="rId4"/>
    <p:sldId id="386" r:id="rId5"/>
    <p:sldId id="440" r:id="rId6"/>
    <p:sldId id="278" r:id="rId7"/>
    <p:sldId id="436" r:id="rId8"/>
    <p:sldId id="437" r:id="rId9"/>
    <p:sldId id="259" r:id="rId10"/>
    <p:sldId id="258" r:id="rId11"/>
    <p:sldId id="260" r:id="rId12"/>
    <p:sldId id="261" r:id="rId13"/>
    <p:sldId id="438" r:id="rId14"/>
    <p:sldId id="262" r:id="rId15"/>
    <p:sldId id="263" r:id="rId16"/>
    <p:sldId id="264" r:id="rId17"/>
    <p:sldId id="447" r:id="rId18"/>
    <p:sldId id="415" r:id="rId19"/>
    <p:sldId id="448" r:id="rId20"/>
    <p:sldId id="265" r:id="rId21"/>
    <p:sldId id="266" r:id="rId22"/>
    <p:sldId id="267" r:id="rId23"/>
    <p:sldId id="393" r:id="rId24"/>
    <p:sldId id="452" r:id="rId25"/>
    <p:sldId id="394" r:id="rId26"/>
    <p:sldId id="405" r:id="rId27"/>
    <p:sldId id="449" r:id="rId28"/>
    <p:sldId id="395" r:id="rId29"/>
    <p:sldId id="453" r:id="rId30"/>
    <p:sldId id="399" r:id="rId31"/>
    <p:sldId id="402" r:id="rId32"/>
    <p:sldId id="404" r:id="rId33"/>
    <p:sldId id="401" r:id="rId34"/>
    <p:sldId id="400" r:id="rId35"/>
    <p:sldId id="270" r:id="rId36"/>
    <p:sldId id="416" r:id="rId37"/>
    <p:sldId id="455" r:id="rId38"/>
    <p:sldId id="396" r:id="rId39"/>
    <p:sldId id="410" r:id="rId40"/>
    <p:sldId id="406" r:id="rId41"/>
    <p:sldId id="271" r:id="rId42"/>
    <p:sldId id="451" r:id="rId43"/>
    <p:sldId id="417" r:id="rId44"/>
    <p:sldId id="412" r:id="rId45"/>
    <p:sldId id="274" r:id="rId46"/>
    <p:sldId id="450" r:id="rId47"/>
    <p:sldId id="276" r:id="rId48"/>
    <p:sldId id="456" r:id="rId49"/>
    <p:sldId id="397" r:id="rId50"/>
    <p:sldId id="411" r:id="rId51"/>
    <p:sldId id="407" r:id="rId52"/>
    <p:sldId id="272" r:id="rId53"/>
    <p:sldId id="398" r:id="rId54"/>
    <p:sldId id="454" r:id="rId55"/>
    <p:sldId id="413" r:id="rId56"/>
    <p:sldId id="408" r:id="rId57"/>
    <p:sldId id="273" r:id="rId58"/>
    <p:sldId id="418" r:id="rId59"/>
    <p:sldId id="444" r:id="rId60"/>
    <p:sldId id="443" r:id="rId61"/>
    <p:sldId id="419" r:id="rId62"/>
    <p:sldId id="445" r:id="rId63"/>
    <p:sldId id="420" r:id="rId64"/>
    <p:sldId id="421" r:id="rId65"/>
    <p:sldId id="422" r:id="rId66"/>
    <p:sldId id="446" r:id="rId67"/>
    <p:sldId id="423" r:id="rId68"/>
    <p:sldId id="426" r:id="rId69"/>
    <p:sldId id="457" r:id="rId70"/>
    <p:sldId id="435" r:id="rId71"/>
    <p:sldId id="434" r:id="rId72"/>
    <p:sldId id="428" r:id="rId73"/>
    <p:sldId id="429" r:id="rId74"/>
    <p:sldId id="430" r:id="rId75"/>
    <p:sldId id="433" r:id="rId76"/>
    <p:sldId id="458" r:id="rId77"/>
    <p:sldId id="439" r:id="rId78"/>
    <p:sldId id="431" r:id="rId79"/>
    <p:sldId id="459" r:id="rId8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B1A6D4-1F21-883A-D17F-56040C2D6817}" name="Brown,Laurel P" initials="BP" userId="S::knlbrown@ufl.edu::0f93cd51-712a-4e0e-af80-e2dc1e03713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4A25"/>
    <a:srgbClr val="ECECEC"/>
    <a:srgbClr val="E4322B"/>
    <a:srgbClr val="E6622C"/>
    <a:srgbClr val="23407E"/>
    <a:srgbClr val="F5C6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891" autoAdjust="0"/>
    <p:restoredTop sz="78496" autoAdjust="0"/>
  </p:normalViewPr>
  <p:slideViewPr>
    <p:cSldViewPr snapToGrid="0">
      <p:cViewPr varScale="1">
        <p:scale>
          <a:sx n="96" d="100"/>
          <a:sy n="96" d="100"/>
        </p:scale>
        <p:origin x="84" y="48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20" d="100"/>
        <a:sy n="120" d="100"/>
      </p:scale>
      <p:origin x="0" y="0"/>
    </p:cViewPr>
  </p:sorterViewPr>
  <p:notesViewPr>
    <p:cSldViewPr snapToGrid="0">
      <p:cViewPr varScale="1">
        <p:scale>
          <a:sx n="87" d="100"/>
          <a:sy n="87" d="100"/>
        </p:scale>
        <p:origin x="3840"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microsoft.com/office/2018/10/relationships/authors" Target="authors.xml"/><Relationship Id="rId61" Type="http://schemas.openxmlformats.org/officeDocument/2006/relationships/slide" Target="slides/slide60.xml"/><Relationship Id="rId82"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CB731A4-9859-4067-B959-E778CB9911D7}" type="doc">
      <dgm:prSet loTypeId="urn:microsoft.com/office/officeart/2016/7/layout/BasicLinearProcessNumbered" loCatId="process" qsTypeId="urn:microsoft.com/office/officeart/2005/8/quickstyle/simple1" qsCatId="simple" csTypeId="urn:microsoft.com/office/officeart/2005/8/colors/accent2_2" csCatId="accent2" phldr="1"/>
      <dgm:spPr/>
      <dgm:t>
        <a:bodyPr/>
        <a:lstStyle/>
        <a:p>
          <a:endParaRPr lang="en-US"/>
        </a:p>
      </dgm:t>
    </dgm:pt>
    <dgm:pt modelId="{FAE759F7-E18F-4B22-BA19-7EC041068D0E}">
      <dgm:prSet custT="1"/>
      <dgm:spPr/>
      <dgm:t>
        <a:bodyPr/>
        <a:lstStyle/>
        <a:p>
          <a:pPr algn="ctr"/>
          <a:r>
            <a:rPr lang="en-US" sz="1600" i="1" dirty="0">
              <a:latin typeface="+mn-lt"/>
            </a:rPr>
            <a:t>Identify </a:t>
          </a:r>
          <a:r>
            <a:rPr lang="en-US" sz="1600" dirty="0">
              <a:latin typeface="+mn-lt"/>
            </a:rPr>
            <a:t>the requirements of a PPE standard in construction</a:t>
          </a:r>
        </a:p>
      </dgm:t>
    </dgm:pt>
    <dgm:pt modelId="{74E0D7D4-02A8-485B-8770-385C7F46BF22}" type="parTrans" cxnId="{DAB0F012-233D-4D6C-9BBC-C21A6BB23E89}">
      <dgm:prSet/>
      <dgm:spPr/>
      <dgm:t>
        <a:bodyPr/>
        <a:lstStyle/>
        <a:p>
          <a:endParaRPr lang="en-US" sz="2000"/>
        </a:p>
      </dgm:t>
    </dgm:pt>
    <dgm:pt modelId="{290A0258-46A4-49AD-B243-687B5DADA410}" type="sibTrans" cxnId="{DAB0F012-233D-4D6C-9BBC-C21A6BB23E89}">
      <dgm:prSet phldrT="2" phldr="0" custT="1"/>
      <dgm:spPr/>
      <dgm:t>
        <a:bodyPr/>
        <a:lstStyle/>
        <a:p>
          <a:r>
            <a:rPr lang="en-US" sz="4800" dirty="0"/>
            <a:t>2</a:t>
          </a:r>
        </a:p>
      </dgm:t>
      <dgm:extLst>
        <a:ext uri="{E40237B7-FDA0-4F09-8148-C483321AD2D9}">
          <dgm14:cNvPr xmlns:dgm14="http://schemas.microsoft.com/office/drawing/2010/diagram" id="0" name="" descr="Circle with number 2"/>
        </a:ext>
      </dgm:extLst>
    </dgm:pt>
    <dgm:pt modelId="{6F1E3FDE-6EF7-4F0B-BC2A-F25F8375DE69}">
      <dgm:prSet custT="1"/>
      <dgm:spPr/>
      <dgm:t>
        <a:bodyPr/>
        <a:lstStyle/>
        <a:p>
          <a:pPr algn="ctr"/>
          <a:r>
            <a:rPr lang="en-US" sz="1600" i="1" dirty="0">
              <a:latin typeface="+mn-lt"/>
            </a:rPr>
            <a:t>Recognize common hazards </a:t>
          </a:r>
          <a:r>
            <a:rPr lang="en-US" sz="1600" i="0" dirty="0">
              <a:latin typeface="+mn-lt"/>
            </a:rPr>
            <a:t>that workers encounter during confined space operations that may require use of PPE </a:t>
          </a:r>
        </a:p>
        <a:p>
          <a:pPr algn="l"/>
          <a:endParaRPr lang="en-US" sz="1600" dirty="0">
            <a:latin typeface="+mn-lt"/>
          </a:endParaRPr>
        </a:p>
      </dgm:t>
    </dgm:pt>
    <dgm:pt modelId="{90CD234B-2520-419F-86C9-0A56D0ED5F8A}" type="parTrans" cxnId="{66470E47-FD17-4A89-9FE6-B6C6374B07B0}">
      <dgm:prSet/>
      <dgm:spPr/>
      <dgm:t>
        <a:bodyPr/>
        <a:lstStyle/>
        <a:p>
          <a:endParaRPr lang="en-US"/>
        </a:p>
      </dgm:t>
    </dgm:pt>
    <dgm:pt modelId="{FBC63C65-2549-4DE3-B7CD-38793E556A45}" type="sibTrans" cxnId="{66470E47-FD17-4A89-9FE6-B6C6374B07B0}">
      <dgm:prSet phldrT="3" phldr="0"/>
      <dgm:spPr/>
      <dgm:t>
        <a:bodyPr/>
        <a:lstStyle/>
        <a:p>
          <a:r>
            <a:rPr lang="en-US" dirty="0"/>
            <a:t>3</a:t>
          </a:r>
        </a:p>
      </dgm:t>
      <dgm:extLst>
        <a:ext uri="{E40237B7-FDA0-4F09-8148-C483321AD2D9}">
          <dgm14:cNvPr xmlns:dgm14="http://schemas.microsoft.com/office/drawing/2010/diagram" id="0" name="" descr="Circle with number 3"/>
        </a:ext>
      </dgm:extLst>
    </dgm:pt>
    <dgm:pt modelId="{10C3C0F8-02A4-4B39-9BA7-EF3ACC36A8D6}">
      <dgm:prSet custT="1"/>
      <dgm:spPr/>
      <dgm:t>
        <a:bodyPr/>
        <a:lstStyle/>
        <a:p>
          <a:pPr algn="ctr"/>
          <a:r>
            <a:rPr lang="en-US" sz="1600" i="1" dirty="0">
              <a:latin typeface="+mn-lt"/>
            </a:rPr>
            <a:t>Describe </a:t>
          </a:r>
          <a:r>
            <a:rPr lang="en-US" sz="1600" i="0" dirty="0">
              <a:latin typeface="+mn-lt"/>
            </a:rPr>
            <a:t>limitations, proper care and how to inspect PPE </a:t>
          </a:r>
        </a:p>
      </dgm:t>
    </dgm:pt>
    <dgm:pt modelId="{B560BE12-106A-4398-AF73-F44704864ABB}" type="parTrans" cxnId="{04E1A1AE-45BC-4601-A94A-5A4A4E2B627A}">
      <dgm:prSet/>
      <dgm:spPr/>
      <dgm:t>
        <a:bodyPr/>
        <a:lstStyle/>
        <a:p>
          <a:endParaRPr lang="en-US"/>
        </a:p>
      </dgm:t>
    </dgm:pt>
    <dgm:pt modelId="{E18B118C-DB9F-4689-B942-A0A119797B06}" type="sibTrans" cxnId="{04E1A1AE-45BC-4601-A94A-5A4A4E2B627A}">
      <dgm:prSet phldrT="4" phldr="0"/>
      <dgm:spPr/>
      <dgm:t>
        <a:bodyPr/>
        <a:lstStyle/>
        <a:p>
          <a:r>
            <a:rPr lang="en-US" dirty="0"/>
            <a:t>4</a:t>
          </a:r>
        </a:p>
      </dgm:t>
      <dgm:extLst>
        <a:ext uri="{E40237B7-FDA0-4F09-8148-C483321AD2D9}">
          <dgm14:cNvPr xmlns:dgm14="http://schemas.microsoft.com/office/drawing/2010/diagram" id="0" name="" descr="Circle with number 4"/>
        </a:ext>
      </dgm:extLst>
    </dgm:pt>
    <dgm:pt modelId="{2B34777D-F7CC-4A9A-9510-1624E3CE1FB4}">
      <dgm:prSet custT="1"/>
      <dgm:spPr/>
      <dgm:t>
        <a:bodyPr/>
        <a:lstStyle/>
        <a:p>
          <a:pPr algn="ctr"/>
          <a:r>
            <a:rPr lang="en-US" sz="1600" i="1" dirty="0">
              <a:latin typeface="+mn-lt"/>
            </a:rPr>
            <a:t>Understand </a:t>
          </a:r>
          <a:r>
            <a:rPr lang="en-US" sz="1600" dirty="0">
              <a:latin typeface="+mn-lt"/>
            </a:rPr>
            <a:t>worker rights and employer responsibilities</a:t>
          </a:r>
        </a:p>
      </dgm:t>
    </dgm:pt>
    <dgm:pt modelId="{0B760DAD-24A8-492B-9B91-987E625F5F61}" type="parTrans" cxnId="{AF69297F-A4D4-4FF6-970D-131941D25C03}">
      <dgm:prSet/>
      <dgm:spPr/>
      <dgm:t>
        <a:bodyPr/>
        <a:lstStyle/>
        <a:p>
          <a:endParaRPr lang="en-US"/>
        </a:p>
      </dgm:t>
    </dgm:pt>
    <dgm:pt modelId="{DBDAE83F-1C1F-438D-B5FA-91DCD61E3603}" type="sibTrans" cxnId="{AF69297F-A4D4-4FF6-970D-131941D25C03}">
      <dgm:prSet phldrT="1" phldr="0"/>
      <dgm:spPr/>
      <dgm:t>
        <a:bodyPr/>
        <a:lstStyle/>
        <a:p>
          <a:r>
            <a:rPr lang="en-US" dirty="0"/>
            <a:t>1</a:t>
          </a:r>
        </a:p>
      </dgm:t>
      <dgm:extLst>
        <a:ext uri="{E40237B7-FDA0-4F09-8148-C483321AD2D9}">
          <dgm14:cNvPr xmlns:dgm14="http://schemas.microsoft.com/office/drawing/2010/diagram" id="0" name="" descr="Circle with number 1"/>
        </a:ext>
      </dgm:extLst>
    </dgm:pt>
    <dgm:pt modelId="{9FBB35B7-4701-480E-AB00-CB984A0A6B7F}">
      <dgm:prSet custT="1"/>
      <dgm:spPr/>
      <dgm:t>
        <a:bodyPr/>
        <a:lstStyle/>
        <a:p>
          <a:pPr algn="ctr"/>
          <a:r>
            <a:rPr lang="en-US" sz="1600" dirty="0">
              <a:effectLst/>
              <a:latin typeface="+mn-lt"/>
              <a:ea typeface="Times New Roman" panose="02020603050405020304" pitchFamily="18" charset="0"/>
              <a:cs typeface="Times New Roman" panose="02020603050405020304" pitchFamily="18" charset="0"/>
            </a:rPr>
            <a:t>Describe a behavior-based safety program and how to promote a safety culture</a:t>
          </a:r>
          <a:endParaRPr lang="en-US" sz="1600" i="0" dirty="0">
            <a:latin typeface="+mn-lt"/>
          </a:endParaRPr>
        </a:p>
      </dgm:t>
    </dgm:pt>
    <dgm:pt modelId="{70243A21-A63E-42CE-A6C3-483D4A5D33AF}" type="parTrans" cxnId="{C7F263DB-4976-4D4E-92D7-BD5A9319CF75}">
      <dgm:prSet/>
      <dgm:spPr/>
      <dgm:t>
        <a:bodyPr/>
        <a:lstStyle/>
        <a:p>
          <a:endParaRPr lang="en-US"/>
        </a:p>
      </dgm:t>
    </dgm:pt>
    <dgm:pt modelId="{1341C4EE-9B35-462B-8C6F-E6F779202502}" type="sibTrans" cxnId="{C7F263DB-4976-4D4E-92D7-BD5A9319CF75}">
      <dgm:prSet phldrT="5" phldr="0"/>
      <dgm:spPr/>
      <dgm:t>
        <a:bodyPr/>
        <a:lstStyle/>
        <a:p>
          <a:r>
            <a:rPr lang="en-US" dirty="0"/>
            <a:t>5</a:t>
          </a:r>
        </a:p>
      </dgm:t>
      <dgm:extLst>
        <a:ext uri="{E40237B7-FDA0-4F09-8148-C483321AD2D9}">
          <dgm14:cNvPr xmlns:dgm14="http://schemas.microsoft.com/office/drawing/2010/diagram" id="0" name="" descr="Circle with number 5"/>
        </a:ext>
      </dgm:extLst>
    </dgm:pt>
    <dgm:pt modelId="{E4C95339-9BAD-4D1A-817B-F25C795D698F}" type="pres">
      <dgm:prSet presAssocID="{ACB731A4-9859-4067-B959-E778CB9911D7}" presName="Name0" presStyleCnt="0">
        <dgm:presLayoutVars>
          <dgm:animLvl val="lvl"/>
          <dgm:resizeHandles val="exact"/>
        </dgm:presLayoutVars>
      </dgm:prSet>
      <dgm:spPr/>
    </dgm:pt>
    <dgm:pt modelId="{42C0D4AE-1556-40DB-B45C-2D448D16711B}" type="pres">
      <dgm:prSet presAssocID="{2B34777D-F7CC-4A9A-9510-1624E3CE1FB4}" presName="compositeNode" presStyleCnt="0">
        <dgm:presLayoutVars>
          <dgm:bulletEnabled val="1"/>
        </dgm:presLayoutVars>
      </dgm:prSet>
      <dgm:spPr/>
    </dgm:pt>
    <dgm:pt modelId="{03354C36-E37C-4232-8D01-FB8C036C92C6}" type="pres">
      <dgm:prSet presAssocID="{2B34777D-F7CC-4A9A-9510-1624E3CE1FB4}" presName="bgRect" presStyleLbl="bgAccFollowNode1" presStyleIdx="0" presStyleCnt="5" custScaleY="118311" custLinFactNeighborY="0"/>
      <dgm:spPr/>
    </dgm:pt>
    <dgm:pt modelId="{AA88DEF3-3F61-4D70-A6F2-9A628B73E99D}" type="pres">
      <dgm:prSet presAssocID="{DBDAE83F-1C1F-438D-B5FA-91DCD61E3603}" presName="sibTransNodeCircle" presStyleLbl="alignNode1" presStyleIdx="0" presStyleCnt="10">
        <dgm:presLayoutVars>
          <dgm:chMax val="0"/>
          <dgm:bulletEnabled/>
        </dgm:presLayoutVars>
      </dgm:prSet>
      <dgm:spPr/>
    </dgm:pt>
    <dgm:pt modelId="{3B182B2B-8511-4937-9BDC-86C407397FF4}" type="pres">
      <dgm:prSet presAssocID="{2B34777D-F7CC-4A9A-9510-1624E3CE1FB4}" presName="bottomLine" presStyleLbl="alignNode1" presStyleIdx="1" presStyleCnt="10" custLinFactY="58213890" custLinFactNeighborY="58300000">
        <dgm:presLayoutVars/>
      </dgm:prSet>
      <dgm:spPr/>
    </dgm:pt>
    <dgm:pt modelId="{9EF4B4C1-085D-4185-A7D0-B2E1754B9EA1}" type="pres">
      <dgm:prSet presAssocID="{2B34777D-F7CC-4A9A-9510-1624E3CE1FB4}" presName="nodeText" presStyleLbl="bgAccFollowNode1" presStyleIdx="0" presStyleCnt="5">
        <dgm:presLayoutVars>
          <dgm:bulletEnabled val="1"/>
        </dgm:presLayoutVars>
      </dgm:prSet>
      <dgm:spPr/>
    </dgm:pt>
    <dgm:pt modelId="{939E4200-B230-44FF-97AA-5F3728A18D0E}" type="pres">
      <dgm:prSet presAssocID="{DBDAE83F-1C1F-438D-B5FA-91DCD61E3603}" presName="sibTrans" presStyleCnt="0"/>
      <dgm:spPr/>
    </dgm:pt>
    <dgm:pt modelId="{7A4F1A52-4AC5-4E5C-8261-6DF03E60636A}" type="pres">
      <dgm:prSet presAssocID="{FAE759F7-E18F-4B22-BA19-7EC041068D0E}" presName="compositeNode" presStyleCnt="0">
        <dgm:presLayoutVars>
          <dgm:bulletEnabled val="1"/>
        </dgm:presLayoutVars>
      </dgm:prSet>
      <dgm:spPr/>
    </dgm:pt>
    <dgm:pt modelId="{68716C5C-1F8E-4F4D-8C1B-A28A8487E873}" type="pres">
      <dgm:prSet presAssocID="{FAE759F7-E18F-4B22-BA19-7EC041068D0E}" presName="bgRect" presStyleLbl="bgAccFollowNode1" presStyleIdx="1" presStyleCnt="5" custScaleY="118311" custLinFactNeighborX="518" custLinFactNeighborY="0"/>
      <dgm:spPr/>
    </dgm:pt>
    <dgm:pt modelId="{8C4C0C1D-FBAA-4F60-96E3-56427EDA9FA8}" type="pres">
      <dgm:prSet presAssocID="{290A0258-46A4-49AD-B243-687B5DADA410}" presName="sibTransNodeCircle" presStyleLbl="alignNode1" presStyleIdx="2" presStyleCnt="10">
        <dgm:presLayoutVars>
          <dgm:chMax val="0"/>
          <dgm:bulletEnabled/>
        </dgm:presLayoutVars>
      </dgm:prSet>
      <dgm:spPr/>
    </dgm:pt>
    <dgm:pt modelId="{0114CCB2-A141-466C-B307-FAF2E85A99D0}" type="pres">
      <dgm:prSet presAssocID="{FAE759F7-E18F-4B22-BA19-7EC041068D0E}" presName="bottomLine" presStyleLbl="alignNode1" presStyleIdx="3" presStyleCnt="10" custFlipVert="0" custScaleX="99392" custScaleY="2000000" custLinFactY="58213890" custLinFactNeighborX="420" custLinFactNeighborY="58300000">
        <dgm:presLayoutVars/>
      </dgm:prSet>
      <dgm:spPr/>
    </dgm:pt>
    <dgm:pt modelId="{4F356389-A82E-4177-BC3B-E40C61996C2D}" type="pres">
      <dgm:prSet presAssocID="{FAE759F7-E18F-4B22-BA19-7EC041068D0E}" presName="nodeText" presStyleLbl="bgAccFollowNode1" presStyleIdx="1" presStyleCnt="5">
        <dgm:presLayoutVars>
          <dgm:bulletEnabled val="1"/>
        </dgm:presLayoutVars>
      </dgm:prSet>
      <dgm:spPr/>
    </dgm:pt>
    <dgm:pt modelId="{1538DFEC-6F40-49A4-8E2F-5732BEA1E06E}" type="pres">
      <dgm:prSet presAssocID="{290A0258-46A4-49AD-B243-687B5DADA410}" presName="sibTrans" presStyleCnt="0"/>
      <dgm:spPr/>
    </dgm:pt>
    <dgm:pt modelId="{986C0974-94F7-4432-A717-DE085820F7B0}" type="pres">
      <dgm:prSet presAssocID="{6F1E3FDE-6EF7-4F0B-BC2A-F25F8375DE69}" presName="compositeNode" presStyleCnt="0">
        <dgm:presLayoutVars>
          <dgm:bulletEnabled val="1"/>
        </dgm:presLayoutVars>
      </dgm:prSet>
      <dgm:spPr/>
    </dgm:pt>
    <dgm:pt modelId="{06BE282D-D3DF-4FF1-9413-59572ADB7006}" type="pres">
      <dgm:prSet presAssocID="{6F1E3FDE-6EF7-4F0B-BC2A-F25F8375DE69}" presName="bgRect" presStyleLbl="bgAccFollowNode1" presStyleIdx="2" presStyleCnt="5" custScaleY="118311"/>
      <dgm:spPr/>
    </dgm:pt>
    <dgm:pt modelId="{15C32A44-D954-43D9-9E1E-80B0A3BB6CE4}" type="pres">
      <dgm:prSet presAssocID="{FBC63C65-2549-4DE3-B7CD-38793E556A45}" presName="sibTransNodeCircle" presStyleLbl="alignNode1" presStyleIdx="4" presStyleCnt="10">
        <dgm:presLayoutVars>
          <dgm:chMax val="0"/>
          <dgm:bulletEnabled/>
        </dgm:presLayoutVars>
      </dgm:prSet>
      <dgm:spPr/>
    </dgm:pt>
    <dgm:pt modelId="{C2B54A61-F2E4-440A-8FF1-AF37BC1E15A9}" type="pres">
      <dgm:prSet presAssocID="{6F1E3FDE-6EF7-4F0B-BC2A-F25F8375DE69}" presName="bottomLine" presStyleLbl="alignNode1" presStyleIdx="5" presStyleCnt="10" custLinFactY="58213890" custLinFactNeighborY="58300000">
        <dgm:presLayoutVars/>
      </dgm:prSet>
      <dgm:spPr/>
    </dgm:pt>
    <dgm:pt modelId="{932696B0-B5B9-4EEF-B6D8-B6B3A864F9B6}" type="pres">
      <dgm:prSet presAssocID="{6F1E3FDE-6EF7-4F0B-BC2A-F25F8375DE69}" presName="nodeText" presStyleLbl="bgAccFollowNode1" presStyleIdx="2" presStyleCnt="5">
        <dgm:presLayoutVars>
          <dgm:bulletEnabled val="1"/>
        </dgm:presLayoutVars>
      </dgm:prSet>
      <dgm:spPr/>
    </dgm:pt>
    <dgm:pt modelId="{13881C54-53B2-48AE-825C-1880A994AAE3}" type="pres">
      <dgm:prSet presAssocID="{FBC63C65-2549-4DE3-B7CD-38793E556A45}" presName="sibTrans" presStyleCnt="0"/>
      <dgm:spPr/>
    </dgm:pt>
    <dgm:pt modelId="{1FB275AA-A9CC-424C-98F7-71F84252DC92}" type="pres">
      <dgm:prSet presAssocID="{10C3C0F8-02A4-4B39-9BA7-EF3ACC36A8D6}" presName="compositeNode" presStyleCnt="0">
        <dgm:presLayoutVars>
          <dgm:bulletEnabled val="1"/>
        </dgm:presLayoutVars>
      </dgm:prSet>
      <dgm:spPr/>
    </dgm:pt>
    <dgm:pt modelId="{DE9F7CD9-EB7E-4FF7-B38A-81D18DDA0B18}" type="pres">
      <dgm:prSet presAssocID="{10C3C0F8-02A4-4B39-9BA7-EF3ACC36A8D6}" presName="bgRect" presStyleLbl="bgAccFollowNode1" presStyleIdx="3" presStyleCnt="5" custScaleY="118311"/>
      <dgm:spPr/>
    </dgm:pt>
    <dgm:pt modelId="{6B9686F9-6193-4D68-AFC9-176568DD9DAF}" type="pres">
      <dgm:prSet presAssocID="{E18B118C-DB9F-4689-B942-A0A119797B06}" presName="sibTransNodeCircle" presStyleLbl="alignNode1" presStyleIdx="6" presStyleCnt="10">
        <dgm:presLayoutVars>
          <dgm:chMax val="0"/>
          <dgm:bulletEnabled/>
        </dgm:presLayoutVars>
      </dgm:prSet>
      <dgm:spPr/>
    </dgm:pt>
    <dgm:pt modelId="{01D6BF70-87C4-4FE4-B190-ED5629D58272}" type="pres">
      <dgm:prSet presAssocID="{10C3C0F8-02A4-4B39-9BA7-EF3ACC36A8D6}" presName="bottomLine" presStyleLbl="alignNode1" presStyleIdx="7" presStyleCnt="10" custLinFactY="58213890" custLinFactNeighborY="58300000">
        <dgm:presLayoutVars/>
      </dgm:prSet>
      <dgm:spPr/>
    </dgm:pt>
    <dgm:pt modelId="{D43CCA0D-6084-4F54-AF38-EB94D840AAA5}" type="pres">
      <dgm:prSet presAssocID="{10C3C0F8-02A4-4B39-9BA7-EF3ACC36A8D6}" presName="nodeText" presStyleLbl="bgAccFollowNode1" presStyleIdx="3" presStyleCnt="5">
        <dgm:presLayoutVars>
          <dgm:bulletEnabled val="1"/>
        </dgm:presLayoutVars>
      </dgm:prSet>
      <dgm:spPr/>
    </dgm:pt>
    <dgm:pt modelId="{CE64C7CB-CCED-44CE-A4D0-CA5DEEB83F79}" type="pres">
      <dgm:prSet presAssocID="{E18B118C-DB9F-4689-B942-A0A119797B06}" presName="sibTrans" presStyleCnt="0"/>
      <dgm:spPr/>
    </dgm:pt>
    <dgm:pt modelId="{9FBC3BA6-7C82-4D32-AB1A-FAC4A329FCA9}" type="pres">
      <dgm:prSet presAssocID="{9FBB35B7-4701-480E-AB00-CB984A0A6B7F}" presName="compositeNode" presStyleCnt="0">
        <dgm:presLayoutVars>
          <dgm:bulletEnabled val="1"/>
        </dgm:presLayoutVars>
      </dgm:prSet>
      <dgm:spPr/>
    </dgm:pt>
    <dgm:pt modelId="{A5556925-CAEF-4CE0-A860-746A5A0FF1C7}" type="pres">
      <dgm:prSet presAssocID="{9FBB35B7-4701-480E-AB00-CB984A0A6B7F}" presName="bgRect" presStyleLbl="bgAccFollowNode1" presStyleIdx="4" presStyleCnt="5" custScaleY="118311"/>
      <dgm:spPr/>
    </dgm:pt>
    <dgm:pt modelId="{74A2A755-9647-4D7B-910D-FEF120E76C25}" type="pres">
      <dgm:prSet presAssocID="{1341C4EE-9B35-462B-8C6F-E6F779202502}" presName="sibTransNodeCircle" presStyleLbl="alignNode1" presStyleIdx="8" presStyleCnt="10">
        <dgm:presLayoutVars>
          <dgm:chMax val="0"/>
          <dgm:bulletEnabled/>
        </dgm:presLayoutVars>
      </dgm:prSet>
      <dgm:spPr/>
    </dgm:pt>
    <dgm:pt modelId="{240275A0-49D3-455F-9A0F-E7CB312B6B8C}" type="pres">
      <dgm:prSet presAssocID="{9FBB35B7-4701-480E-AB00-CB984A0A6B7F}" presName="bottomLine" presStyleLbl="alignNode1" presStyleIdx="9" presStyleCnt="10" custLinFactY="58213890" custLinFactNeighborY="58300000">
        <dgm:presLayoutVars/>
      </dgm:prSet>
      <dgm:spPr/>
    </dgm:pt>
    <dgm:pt modelId="{44D2E33D-324C-4D3C-92BF-C7A8FEF21AA0}" type="pres">
      <dgm:prSet presAssocID="{9FBB35B7-4701-480E-AB00-CB984A0A6B7F}" presName="nodeText" presStyleLbl="bgAccFollowNode1" presStyleIdx="4" presStyleCnt="5">
        <dgm:presLayoutVars>
          <dgm:bulletEnabled val="1"/>
        </dgm:presLayoutVars>
      </dgm:prSet>
      <dgm:spPr/>
    </dgm:pt>
  </dgm:ptLst>
  <dgm:cxnLst>
    <dgm:cxn modelId="{A8BC0C12-2955-4D42-B673-B4E1A5F8D64F}" type="presOf" srcId="{9FBB35B7-4701-480E-AB00-CB984A0A6B7F}" destId="{A5556925-CAEF-4CE0-A860-746A5A0FF1C7}" srcOrd="0" destOrd="0" presId="urn:microsoft.com/office/officeart/2016/7/layout/BasicLinearProcessNumbered"/>
    <dgm:cxn modelId="{DAB0F012-233D-4D6C-9BBC-C21A6BB23E89}" srcId="{ACB731A4-9859-4067-B959-E778CB9911D7}" destId="{FAE759F7-E18F-4B22-BA19-7EC041068D0E}" srcOrd="1" destOrd="0" parTransId="{74E0D7D4-02A8-485B-8770-385C7F46BF22}" sibTransId="{290A0258-46A4-49AD-B243-687B5DADA410}"/>
    <dgm:cxn modelId="{D3A8E81E-D397-49B9-B4B6-5988272E6E15}" type="presOf" srcId="{10C3C0F8-02A4-4B39-9BA7-EF3ACC36A8D6}" destId="{D43CCA0D-6084-4F54-AF38-EB94D840AAA5}" srcOrd="1" destOrd="0" presId="urn:microsoft.com/office/officeart/2016/7/layout/BasicLinearProcessNumbered"/>
    <dgm:cxn modelId="{F0673421-8F94-40D8-AA0A-D191511CCDD3}" type="presOf" srcId="{9FBB35B7-4701-480E-AB00-CB984A0A6B7F}" destId="{44D2E33D-324C-4D3C-92BF-C7A8FEF21AA0}" srcOrd="1" destOrd="0" presId="urn:microsoft.com/office/officeart/2016/7/layout/BasicLinearProcessNumbered"/>
    <dgm:cxn modelId="{81CB912B-67F5-484C-A9B4-73E79371383E}" type="presOf" srcId="{FAE759F7-E18F-4B22-BA19-7EC041068D0E}" destId="{4F356389-A82E-4177-BC3B-E40C61996C2D}" srcOrd="1" destOrd="0" presId="urn:microsoft.com/office/officeart/2016/7/layout/BasicLinearProcessNumbered"/>
    <dgm:cxn modelId="{DB385D39-6A9B-4620-B8C0-C1AA4A27EAAF}" type="presOf" srcId="{1341C4EE-9B35-462B-8C6F-E6F779202502}" destId="{74A2A755-9647-4D7B-910D-FEF120E76C25}" srcOrd="0" destOrd="0" presId="urn:microsoft.com/office/officeart/2016/7/layout/BasicLinearProcessNumbered"/>
    <dgm:cxn modelId="{66470E47-FD17-4A89-9FE6-B6C6374B07B0}" srcId="{ACB731A4-9859-4067-B959-E778CB9911D7}" destId="{6F1E3FDE-6EF7-4F0B-BC2A-F25F8375DE69}" srcOrd="2" destOrd="0" parTransId="{90CD234B-2520-419F-86C9-0A56D0ED5F8A}" sibTransId="{FBC63C65-2549-4DE3-B7CD-38793E556A45}"/>
    <dgm:cxn modelId="{20332C7A-D06C-48DE-AAC6-0163697E3BA1}" type="presOf" srcId="{FAE759F7-E18F-4B22-BA19-7EC041068D0E}" destId="{68716C5C-1F8E-4F4D-8C1B-A28A8487E873}" srcOrd="0" destOrd="0" presId="urn:microsoft.com/office/officeart/2016/7/layout/BasicLinearProcessNumbered"/>
    <dgm:cxn modelId="{AF69297F-A4D4-4FF6-970D-131941D25C03}" srcId="{ACB731A4-9859-4067-B959-E778CB9911D7}" destId="{2B34777D-F7CC-4A9A-9510-1624E3CE1FB4}" srcOrd="0" destOrd="0" parTransId="{0B760DAD-24A8-492B-9B91-987E625F5F61}" sibTransId="{DBDAE83F-1C1F-438D-B5FA-91DCD61E3603}"/>
    <dgm:cxn modelId="{9CE3FE82-D128-40E0-961E-E73421160603}" type="presOf" srcId="{290A0258-46A4-49AD-B243-687B5DADA410}" destId="{8C4C0C1D-FBAA-4F60-96E3-56427EDA9FA8}" srcOrd="0" destOrd="0" presId="urn:microsoft.com/office/officeart/2016/7/layout/BasicLinearProcessNumbered"/>
    <dgm:cxn modelId="{B0E5B787-4342-434E-926C-1B386E0899F0}" type="presOf" srcId="{E18B118C-DB9F-4689-B942-A0A119797B06}" destId="{6B9686F9-6193-4D68-AFC9-176568DD9DAF}" srcOrd="0" destOrd="0" presId="urn:microsoft.com/office/officeart/2016/7/layout/BasicLinearProcessNumbered"/>
    <dgm:cxn modelId="{AB4D8095-12E3-4566-9797-9B0A6992ED57}" type="presOf" srcId="{6F1E3FDE-6EF7-4F0B-BC2A-F25F8375DE69}" destId="{932696B0-B5B9-4EEF-B6D8-B6B3A864F9B6}" srcOrd="1" destOrd="0" presId="urn:microsoft.com/office/officeart/2016/7/layout/BasicLinearProcessNumbered"/>
    <dgm:cxn modelId="{FB9A66A0-B100-4AC7-AC42-4E18142E798B}" type="presOf" srcId="{2B34777D-F7CC-4A9A-9510-1624E3CE1FB4}" destId="{03354C36-E37C-4232-8D01-FB8C036C92C6}" srcOrd="0" destOrd="0" presId="urn:microsoft.com/office/officeart/2016/7/layout/BasicLinearProcessNumbered"/>
    <dgm:cxn modelId="{B9074CA1-D2A5-47FB-97DC-F3F91614EA45}" type="presOf" srcId="{FBC63C65-2549-4DE3-B7CD-38793E556A45}" destId="{15C32A44-D954-43D9-9E1E-80B0A3BB6CE4}" srcOrd="0" destOrd="0" presId="urn:microsoft.com/office/officeart/2016/7/layout/BasicLinearProcessNumbered"/>
    <dgm:cxn modelId="{8523BDA5-4CFC-4732-A7E2-6A5C98019C34}" type="presOf" srcId="{10C3C0F8-02A4-4B39-9BA7-EF3ACC36A8D6}" destId="{DE9F7CD9-EB7E-4FF7-B38A-81D18DDA0B18}" srcOrd="0" destOrd="0" presId="urn:microsoft.com/office/officeart/2016/7/layout/BasicLinearProcessNumbered"/>
    <dgm:cxn modelId="{04E1A1AE-45BC-4601-A94A-5A4A4E2B627A}" srcId="{ACB731A4-9859-4067-B959-E778CB9911D7}" destId="{10C3C0F8-02A4-4B39-9BA7-EF3ACC36A8D6}" srcOrd="3" destOrd="0" parTransId="{B560BE12-106A-4398-AF73-F44704864ABB}" sibTransId="{E18B118C-DB9F-4689-B942-A0A119797B06}"/>
    <dgm:cxn modelId="{D4E1A0B3-1553-411D-B75A-CE7108112CF6}" type="presOf" srcId="{2B34777D-F7CC-4A9A-9510-1624E3CE1FB4}" destId="{9EF4B4C1-085D-4185-A7D0-B2E1754B9EA1}" srcOrd="1" destOrd="0" presId="urn:microsoft.com/office/officeart/2016/7/layout/BasicLinearProcessNumbered"/>
    <dgm:cxn modelId="{646C20D0-845F-4504-8531-BDB5F759BBA3}" type="presOf" srcId="{DBDAE83F-1C1F-438D-B5FA-91DCD61E3603}" destId="{AA88DEF3-3F61-4D70-A6F2-9A628B73E99D}" srcOrd="0" destOrd="0" presId="urn:microsoft.com/office/officeart/2016/7/layout/BasicLinearProcessNumbered"/>
    <dgm:cxn modelId="{C7F263DB-4976-4D4E-92D7-BD5A9319CF75}" srcId="{ACB731A4-9859-4067-B959-E778CB9911D7}" destId="{9FBB35B7-4701-480E-AB00-CB984A0A6B7F}" srcOrd="4" destOrd="0" parTransId="{70243A21-A63E-42CE-A6C3-483D4A5D33AF}" sibTransId="{1341C4EE-9B35-462B-8C6F-E6F779202502}"/>
    <dgm:cxn modelId="{0C5959F7-65EB-40BF-BB99-B4FA78611462}" type="presOf" srcId="{6F1E3FDE-6EF7-4F0B-BC2A-F25F8375DE69}" destId="{06BE282D-D3DF-4FF1-9413-59572ADB7006}" srcOrd="0" destOrd="0" presId="urn:microsoft.com/office/officeart/2016/7/layout/BasicLinearProcessNumbered"/>
    <dgm:cxn modelId="{099115FE-F578-4E50-9E6F-E8C9D1DFD45A}" type="presOf" srcId="{ACB731A4-9859-4067-B959-E778CB9911D7}" destId="{E4C95339-9BAD-4D1A-817B-F25C795D698F}" srcOrd="0" destOrd="0" presId="urn:microsoft.com/office/officeart/2016/7/layout/BasicLinearProcessNumbered"/>
    <dgm:cxn modelId="{F916FDAC-E843-4695-B049-FCD32FC395C4}" type="presParOf" srcId="{E4C95339-9BAD-4D1A-817B-F25C795D698F}" destId="{42C0D4AE-1556-40DB-B45C-2D448D16711B}" srcOrd="0" destOrd="0" presId="urn:microsoft.com/office/officeart/2016/7/layout/BasicLinearProcessNumbered"/>
    <dgm:cxn modelId="{1ED944F2-E62E-40A6-B053-9BA7D1EBD435}" type="presParOf" srcId="{42C0D4AE-1556-40DB-B45C-2D448D16711B}" destId="{03354C36-E37C-4232-8D01-FB8C036C92C6}" srcOrd="0" destOrd="0" presId="urn:microsoft.com/office/officeart/2016/7/layout/BasicLinearProcessNumbered"/>
    <dgm:cxn modelId="{7A3D28B4-2FA9-4FC0-8BEE-53E01CF5CA3C}" type="presParOf" srcId="{42C0D4AE-1556-40DB-B45C-2D448D16711B}" destId="{AA88DEF3-3F61-4D70-A6F2-9A628B73E99D}" srcOrd="1" destOrd="0" presId="urn:microsoft.com/office/officeart/2016/7/layout/BasicLinearProcessNumbered"/>
    <dgm:cxn modelId="{6807845A-FB9E-4376-B598-866E49B6106A}" type="presParOf" srcId="{42C0D4AE-1556-40DB-B45C-2D448D16711B}" destId="{3B182B2B-8511-4937-9BDC-86C407397FF4}" srcOrd="2" destOrd="0" presId="urn:microsoft.com/office/officeart/2016/7/layout/BasicLinearProcessNumbered"/>
    <dgm:cxn modelId="{70D815A5-92A8-47F8-8341-C0C2BAB26A45}" type="presParOf" srcId="{42C0D4AE-1556-40DB-B45C-2D448D16711B}" destId="{9EF4B4C1-085D-4185-A7D0-B2E1754B9EA1}" srcOrd="3" destOrd="0" presId="urn:microsoft.com/office/officeart/2016/7/layout/BasicLinearProcessNumbered"/>
    <dgm:cxn modelId="{B44515E0-A56D-41B2-9E22-D63603F43E89}" type="presParOf" srcId="{E4C95339-9BAD-4D1A-817B-F25C795D698F}" destId="{939E4200-B230-44FF-97AA-5F3728A18D0E}" srcOrd="1" destOrd="0" presId="urn:microsoft.com/office/officeart/2016/7/layout/BasicLinearProcessNumbered"/>
    <dgm:cxn modelId="{6BFEC438-6C49-433B-9E53-E58FC0319B69}" type="presParOf" srcId="{E4C95339-9BAD-4D1A-817B-F25C795D698F}" destId="{7A4F1A52-4AC5-4E5C-8261-6DF03E60636A}" srcOrd="2" destOrd="0" presId="urn:microsoft.com/office/officeart/2016/7/layout/BasicLinearProcessNumbered"/>
    <dgm:cxn modelId="{38FD5C66-6E5A-4E58-85CD-A472F6B230E0}" type="presParOf" srcId="{7A4F1A52-4AC5-4E5C-8261-6DF03E60636A}" destId="{68716C5C-1F8E-4F4D-8C1B-A28A8487E873}" srcOrd="0" destOrd="0" presId="urn:microsoft.com/office/officeart/2016/7/layout/BasicLinearProcessNumbered"/>
    <dgm:cxn modelId="{E46CFA9C-DD3E-44D4-9D16-AB1C70F370B9}" type="presParOf" srcId="{7A4F1A52-4AC5-4E5C-8261-6DF03E60636A}" destId="{8C4C0C1D-FBAA-4F60-96E3-56427EDA9FA8}" srcOrd="1" destOrd="0" presId="urn:microsoft.com/office/officeart/2016/7/layout/BasicLinearProcessNumbered"/>
    <dgm:cxn modelId="{079B3969-0C75-4D68-9EB4-4087ED5CC8DA}" type="presParOf" srcId="{7A4F1A52-4AC5-4E5C-8261-6DF03E60636A}" destId="{0114CCB2-A141-466C-B307-FAF2E85A99D0}" srcOrd="2" destOrd="0" presId="urn:microsoft.com/office/officeart/2016/7/layout/BasicLinearProcessNumbered"/>
    <dgm:cxn modelId="{358AAEE1-AB32-4FDB-8D67-35C794CAD6D7}" type="presParOf" srcId="{7A4F1A52-4AC5-4E5C-8261-6DF03E60636A}" destId="{4F356389-A82E-4177-BC3B-E40C61996C2D}" srcOrd="3" destOrd="0" presId="urn:microsoft.com/office/officeart/2016/7/layout/BasicLinearProcessNumbered"/>
    <dgm:cxn modelId="{45CD9DB9-B6C6-493E-86F2-CD4A8F3C8E1F}" type="presParOf" srcId="{E4C95339-9BAD-4D1A-817B-F25C795D698F}" destId="{1538DFEC-6F40-49A4-8E2F-5732BEA1E06E}" srcOrd="3" destOrd="0" presId="urn:microsoft.com/office/officeart/2016/7/layout/BasicLinearProcessNumbered"/>
    <dgm:cxn modelId="{B851AB22-DA1F-4DDE-ABE0-CFAE9FF34487}" type="presParOf" srcId="{E4C95339-9BAD-4D1A-817B-F25C795D698F}" destId="{986C0974-94F7-4432-A717-DE085820F7B0}" srcOrd="4" destOrd="0" presId="urn:microsoft.com/office/officeart/2016/7/layout/BasicLinearProcessNumbered"/>
    <dgm:cxn modelId="{B4EBF603-536D-4D51-8883-8DC63D97480E}" type="presParOf" srcId="{986C0974-94F7-4432-A717-DE085820F7B0}" destId="{06BE282D-D3DF-4FF1-9413-59572ADB7006}" srcOrd="0" destOrd="0" presId="urn:microsoft.com/office/officeart/2016/7/layout/BasicLinearProcessNumbered"/>
    <dgm:cxn modelId="{4A4D1705-3484-4FF8-A382-1E88C0F96C0B}" type="presParOf" srcId="{986C0974-94F7-4432-A717-DE085820F7B0}" destId="{15C32A44-D954-43D9-9E1E-80B0A3BB6CE4}" srcOrd="1" destOrd="0" presId="urn:microsoft.com/office/officeart/2016/7/layout/BasicLinearProcessNumbered"/>
    <dgm:cxn modelId="{D7C9F2D8-9405-4990-B91F-EEFC3715A236}" type="presParOf" srcId="{986C0974-94F7-4432-A717-DE085820F7B0}" destId="{C2B54A61-F2E4-440A-8FF1-AF37BC1E15A9}" srcOrd="2" destOrd="0" presId="urn:microsoft.com/office/officeart/2016/7/layout/BasicLinearProcessNumbered"/>
    <dgm:cxn modelId="{FC80C4BE-6239-47C9-A1C9-2D8E0559BC00}" type="presParOf" srcId="{986C0974-94F7-4432-A717-DE085820F7B0}" destId="{932696B0-B5B9-4EEF-B6D8-B6B3A864F9B6}" srcOrd="3" destOrd="0" presId="urn:microsoft.com/office/officeart/2016/7/layout/BasicLinearProcessNumbered"/>
    <dgm:cxn modelId="{5BC87481-7A54-4BF0-A7D4-0D9FDD9DB352}" type="presParOf" srcId="{E4C95339-9BAD-4D1A-817B-F25C795D698F}" destId="{13881C54-53B2-48AE-825C-1880A994AAE3}" srcOrd="5" destOrd="0" presId="urn:microsoft.com/office/officeart/2016/7/layout/BasicLinearProcessNumbered"/>
    <dgm:cxn modelId="{F8F54650-FBBC-40D7-A8E1-095C1F5735F0}" type="presParOf" srcId="{E4C95339-9BAD-4D1A-817B-F25C795D698F}" destId="{1FB275AA-A9CC-424C-98F7-71F84252DC92}" srcOrd="6" destOrd="0" presId="urn:microsoft.com/office/officeart/2016/7/layout/BasicLinearProcessNumbered"/>
    <dgm:cxn modelId="{01F4C6F9-ED92-44CE-84D9-6E33CC251CA2}" type="presParOf" srcId="{1FB275AA-A9CC-424C-98F7-71F84252DC92}" destId="{DE9F7CD9-EB7E-4FF7-B38A-81D18DDA0B18}" srcOrd="0" destOrd="0" presId="urn:microsoft.com/office/officeart/2016/7/layout/BasicLinearProcessNumbered"/>
    <dgm:cxn modelId="{670D4B89-CC30-4C5A-AE78-18F3AB3CC137}" type="presParOf" srcId="{1FB275AA-A9CC-424C-98F7-71F84252DC92}" destId="{6B9686F9-6193-4D68-AFC9-176568DD9DAF}" srcOrd="1" destOrd="0" presId="urn:microsoft.com/office/officeart/2016/7/layout/BasicLinearProcessNumbered"/>
    <dgm:cxn modelId="{22A0A11D-665B-4B97-8EE8-CA91D1592489}" type="presParOf" srcId="{1FB275AA-A9CC-424C-98F7-71F84252DC92}" destId="{01D6BF70-87C4-4FE4-B190-ED5629D58272}" srcOrd="2" destOrd="0" presId="urn:microsoft.com/office/officeart/2016/7/layout/BasicLinearProcessNumbered"/>
    <dgm:cxn modelId="{91132596-979F-4C34-BD9D-7E0DF0B09E44}" type="presParOf" srcId="{1FB275AA-A9CC-424C-98F7-71F84252DC92}" destId="{D43CCA0D-6084-4F54-AF38-EB94D840AAA5}" srcOrd="3" destOrd="0" presId="urn:microsoft.com/office/officeart/2016/7/layout/BasicLinearProcessNumbered"/>
    <dgm:cxn modelId="{99846265-7D40-43A4-9E30-CB418F7807FB}" type="presParOf" srcId="{E4C95339-9BAD-4D1A-817B-F25C795D698F}" destId="{CE64C7CB-CCED-44CE-A4D0-CA5DEEB83F79}" srcOrd="7" destOrd="0" presId="urn:microsoft.com/office/officeart/2016/7/layout/BasicLinearProcessNumbered"/>
    <dgm:cxn modelId="{02499097-FCAA-4460-9C78-16F45215CF39}" type="presParOf" srcId="{E4C95339-9BAD-4D1A-817B-F25C795D698F}" destId="{9FBC3BA6-7C82-4D32-AB1A-FAC4A329FCA9}" srcOrd="8" destOrd="0" presId="urn:microsoft.com/office/officeart/2016/7/layout/BasicLinearProcessNumbered"/>
    <dgm:cxn modelId="{F111FB6E-4786-41A7-B0F8-3A8B74638200}" type="presParOf" srcId="{9FBC3BA6-7C82-4D32-AB1A-FAC4A329FCA9}" destId="{A5556925-CAEF-4CE0-A860-746A5A0FF1C7}" srcOrd="0" destOrd="0" presId="urn:microsoft.com/office/officeart/2016/7/layout/BasicLinearProcessNumbered"/>
    <dgm:cxn modelId="{DA1DEE36-BCB1-4063-BC5D-4349C5F419CB}" type="presParOf" srcId="{9FBC3BA6-7C82-4D32-AB1A-FAC4A329FCA9}" destId="{74A2A755-9647-4D7B-910D-FEF120E76C25}" srcOrd="1" destOrd="0" presId="urn:microsoft.com/office/officeart/2016/7/layout/BasicLinearProcessNumbered"/>
    <dgm:cxn modelId="{51F86CC4-84F7-472F-8A83-A4ACD68F2DF5}" type="presParOf" srcId="{9FBC3BA6-7C82-4D32-AB1A-FAC4A329FCA9}" destId="{240275A0-49D3-455F-9A0F-E7CB312B6B8C}" srcOrd="2" destOrd="0" presId="urn:microsoft.com/office/officeart/2016/7/layout/BasicLinearProcessNumbered"/>
    <dgm:cxn modelId="{AB97AA5D-9B68-4F55-9836-FEB0DC6CC881}" type="presParOf" srcId="{9FBC3BA6-7C82-4D32-AB1A-FAC4A329FCA9}" destId="{44D2E33D-324C-4D3C-92BF-C7A8FEF21AA0}"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335DF74-66E1-45B2-BF1C-8B5EA8E56B2A}"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3DA70CFD-59EA-46FD-BB0A-95D8B4869DC4}">
      <dgm:prSet phldrT="[Text]"/>
      <dgm:spPr/>
      <dgm:t>
        <a:bodyPr/>
        <a:lstStyle/>
        <a:p>
          <a:r>
            <a:rPr lang="en-US" dirty="0"/>
            <a:t>Chemical</a:t>
          </a:r>
        </a:p>
      </dgm:t>
    </dgm:pt>
    <dgm:pt modelId="{4D04BA29-1CA7-4A85-8B32-F32CE9BEF44D}" type="parTrans" cxnId="{C159781C-6C68-43F2-9F4C-65FFBB6EC45D}">
      <dgm:prSet/>
      <dgm:spPr/>
      <dgm:t>
        <a:bodyPr/>
        <a:lstStyle/>
        <a:p>
          <a:endParaRPr lang="en-US"/>
        </a:p>
      </dgm:t>
    </dgm:pt>
    <dgm:pt modelId="{5D371AFE-31A9-4E1E-90DB-DB59BD6AA784}" type="sibTrans" cxnId="{C159781C-6C68-43F2-9F4C-65FFBB6EC45D}">
      <dgm:prSet/>
      <dgm:spPr/>
      <dgm:t>
        <a:bodyPr/>
        <a:lstStyle/>
        <a:p>
          <a:endParaRPr lang="en-US"/>
        </a:p>
      </dgm:t>
    </dgm:pt>
    <dgm:pt modelId="{ADF61B0D-6B93-4E8B-AC4E-C3C015B3F61A}">
      <dgm:prSet/>
      <dgm:spPr/>
      <dgm:t>
        <a:bodyPr/>
        <a:lstStyle/>
        <a:p>
          <a:r>
            <a:rPr lang="en-US" dirty="0"/>
            <a:t>Heat</a:t>
          </a:r>
        </a:p>
      </dgm:t>
    </dgm:pt>
    <dgm:pt modelId="{362DB615-1A1A-4861-BBA0-D4A4FBBBD127}" type="parTrans" cxnId="{BB6373BF-D6DE-4497-A711-B9291AC5CF2E}">
      <dgm:prSet/>
      <dgm:spPr/>
      <dgm:t>
        <a:bodyPr/>
        <a:lstStyle/>
        <a:p>
          <a:endParaRPr lang="en-US"/>
        </a:p>
      </dgm:t>
    </dgm:pt>
    <dgm:pt modelId="{7D9A847F-CF1D-4638-BCB9-299A566FB14B}" type="sibTrans" cxnId="{BB6373BF-D6DE-4497-A711-B9291AC5CF2E}">
      <dgm:prSet/>
      <dgm:spPr/>
      <dgm:t>
        <a:bodyPr/>
        <a:lstStyle/>
        <a:p>
          <a:endParaRPr lang="en-US"/>
        </a:p>
      </dgm:t>
    </dgm:pt>
    <dgm:pt modelId="{FC39067C-C789-4F6E-8EFF-AAC0AB954D29}">
      <dgm:prSet/>
      <dgm:spPr/>
      <dgm:t>
        <a:bodyPr/>
        <a:lstStyle/>
        <a:p>
          <a:r>
            <a:rPr lang="en-US" dirty="0"/>
            <a:t>Impact</a:t>
          </a:r>
        </a:p>
      </dgm:t>
    </dgm:pt>
    <dgm:pt modelId="{76C5E98B-D1A3-40B6-9F6F-0A2534D15BE8}" type="parTrans" cxnId="{6462525D-883E-49B1-A5CD-EFB993FE9F1B}">
      <dgm:prSet/>
      <dgm:spPr/>
      <dgm:t>
        <a:bodyPr/>
        <a:lstStyle/>
        <a:p>
          <a:endParaRPr lang="en-US"/>
        </a:p>
      </dgm:t>
    </dgm:pt>
    <dgm:pt modelId="{B2B2776A-203E-4ECE-BBB4-3E0F94738E87}" type="sibTrans" cxnId="{6462525D-883E-49B1-A5CD-EFB993FE9F1B}">
      <dgm:prSet/>
      <dgm:spPr/>
      <dgm:t>
        <a:bodyPr/>
        <a:lstStyle/>
        <a:p>
          <a:endParaRPr lang="en-US"/>
        </a:p>
      </dgm:t>
    </dgm:pt>
    <dgm:pt modelId="{27CCD02E-5C4E-4F7C-9980-5804F72F7824}">
      <dgm:prSet/>
      <dgm:spPr/>
      <dgm:t>
        <a:bodyPr/>
        <a:lstStyle/>
        <a:p>
          <a:r>
            <a:rPr lang="en-US" dirty="0"/>
            <a:t>Compression</a:t>
          </a:r>
        </a:p>
      </dgm:t>
    </dgm:pt>
    <dgm:pt modelId="{48EF0779-815E-43AB-8D1F-DFA1E7C44FA8}" type="parTrans" cxnId="{0B0BC11D-501C-49EE-A0BD-9512869C56DF}">
      <dgm:prSet/>
      <dgm:spPr/>
      <dgm:t>
        <a:bodyPr/>
        <a:lstStyle/>
        <a:p>
          <a:endParaRPr lang="en-US"/>
        </a:p>
      </dgm:t>
    </dgm:pt>
    <dgm:pt modelId="{215147FB-15D6-43E5-92F8-A9D62952D8B2}" type="sibTrans" cxnId="{0B0BC11D-501C-49EE-A0BD-9512869C56DF}">
      <dgm:prSet/>
      <dgm:spPr/>
      <dgm:t>
        <a:bodyPr/>
        <a:lstStyle/>
        <a:p>
          <a:endParaRPr lang="en-US"/>
        </a:p>
      </dgm:t>
    </dgm:pt>
    <dgm:pt modelId="{BE44E601-D5AA-4D8C-984A-903CB19FC980}">
      <dgm:prSet/>
      <dgm:spPr/>
      <dgm:t>
        <a:bodyPr/>
        <a:lstStyle/>
        <a:p>
          <a:r>
            <a:rPr lang="en-US" dirty="0"/>
            <a:t>Penetration</a:t>
          </a:r>
        </a:p>
      </dgm:t>
    </dgm:pt>
    <dgm:pt modelId="{0C93E10D-F968-409B-A254-C770A5318096}" type="parTrans" cxnId="{4299E9AA-2A07-4DD8-9F21-CE87288DE6A6}">
      <dgm:prSet/>
      <dgm:spPr/>
      <dgm:t>
        <a:bodyPr/>
        <a:lstStyle/>
        <a:p>
          <a:endParaRPr lang="en-US"/>
        </a:p>
      </dgm:t>
    </dgm:pt>
    <dgm:pt modelId="{35B6F0B1-964C-42D7-9482-50C8C3A5C203}" type="sibTrans" cxnId="{4299E9AA-2A07-4DD8-9F21-CE87288DE6A6}">
      <dgm:prSet/>
      <dgm:spPr/>
      <dgm:t>
        <a:bodyPr/>
        <a:lstStyle/>
        <a:p>
          <a:endParaRPr lang="en-US"/>
        </a:p>
      </dgm:t>
    </dgm:pt>
    <dgm:pt modelId="{666B6A9D-6545-40C1-AD0B-5E85AED11967}">
      <dgm:prSet/>
      <dgm:spPr/>
      <dgm:t>
        <a:bodyPr/>
        <a:lstStyle/>
        <a:p>
          <a:r>
            <a:rPr lang="en-US" dirty="0"/>
            <a:t>Dust</a:t>
          </a:r>
        </a:p>
      </dgm:t>
    </dgm:pt>
    <dgm:pt modelId="{5967B3E9-A1D1-4810-B191-E6832B8C660F}" type="parTrans" cxnId="{1C7F1C5B-72AC-42EB-9DBE-5E3A48DEC7A0}">
      <dgm:prSet/>
      <dgm:spPr/>
      <dgm:t>
        <a:bodyPr/>
        <a:lstStyle/>
        <a:p>
          <a:endParaRPr lang="en-US"/>
        </a:p>
      </dgm:t>
    </dgm:pt>
    <dgm:pt modelId="{EA193B3D-B142-4825-BA02-FCABE5401084}" type="sibTrans" cxnId="{1C7F1C5B-72AC-42EB-9DBE-5E3A48DEC7A0}">
      <dgm:prSet/>
      <dgm:spPr/>
      <dgm:t>
        <a:bodyPr/>
        <a:lstStyle/>
        <a:p>
          <a:endParaRPr lang="en-US"/>
        </a:p>
      </dgm:t>
    </dgm:pt>
    <dgm:pt modelId="{A460F3DB-81AD-4DA2-8BD8-D3C11A38AAD6}">
      <dgm:prSet/>
      <dgm:spPr/>
      <dgm:t>
        <a:bodyPr/>
        <a:lstStyle/>
        <a:p>
          <a:r>
            <a:rPr lang="en-US" dirty="0"/>
            <a:t>Falls </a:t>
          </a:r>
        </a:p>
      </dgm:t>
    </dgm:pt>
    <dgm:pt modelId="{22369A86-D74F-4B13-91F6-0E43D11E1D94}" type="parTrans" cxnId="{6AC7A7A2-2F83-4C7A-95A4-5972D30705FC}">
      <dgm:prSet/>
      <dgm:spPr/>
      <dgm:t>
        <a:bodyPr/>
        <a:lstStyle/>
        <a:p>
          <a:endParaRPr lang="en-US"/>
        </a:p>
      </dgm:t>
    </dgm:pt>
    <dgm:pt modelId="{42A2877E-DAA1-440F-9133-4FC6DBA66B30}" type="sibTrans" cxnId="{6AC7A7A2-2F83-4C7A-95A4-5972D30705FC}">
      <dgm:prSet/>
      <dgm:spPr/>
      <dgm:t>
        <a:bodyPr/>
        <a:lstStyle/>
        <a:p>
          <a:endParaRPr lang="en-US"/>
        </a:p>
      </dgm:t>
    </dgm:pt>
    <dgm:pt modelId="{5CDFF529-CF55-4862-B010-19517E5B4802}" type="pres">
      <dgm:prSet presAssocID="{1335DF74-66E1-45B2-BF1C-8B5EA8E56B2A}" presName="diagram" presStyleCnt="0">
        <dgm:presLayoutVars>
          <dgm:dir/>
          <dgm:resizeHandles val="exact"/>
        </dgm:presLayoutVars>
      </dgm:prSet>
      <dgm:spPr/>
    </dgm:pt>
    <dgm:pt modelId="{1A568C99-9DC3-4868-B671-4E243D45747C}" type="pres">
      <dgm:prSet presAssocID="{3DA70CFD-59EA-46FD-BB0A-95D8B4869DC4}" presName="node" presStyleLbl="node1" presStyleIdx="0" presStyleCnt="7">
        <dgm:presLayoutVars>
          <dgm:bulletEnabled val="1"/>
        </dgm:presLayoutVars>
      </dgm:prSet>
      <dgm:spPr/>
    </dgm:pt>
    <dgm:pt modelId="{9A6263BF-C99C-4EB6-AEB0-267DDDCC167B}" type="pres">
      <dgm:prSet presAssocID="{5D371AFE-31A9-4E1E-90DB-DB59BD6AA784}" presName="sibTrans" presStyleCnt="0"/>
      <dgm:spPr/>
    </dgm:pt>
    <dgm:pt modelId="{6CEBF5A9-4C23-47D9-8813-7FBA9F8E56E6}" type="pres">
      <dgm:prSet presAssocID="{ADF61B0D-6B93-4E8B-AC4E-C3C015B3F61A}" presName="node" presStyleLbl="node1" presStyleIdx="1" presStyleCnt="7">
        <dgm:presLayoutVars>
          <dgm:bulletEnabled val="1"/>
        </dgm:presLayoutVars>
      </dgm:prSet>
      <dgm:spPr/>
    </dgm:pt>
    <dgm:pt modelId="{795231EE-570C-4E62-A454-7D58E264FFA3}" type="pres">
      <dgm:prSet presAssocID="{7D9A847F-CF1D-4638-BCB9-299A566FB14B}" presName="sibTrans" presStyleCnt="0"/>
      <dgm:spPr/>
    </dgm:pt>
    <dgm:pt modelId="{4BD62A08-B0BA-4941-9DBF-665845037333}" type="pres">
      <dgm:prSet presAssocID="{FC39067C-C789-4F6E-8EFF-AAC0AB954D29}" presName="node" presStyleLbl="node1" presStyleIdx="2" presStyleCnt="7">
        <dgm:presLayoutVars>
          <dgm:bulletEnabled val="1"/>
        </dgm:presLayoutVars>
      </dgm:prSet>
      <dgm:spPr/>
    </dgm:pt>
    <dgm:pt modelId="{8A85E66C-5FA4-441C-8BC0-DE5109400AD1}" type="pres">
      <dgm:prSet presAssocID="{B2B2776A-203E-4ECE-BBB4-3E0F94738E87}" presName="sibTrans" presStyleCnt="0"/>
      <dgm:spPr/>
    </dgm:pt>
    <dgm:pt modelId="{2ED26319-8E34-4A5C-BF35-D1FB9B6A4DF2}" type="pres">
      <dgm:prSet presAssocID="{27CCD02E-5C4E-4F7C-9980-5804F72F7824}" presName="node" presStyleLbl="node1" presStyleIdx="3" presStyleCnt="7">
        <dgm:presLayoutVars>
          <dgm:bulletEnabled val="1"/>
        </dgm:presLayoutVars>
      </dgm:prSet>
      <dgm:spPr/>
    </dgm:pt>
    <dgm:pt modelId="{C1AA6808-018D-4D64-8E3C-2A4E3BCD3DE5}" type="pres">
      <dgm:prSet presAssocID="{215147FB-15D6-43E5-92F8-A9D62952D8B2}" presName="sibTrans" presStyleCnt="0"/>
      <dgm:spPr/>
    </dgm:pt>
    <dgm:pt modelId="{7E5FED88-4D73-4BD3-B05E-351C694CD4C7}" type="pres">
      <dgm:prSet presAssocID="{BE44E601-D5AA-4D8C-984A-903CB19FC980}" presName="node" presStyleLbl="node1" presStyleIdx="4" presStyleCnt="7">
        <dgm:presLayoutVars>
          <dgm:bulletEnabled val="1"/>
        </dgm:presLayoutVars>
      </dgm:prSet>
      <dgm:spPr/>
    </dgm:pt>
    <dgm:pt modelId="{132C3764-54A8-4CF6-ACDC-F0DB8A083D38}" type="pres">
      <dgm:prSet presAssocID="{35B6F0B1-964C-42D7-9482-50C8C3A5C203}" presName="sibTrans" presStyleCnt="0"/>
      <dgm:spPr/>
    </dgm:pt>
    <dgm:pt modelId="{0FE94D9B-7CBB-4E50-99D8-907C5E646CBF}" type="pres">
      <dgm:prSet presAssocID="{666B6A9D-6545-40C1-AD0B-5E85AED11967}" presName="node" presStyleLbl="node1" presStyleIdx="5" presStyleCnt="7">
        <dgm:presLayoutVars>
          <dgm:bulletEnabled val="1"/>
        </dgm:presLayoutVars>
      </dgm:prSet>
      <dgm:spPr/>
    </dgm:pt>
    <dgm:pt modelId="{B6FB83A4-CCDC-49FA-A774-6A3267BEE3C2}" type="pres">
      <dgm:prSet presAssocID="{EA193B3D-B142-4825-BA02-FCABE5401084}" presName="sibTrans" presStyleCnt="0"/>
      <dgm:spPr/>
    </dgm:pt>
    <dgm:pt modelId="{889408A7-33F6-462C-BAE4-076E676A13AE}" type="pres">
      <dgm:prSet presAssocID="{A460F3DB-81AD-4DA2-8BD8-D3C11A38AAD6}" presName="node" presStyleLbl="node1" presStyleIdx="6" presStyleCnt="7">
        <dgm:presLayoutVars>
          <dgm:bulletEnabled val="1"/>
        </dgm:presLayoutVars>
      </dgm:prSet>
      <dgm:spPr/>
    </dgm:pt>
  </dgm:ptLst>
  <dgm:cxnLst>
    <dgm:cxn modelId="{C80D3202-FAFF-4DF7-883E-570EF5B47E4B}" type="presOf" srcId="{ADF61B0D-6B93-4E8B-AC4E-C3C015B3F61A}" destId="{6CEBF5A9-4C23-47D9-8813-7FBA9F8E56E6}" srcOrd="0" destOrd="0" presId="urn:microsoft.com/office/officeart/2005/8/layout/default"/>
    <dgm:cxn modelId="{B9B8E80D-23B9-4928-AD61-C1068B06C0B9}" type="presOf" srcId="{1335DF74-66E1-45B2-BF1C-8B5EA8E56B2A}" destId="{5CDFF529-CF55-4862-B010-19517E5B4802}" srcOrd="0" destOrd="0" presId="urn:microsoft.com/office/officeart/2005/8/layout/default"/>
    <dgm:cxn modelId="{C159781C-6C68-43F2-9F4C-65FFBB6EC45D}" srcId="{1335DF74-66E1-45B2-BF1C-8B5EA8E56B2A}" destId="{3DA70CFD-59EA-46FD-BB0A-95D8B4869DC4}" srcOrd="0" destOrd="0" parTransId="{4D04BA29-1CA7-4A85-8B32-F32CE9BEF44D}" sibTransId="{5D371AFE-31A9-4E1E-90DB-DB59BD6AA784}"/>
    <dgm:cxn modelId="{0B0BC11D-501C-49EE-A0BD-9512869C56DF}" srcId="{1335DF74-66E1-45B2-BF1C-8B5EA8E56B2A}" destId="{27CCD02E-5C4E-4F7C-9980-5804F72F7824}" srcOrd="3" destOrd="0" parTransId="{48EF0779-815E-43AB-8D1F-DFA1E7C44FA8}" sibTransId="{215147FB-15D6-43E5-92F8-A9D62952D8B2}"/>
    <dgm:cxn modelId="{1C7F1C5B-72AC-42EB-9DBE-5E3A48DEC7A0}" srcId="{1335DF74-66E1-45B2-BF1C-8B5EA8E56B2A}" destId="{666B6A9D-6545-40C1-AD0B-5E85AED11967}" srcOrd="5" destOrd="0" parTransId="{5967B3E9-A1D1-4810-B191-E6832B8C660F}" sibTransId="{EA193B3D-B142-4825-BA02-FCABE5401084}"/>
    <dgm:cxn modelId="{6462525D-883E-49B1-A5CD-EFB993FE9F1B}" srcId="{1335DF74-66E1-45B2-BF1C-8B5EA8E56B2A}" destId="{FC39067C-C789-4F6E-8EFF-AAC0AB954D29}" srcOrd="2" destOrd="0" parTransId="{76C5E98B-D1A3-40B6-9F6F-0A2534D15BE8}" sibTransId="{B2B2776A-203E-4ECE-BBB4-3E0F94738E87}"/>
    <dgm:cxn modelId="{E8393964-7263-465B-9A2E-CEC033890D61}" type="presOf" srcId="{666B6A9D-6545-40C1-AD0B-5E85AED11967}" destId="{0FE94D9B-7CBB-4E50-99D8-907C5E646CBF}" srcOrd="0" destOrd="0" presId="urn:microsoft.com/office/officeart/2005/8/layout/default"/>
    <dgm:cxn modelId="{49821A53-213E-4EDB-A6E2-69A7A7D705E7}" type="presOf" srcId="{3DA70CFD-59EA-46FD-BB0A-95D8B4869DC4}" destId="{1A568C99-9DC3-4868-B671-4E243D45747C}" srcOrd="0" destOrd="0" presId="urn:microsoft.com/office/officeart/2005/8/layout/default"/>
    <dgm:cxn modelId="{2CC7A499-0AC9-49EF-9644-438EDD4C4C8B}" type="presOf" srcId="{BE44E601-D5AA-4D8C-984A-903CB19FC980}" destId="{7E5FED88-4D73-4BD3-B05E-351C694CD4C7}" srcOrd="0" destOrd="0" presId="urn:microsoft.com/office/officeart/2005/8/layout/default"/>
    <dgm:cxn modelId="{E89EA69E-3906-4FE4-8F83-E744913391DF}" type="presOf" srcId="{FC39067C-C789-4F6E-8EFF-AAC0AB954D29}" destId="{4BD62A08-B0BA-4941-9DBF-665845037333}" srcOrd="0" destOrd="0" presId="urn:microsoft.com/office/officeart/2005/8/layout/default"/>
    <dgm:cxn modelId="{32D80BA1-251B-407C-8656-CE31127CD198}" type="presOf" srcId="{A460F3DB-81AD-4DA2-8BD8-D3C11A38AAD6}" destId="{889408A7-33F6-462C-BAE4-076E676A13AE}" srcOrd="0" destOrd="0" presId="urn:microsoft.com/office/officeart/2005/8/layout/default"/>
    <dgm:cxn modelId="{6AC7A7A2-2F83-4C7A-95A4-5972D30705FC}" srcId="{1335DF74-66E1-45B2-BF1C-8B5EA8E56B2A}" destId="{A460F3DB-81AD-4DA2-8BD8-D3C11A38AAD6}" srcOrd="6" destOrd="0" parTransId="{22369A86-D74F-4B13-91F6-0E43D11E1D94}" sibTransId="{42A2877E-DAA1-440F-9133-4FC6DBA66B30}"/>
    <dgm:cxn modelId="{4299E9AA-2A07-4DD8-9F21-CE87288DE6A6}" srcId="{1335DF74-66E1-45B2-BF1C-8B5EA8E56B2A}" destId="{BE44E601-D5AA-4D8C-984A-903CB19FC980}" srcOrd="4" destOrd="0" parTransId="{0C93E10D-F968-409B-A254-C770A5318096}" sibTransId="{35B6F0B1-964C-42D7-9482-50C8C3A5C203}"/>
    <dgm:cxn modelId="{BB6373BF-D6DE-4497-A711-B9291AC5CF2E}" srcId="{1335DF74-66E1-45B2-BF1C-8B5EA8E56B2A}" destId="{ADF61B0D-6B93-4E8B-AC4E-C3C015B3F61A}" srcOrd="1" destOrd="0" parTransId="{362DB615-1A1A-4861-BBA0-D4A4FBBBD127}" sibTransId="{7D9A847F-CF1D-4638-BCB9-299A566FB14B}"/>
    <dgm:cxn modelId="{16DB92D5-0EE0-4965-897C-7E313FFC3902}" type="presOf" srcId="{27CCD02E-5C4E-4F7C-9980-5804F72F7824}" destId="{2ED26319-8E34-4A5C-BF35-D1FB9B6A4DF2}" srcOrd="0" destOrd="0" presId="urn:microsoft.com/office/officeart/2005/8/layout/default"/>
    <dgm:cxn modelId="{1F2F3393-5CEF-4671-8F65-0C448B67E74B}" type="presParOf" srcId="{5CDFF529-CF55-4862-B010-19517E5B4802}" destId="{1A568C99-9DC3-4868-B671-4E243D45747C}" srcOrd="0" destOrd="0" presId="urn:microsoft.com/office/officeart/2005/8/layout/default"/>
    <dgm:cxn modelId="{352BF5D3-83F2-47B9-B395-56D0D83739A9}" type="presParOf" srcId="{5CDFF529-CF55-4862-B010-19517E5B4802}" destId="{9A6263BF-C99C-4EB6-AEB0-267DDDCC167B}" srcOrd="1" destOrd="0" presId="urn:microsoft.com/office/officeart/2005/8/layout/default"/>
    <dgm:cxn modelId="{85F1AA95-94D0-4C54-930F-F280649E6E2C}" type="presParOf" srcId="{5CDFF529-CF55-4862-B010-19517E5B4802}" destId="{6CEBF5A9-4C23-47D9-8813-7FBA9F8E56E6}" srcOrd="2" destOrd="0" presId="urn:microsoft.com/office/officeart/2005/8/layout/default"/>
    <dgm:cxn modelId="{0BAD64DC-6E85-4B19-8959-D2BE2E16C96C}" type="presParOf" srcId="{5CDFF529-CF55-4862-B010-19517E5B4802}" destId="{795231EE-570C-4E62-A454-7D58E264FFA3}" srcOrd="3" destOrd="0" presId="urn:microsoft.com/office/officeart/2005/8/layout/default"/>
    <dgm:cxn modelId="{07905890-5426-4C45-97D3-6F4329AB94E1}" type="presParOf" srcId="{5CDFF529-CF55-4862-B010-19517E5B4802}" destId="{4BD62A08-B0BA-4941-9DBF-665845037333}" srcOrd="4" destOrd="0" presId="urn:microsoft.com/office/officeart/2005/8/layout/default"/>
    <dgm:cxn modelId="{227F0986-97A3-472E-AB88-A175FB37C08C}" type="presParOf" srcId="{5CDFF529-CF55-4862-B010-19517E5B4802}" destId="{8A85E66C-5FA4-441C-8BC0-DE5109400AD1}" srcOrd="5" destOrd="0" presId="urn:microsoft.com/office/officeart/2005/8/layout/default"/>
    <dgm:cxn modelId="{87D5465E-B974-4421-AB3B-F316E351016F}" type="presParOf" srcId="{5CDFF529-CF55-4862-B010-19517E5B4802}" destId="{2ED26319-8E34-4A5C-BF35-D1FB9B6A4DF2}" srcOrd="6" destOrd="0" presId="urn:microsoft.com/office/officeart/2005/8/layout/default"/>
    <dgm:cxn modelId="{D596B630-8454-4497-B365-40FD11F29CA9}" type="presParOf" srcId="{5CDFF529-CF55-4862-B010-19517E5B4802}" destId="{C1AA6808-018D-4D64-8E3C-2A4E3BCD3DE5}" srcOrd="7" destOrd="0" presId="urn:microsoft.com/office/officeart/2005/8/layout/default"/>
    <dgm:cxn modelId="{464D8D3A-239C-4F18-9608-DEAB07C0534D}" type="presParOf" srcId="{5CDFF529-CF55-4862-B010-19517E5B4802}" destId="{7E5FED88-4D73-4BD3-B05E-351C694CD4C7}" srcOrd="8" destOrd="0" presId="urn:microsoft.com/office/officeart/2005/8/layout/default"/>
    <dgm:cxn modelId="{4C829A8D-BBF9-40B6-8006-F6BFD3257EF9}" type="presParOf" srcId="{5CDFF529-CF55-4862-B010-19517E5B4802}" destId="{132C3764-54A8-4CF6-ACDC-F0DB8A083D38}" srcOrd="9" destOrd="0" presId="urn:microsoft.com/office/officeart/2005/8/layout/default"/>
    <dgm:cxn modelId="{04695FD3-9A94-4080-8A7C-3B869E080511}" type="presParOf" srcId="{5CDFF529-CF55-4862-B010-19517E5B4802}" destId="{0FE94D9B-7CBB-4E50-99D8-907C5E646CBF}" srcOrd="10" destOrd="0" presId="urn:microsoft.com/office/officeart/2005/8/layout/default"/>
    <dgm:cxn modelId="{66BE3CB7-5B10-473E-A68A-38086A272981}" type="presParOf" srcId="{5CDFF529-CF55-4862-B010-19517E5B4802}" destId="{B6FB83A4-CCDC-49FA-A774-6A3267BEE3C2}" srcOrd="11" destOrd="0" presId="urn:microsoft.com/office/officeart/2005/8/layout/default"/>
    <dgm:cxn modelId="{93EE70E8-919E-4A22-9790-2A8E7930BDC6}" type="presParOf" srcId="{5CDFF529-CF55-4862-B010-19517E5B4802}" destId="{889408A7-33F6-462C-BAE4-076E676A13AE}"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825205-5A27-40B0-B02E-DEB48A10ED5C}" type="doc">
      <dgm:prSet loTypeId="urn:microsoft.com/office/officeart/2005/8/layout/cycle7" loCatId="cycle" qsTypeId="urn:microsoft.com/office/officeart/2005/8/quickstyle/simple1" qsCatId="simple" csTypeId="urn:microsoft.com/office/officeart/2005/8/colors/colorful1" csCatId="colorful" phldr="1"/>
      <dgm:spPr/>
      <dgm:t>
        <a:bodyPr/>
        <a:lstStyle/>
        <a:p>
          <a:endParaRPr lang="en-US"/>
        </a:p>
      </dgm:t>
    </dgm:pt>
    <dgm:pt modelId="{D2A2DC17-B73B-44BD-A1C2-155BA43EE5D1}">
      <dgm:prSet phldrT="[Text]" custT="1"/>
      <dgm:spPr/>
      <dgm:t>
        <a:bodyPr/>
        <a:lstStyle/>
        <a:p>
          <a:r>
            <a:rPr lang="en-US" sz="2800" b="1" dirty="0">
              <a:solidFill>
                <a:schemeClr val="tx1"/>
              </a:solidFill>
            </a:rPr>
            <a:t>Goals</a:t>
          </a:r>
        </a:p>
      </dgm:t>
    </dgm:pt>
    <dgm:pt modelId="{3CEF3CC1-BB41-4DFE-986C-6083E98EB3EC}" type="parTrans" cxnId="{E4040367-728B-4443-BD30-EA55254FBDB2}">
      <dgm:prSet/>
      <dgm:spPr/>
      <dgm:t>
        <a:bodyPr/>
        <a:lstStyle/>
        <a:p>
          <a:endParaRPr lang="en-US"/>
        </a:p>
      </dgm:t>
    </dgm:pt>
    <dgm:pt modelId="{D6C4D868-F739-4381-A689-5F71A65CE6FA}" type="sibTrans" cxnId="{E4040367-728B-4443-BD30-EA55254FBDB2}">
      <dgm:prSet/>
      <dgm:spPr/>
      <dgm:t>
        <a:bodyPr/>
        <a:lstStyle/>
        <a:p>
          <a:endParaRPr lang="en-US" dirty="0"/>
        </a:p>
      </dgm:t>
    </dgm:pt>
    <dgm:pt modelId="{9A6B1292-A4A7-4050-BF36-3EDF0635DA4D}">
      <dgm:prSet custT="1"/>
      <dgm:spPr/>
      <dgm:t>
        <a:bodyPr/>
        <a:lstStyle/>
        <a:p>
          <a:r>
            <a:rPr lang="en-US" sz="2800" b="1" dirty="0">
              <a:solidFill>
                <a:schemeClr val="tx1"/>
              </a:solidFill>
            </a:rPr>
            <a:t>Buy-in participation</a:t>
          </a:r>
        </a:p>
      </dgm:t>
    </dgm:pt>
    <dgm:pt modelId="{7E29ABF1-634C-44C9-9F93-1C3E7415A144}" type="parTrans" cxnId="{FC6B9627-8767-4AC0-AF2D-C705F6520EF6}">
      <dgm:prSet/>
      <dgm:spPr/>
      <dgm:t>
        <a:bodyPr/>
        <a:lstStyle/>
        <a:p>
          <a:endParaRPr lang="en-US"/>
        </a:p>
      </dgm:t>
    </dgm:pt>
    <dgm:pt modelId="{07D936E2-9A71-41CC-BF5E-D62F7D6E922D}" type="sibTrans" cxnId="{FC6B9627-8767-4AC0-AF2D-C705F6520EF6}">
      <dgm:prSet/>
      <dgm:spPr/>
      <dgm:t>
        <a:bodyPr/>
        <a:lstStyle/>
        <a:p>
          <a:endParaRPr lang="en-US" dirty="0"/>
        </a:p>
      </dgm:t>
    </dgm:pt>
    <dgm:pt modelId="{E5AA5671-7770-47B8-ACF9-FD1B4656AD49}">
      <dgm:prSet custT="1"/>
      <dgm:spPr/>
      <dgm:t>
        <a:bodyPr/>
        <a:lstStyle/>
        <a:p>
          <a:r>
            <a:rPr lang="en-US" sz="2800" b="1" dirty="0">
              <a:solidFill>
                <a:schemeClr val="tx1"/>
              </a:solidFill>
            </a:rPr>
            <a:t>Positive feedback</a:t>
          </a:r>
        </a:p>
      </dgm:t>
    </dgm:pt>
    <dgm:pt modelId="{C17E2923-5B64-47EC-89E6-C636E7E65384}" type="parTrans" cxnId="{144F61F4-3CEB-4F7D-8B01-0D3B61F6C4ED}">
      <dgm:prSet/>
      <dgm:spPr/>
      <dgm:t>
        <a:bodyPr/>
        <a:lstStyle/>
        <a:p>
          <a:endParaRPr lang="en-US"/>
        </a:p>
      </dgm:t>
    </dgm:pt>
    <dgm:pt modelId="{17467596-4AE9-47D8-9B40-BAAC18B31919}" type="sibTrans" cxnId="{144F61F4-3CEB-4F7D-8B01-0D3B61F6C4ED}">
      <dgm:prSet/>
      <dgm:spPr/>
      <dgm:t>
        <a:bodyPr/>
        <a:lstStyle/>
        <a:p>
          <a:endParaRPr lang="en-US" dirty="0"/>
        </a:p>
      </dgm:t>
    </dgm:pt>
    <dgm:pt modelId="{880596D5-3C5D-4760-B24F-E32B37761DBF}" type="pres">
      <dgm:prSet presAssocID="{6B825205-5A27-40B0-B02E-DEB48A10ED5C}" presName="Name0" presStyleCnt="0">
        <dgm:presLayoutVars>
          <dgm:dir/>
          <dgm:resizeHandles val="exact"/>
        </dgm:presLayoutVars>
      </dgm:prSet>
      <dgm:spPr/>
    </dgm:pt>
    <dgm:pt modelId="{7EFACEF6-1AD9-4C19-BC4D-7C92E3B9AD92}" type="pres">
      <dgm:prSet presAssocID="{D2A2DC17-B73B-44BD-A1C2-155BA43EE5D1}" presName="node" presStyleLbl="node1" presStyleIdx="0" presStyleCnt="3" custRadScaleRad="98296">
        <dgm:presLayoutVars>
          <dgm:bulletEnabled val="1"/>
        </dgm:presLayoutVars>
      </dgm:prSet>
      <dgm:spPr/>
    </dgm:pt>
    <dgm:pt modelId="{63D89D01-0251-455B-9FDA-4692E443DFE2}" type="pres">
      <dgm:prSet presAssocID="{D6C4D868-F739-4381-A689-5F71A65CE6FA}" presName="sibTrans" presStyleLbl="sibTrans2D1" presStyleIdx="0" presStyleCnt="3" custLinFactNeighborX="780"/>
      <dgm:spPr/>
    </dgm:pt>
    <dgm:pt modelId="{84A96FA6-8A8B-468C-862C-5199F2CE0B71}" type="pres">
      <dgm:prSet presAssocID="{D6C4D868-F739-4381-A689-5F71A65CE6FA}" presName="connectorText" presStyleLbl="sibTrans2D1" presStyleIdx="0" presStyleCnt="3"/>
      <dgm:spPr/>
    </dgm:pt>
    <dgm:pt modelId="{CD3387B2-6F8A-47C1-9F6A-F7579D9F2F03}" type="pres">
      <dgm:prSet presAssocID="{9A6B1292-A4A7-4050-BF36-3EDF0635DA4D}" presName="node" presStyleLbl="node1" presStyleIdx="1" presStyleCnt="3">
        <dgm:presLayoutVars>
          <dgm:bulletEnabled val="1"/>
        </dgm:presLayoutVars>
      </dgm:prSet>
      <dgm:spPr/>
    </dgm:pt>
    <dgm:pt modelId="{957CF7F5-0190-42D1-8539-34DE182F93AE}" type="pres">
      <dgm:prSet presAssocID="{07D936E2-9A71-41CC-BF5E-D62F7D6E922D}" presName="sibTrans" presStyleLbl="sibTrans2D1" presStyleIdx="1" presStyleCnt="3"/>
      <dgm:spPr/>
    </dgm:pt>
    <dgm:pt modelId="{E61063C2-41F2-4DA3-8700-973C0BCEEFBE}" type="pres">
      <dgm:prSet presAssocID="{07D936E2-9A71-41CC-BF5E-D62F7D6E922D}" presName="connectorText" presStyleLbl="sibTrans2D1" presStyleIdx="1" presStyleCnt="3"/>
      <dgm:spPr/>
    </dgm:pt>
    <dgm:pt modelId="{F3226727-7D7D-4622-9E43-66FEAFDD59DB}" type="pres">
      <dgm:prSet presAssocID="{E5AA5671-7770-47B8-ACF9-FD1B4656AD49}" presName="node" presStyleLbl="node1" presStyleIdx="2" presStyleCnt="3">
        <dgm:presLayoutVars>
          <dgm:bulletEnabled val="1"/>
        </dgm:presLayoutVars>
      </dgm:prSet>
      <dgm:spPr/>
    </dgm:pt>
    <dgm:pt modelId="{15727A44-BA05-4276-ADA4-33612D402682}" type="pres">
      <dgm:prSet presAssocID="{17467596-4AE9-47D8-9B40-BAAC18B31919}" presName="sibTrans" presStyleLbl="sibTrans2D1" presStyleIdx="2" presStyleCnt="3" custLinFactNeighborX="-1586"/>
      <dgm:spPr/>
    </dgm:pt>
    <dgm:pt modelId="{4A68C3B3-BB78-42D3-8E4F-55FC694AA126}" type="pres">
      <dgm:prSet presAssocID="{17467596-4AE9-47D8-9B40-BAAC18B31919}" presName="connectorText" presStyleLbl="sibTrans2D1" presStyleIdx="2" presStyleCnt="3"/>
      <dgm:spPr/>
    </dgm:pt>
  </dgm:ptLst>
  <dgm:cxnLst>
    <dgm:cxn modelId="{30DD3212-8513-4ED4-B1FD-7B5C21466058}" type="presOf" srcId="{17467596-4AE9-47D8-9B40-BAAC18B31919}" destId="{15727A44-BA05-4276-ADA4-33612D402682}" srcOrd="0" destOrd="0" presId="urn:microsoft.com/office/officeart/2005/8/layout/cycle7"/>
    <dgm:cxn modelId="{FC6B9627-8767-4AC0-AF2D-C705F6520EF6}" srcId="{6B825205-5A27-40B0-B02E-DEB48A10ED5C}" destId="{9A6B1292-A4A7-4050-BF36-3EDF0635DA4D}" srcOrd="1" destOrd="0" parTransId="{7E29ABF1-634C-44C9-9F93-1C3E7415A144}" sibTransId="{07D936E2-9A71-41CC-BF5E-D62F7D6E922D}"/>
    <dgm:cxn modelId="{B7829735-CE1C-49C0-9C1A-F5563AC3BB4C}" type="presOf" srcId="{9A6B1292-A4A7-4050-BF36-3EDF0635DA4D}" destId="{CD3387B2-6F8A-47C1-9F6A-F7579D9F2F03}" srcOrd="0" destOrd="0" presId="urn:microsoft.com/office/officeart/2005/8/layout/cycle7"/>
    <dgm:cxn modelId="{46A0393A-4F56-40C0-A6E9-106A5D389123}" type="presOf" srcId="{6B825205-5A27-40B0-B02E-DEB48A10ED5C}" destId="{880596D5-3C5D-4760-B24F-E32B37761DBF}" srcOrd="0" destOrd="0" presId="urn:microsoft.com/office/officeart/2005/8/layout/cycle7"/>
    <dgm:cxn modelId="{E4040367-728B-4443-BD30-EA55254FBDB2}" srcId="{6B825205-5A27-40B0-B02E-DEB48A10ED5C}" destId="{D2A2DC17-B73B-44BD-A1C2-155BA43EE5D1}" srcOrd="0" destOrd="0" parTransId="{3CEF3CC1-BB41-4DFE-986C-6083E98EB3EC}" sibTransId="{D6C4D868-F739-4381-A689-5F71A65CE6FA}"/>
    <dgm:cxn modelId="{26D50B47-8694-477C-9FB0-71EAC6CB6C13}" type="presOf" srcId="{07D936E2-9A71-41CC-BF5E-D62F7D6E922D}" destId="{E61063C2-41F2-4DA3-8700-973C0BCEEFBE}" srcOrd="1" destOrd="0" presId="urn:microsoft.com/office/officeart/2005/8/layout/cycle7"/>
    <dgm:cxn modelId="{43F28090-AD70-4FF7-93EB-EC36C0A2AA16}" type="presOf" srcId="{E5AA5671-7770-47B8-ACF9-FD1B4656AD49}" destId="{F3226727-7D7D-4622-9E43-66FEAFDD59DB}" srcOrd="0" destOrd="0" presId="urn:microsoft.com/office/officeart/2005/8/layout/cycle7"/>
    <dgm:cxn modelId="{AEA29DB5-075A-4DBD-85F3-F92768553BEA}" type="presOf" srcId="{07D936E2-9A71-41CC-BF5E-D62F7D6E922D}" destId="{957CF7F5-0190-42D1-8539-34DE182F93AE}" srcOrd="0" destOrd="0" presId="urn:microsoft.com/office/officeart/2005/8/layout/cycle7"/>
    <dgm:cxn modelId="{D0B5B9D5-0E7E-4108-920B-919A97A97F51}" type="presOf" srcId="{D2A2DC17-B73B-44BD-A1C2-155BA43EE5D1}" destId="{7EFACEF6-1AD9-4C19-BC4D-7C92E3B9AD92}" srcOrd="0" destOrd="0" presId="urn:microsoft.com/office/officeart/2005/8/layout/cycle7"/>
    <dgm:cxn modelId="{E44E80DD-B02C-4872-A581-92C1967E68A5}" type="presOf" srcId="{17467596-4AE9-47D8-9B40-BAAC18B31919}" destId="{4A68C3B3-BB78-42D3-8E4F-55FC694AA126}" srcOrd="1" destOrd="0" presId="urn:microsoft.com/office/officeart/2005/8/layout/cycle7"/>
    <dgm:cxn modelId="{4847D8DE-C021-4DD8-8946-39620CE62729}" type="presOf" srcId="{D6C4D868-F739-4381-A689-5F71A65CE6FA}" destId="{84A96FA6-8A8B-468C-862C-5199F2CE0B71}" srcOrd="1" destOrd="0" presId="urn:microsoft.com/office/officeart/2005/8/layout/cycle7"/>
    <dgm:cxn modelId="{144F61F4-3CEB-4F7D-8B01-0D3B61F6C4ED}" srcId="{6B825205-5A27-40B0-B02E-DEB48A10ED5C}" destId="{E5AA5671-7770-47B8-ACF9-FD1B4656AD49}" srcOrd="2" destOrd="0" parTransId="{C17E2923-5B64-47EC-89E6-C636E7E65384}" sibTransId="{17467596-4AE9-47D8-9B40-BAAC18B31919}"/>
    <dgm:cxn modelId="{1B50DCF9-BBB0-4AE9-B144-44967ABE0A4D}" type="presOf" srcId="{D6C4D868-F739-4381-A689-5F71A65CE6FA}" destId="{63D89D01-0251-455B-9FDA-4692E443DFE2}" srcOrd="0" destOrd="0" presId="urn:microsoft.com/office/officeart/2005/8/layout/cycle7"/>
    <dgm:cxn modelId="{F4B082C6-37BF-41E8-94CC-7E598BAC33C4}" type="presParOf" srcId="{880596D5-3C5D-4760-B24F-E32B37761DBF}" destId="{7EFACEF6-1AD9-4C19-BC4D-7C92E3B9AD92}" srcOrd="0" destOrd="0" presId="urn:microsoft.com/office/officeart/2005/8/layout/cycle7"/>
    <dgm:cxn modelId="{E35B88A0-06A4-43E4-A11E-CEC9B6B8635D}" type="presParOf" srcId="{880596D5-3C5D-4760-B24F-E32B37761DBF}" destId="{63D89D01-0251-455B-9FDA-4692E443DFE2}" srcOrd="1" destOrd="0" presId="urn:microsoft.com/office/officeart/2005/8/layout/cycle7"/>
    <dgm:cxn modelId="{6CAC18C1-E5CB-49B7-B616-C6AE12E089B7}" type="presParOf" srcId="{63D89D01-0251-455B-9FDA-4692E443DFE2}" destId="{84A96FA6-8A8B-468C-862C-5199F2CE0B71}" srcOrd="0" destOrd="0" presId="urn:microsoft.com/office/officeart/2005/8/layout/cycle7"/>
    <dgm:cxn modelId="{3DAC7A9D-A7CE-4F6D-9B9D-868E0A46BEEB}" type="presParOf" srcId="{880596D5-3C5D-4760-B24F-E32B37761DBF}" destId="{CD3387B2-6F8A-47C1-9F6A-F7579D9F2F03}" srcOrd="2" destOrd="0" presId="urn:microsoft.com/office/officeart/2005/8/layout/cycle7"/>
    <dgm:cxn modelId="{67EF9242-CD6F-4975-ABE3-240BC9584EA6}" type="presParOf" srcId="{880596D5-3C5D-4760-B24F-E32B37761DBF}" destId="{957CF7F5-0190-42D1-8539-34DE182F93AE}" srcOrd="3" destOrd="0" presId="urn:microsoft.com/office/officeart/2005/8/layout/cycle7"/>
    <dgm:cxn modelId="{15F09A08-4FC9-4A18-8436-647A5B954580}" type="presParOf" srcId="{957CF7F5-0190-42D1-8539-34DE182F93AE}" destId="{E61063C2-41F2-4DA3-8700-973C0BCEEFBE}" srcOrd="0" destOrd="0" presId="urn:microsoft.com/office/officeart/2005/8/layout/cycle7"/>
    <dgm:cxn modelId="{632C750C-9066-4888-B911-6F838A936C64}" type="presParOf" srcId="{880596D5-3C5D-4760-B24F-E32B37761DBF}" destId="{F3226727-7D7D-4622-9E43-66FEAFDD59DB}" srcOrd="4" destOrd="0" presId="urn:microsoft.com/office/officeart/2005/8/layout/cycle7"/>
    <dgm:cxn modelId="{3C1A8F6B-46EE-4019-A63A-F92ACF0208F5}" type="presParOf" srcId="{880596D5-3C5D-4760-B24F-E32B37761DBF}" destId="{15727A44-BA05-4276-ADA4-33612D402682}" srcOrd="5" destOrd="0" presId="urn:microsoft.com/office/officeart/2005/8/layout/cycle7"/>
    <dgm:cxn modelId="{6BC23B00-5F66-451F-A758-DA271FAC63B7}" type="presParOf" srcId="{15727A44-BA05-4276-ADA4-33612D402682}" destId="{4A68C3B3-BB78-42D3-8E4F-55FC694AA126}" srcOrd="0" destOrd="0" presId="urn:microsoft.com/office/officeart/2005/8/layout/cycle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354C36-E37C-4232-8D01-FB8C036C92C6}">
      <dsp:nvSpPr>
        <dsp:cNvPr id="0" name=""/>
        <dsp:cNvSpPr/>
      </dsp:nvSpPr>
      <dsp:spPr>
        <a:xfrm>
          <a:off x="3693" y="473165"/>
          <a:ext cx="1999728" cy="33122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07" tIns="330200" rIns="155907" bIns="330200" numCol="1" spcCol="1270" anchor="t" anchorCtr="0">
          <a:noAutofit/>
        </a:bodyPr>
        <a:lstStyle/>
        <a:p>
          <a:pPr marL="0" lvl="0" indent="0" algn="ctr" defTabSz="711200">
            <a:lnSpc>
              <a:spcPct val="90000"/>
            </a:lnSpc>
            <a:spcBef>
              <a:spcPct val="0"/>
            </a:spcBef>
            <a:spcAft>
              <a:spcPct val="35000"/>
            </a:spcAft>
            <a:buNone/>
          </a:pPr>
          <a:r>
            <a:rPr lang="en-US" sz="1600" i="1" kern="1200" dirty="0">
              <a:latin typeface="+mn-lt"/>
            </a:rPr>
            <a:t>Understand </a:t>
          </a:r>
          <a:r>
            <a:rPr lang="en-US" sz="1600" kern="1200" dirty="0">
              <a:latin typeface="+mn-lt"/>
            </a:rPr>
            <a:t>worker rights and employer responsibilities</a:t>
          </a:r>
        </a:p>
      </dsp:txBody>
      <dsp:txXfrm>
        <a:off x="3693" y="1731824"/>
        <a:ext cx="1999728" cy="1987354"/>
      </dsp:txXfrm>
    </dsp:sp>
    <dsp:sp modelId="{AA88DEF3-3F61-4D70-A6F2-9A628B73E99D}">
      <dsp:nvSpPr>
        <dsp:cNvPr id="0" name=""/>
        <dsp:cNvSpPr/>
      </dsp:nvSpPr>
      <dsp:spPr>
        <a:xfrm>
          <a:off x="583614" y="1009447"/>
          <a:ext cx="839885" cy="8398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81" tIns="12700" rIns="65481" bIns="12700" numCol="1" spcCol="1270" anchor="ctr" anchorCtr="0">
          <a:noAutofit/>
        </a:bodyPr>
        <a:lstStyle/>
        <a:p>
          <a:pPr marL="0" lvl="0" indent="0" algn="ctr" defTabSz="1778000">
            <a:lnSpc>
              <a:spcPct val="90000"/>
            </a:lnSpc>
            <a:spcBef>
              <a:spcPct val="0"/>
            </a:spcBef>
            <a:spcAft>
              <a:spcPct val="35000"/>
            </a:spcAft>
            <a:buNone/>
          </a:pPr>
          <a:r>
            <a:rPr lang="en-US" sz="4000" kern="1200" dirty="0"/>
            <a:t>1</a:t>
          </a:r>
        </a:p>
      </dsp:txBody>
      <dsp:txXfrm>
        <a:off x="706612" y="1132445"/>
        <a:ext cx="593889" cy="593889"/>
      </dsp:txXfrm>
    </dsp:sp>
    <dsp:sp modelId="{3B182B2B-8511-4937-9BDC-86C407397FF4}">
      <dsp:nvSpPr>
        <dsp:cNvPr id="0" name=""/>
        <dsp:cNvSpPr/>
      </dsp:nvSpPr>
      <dsp:spPr>
        <a:xfrm>
          <a:off x="3693" y="3612922"/>
          <a:ext cx="199972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716C5C-1F8E-4F4D-8C1B-A28A8487E873}">
      <dsp:nvSpPr>
        <dsp:cNvPr id="0" name=""/>
        <dsp:cNvSpPr/>
      </dsp:nvSpPr>
      <dsp:spPr>
        <a:xfrm>
          <a:off x="2213753" y="473165"/>
          <a:ext cx="1999728" cy="33122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07" tIns="330200" rIns="155907" bIns="330200" numCol="1" spcCol="1270" anchor="t" anchorCtr="0">
          <a:noAutofit/>
        </a:bodyPr>
        <a:lstStyle/>
        <a:p>
          <a:pPr marL="0" lvl="0" indent="0" algn="ctr" defTabSz="711200">
            <a:lnSpc>
              <a:spcPct val="90000"/>
            </a:lnSpc>
            <a:spcBef>
              <a:spcPct val="0"/>
            </a:spcBef>
            <a:spcAft>
              <a:spcPct val="35000"/>
            </a:spcAft>
            <a:buNone/>
          </a:pPr>
          <a:r>
            <a:rPr lang="en-US" sz="1600" i="1" kern="1200" dirty="0">
              <a:latin typeface="+mn-lt"/>
            </a:rPr>
            <a:t>Identify </a:t>
          </a:r>
          <a:r>
            <a:rPr lang="en-US" sz="1600" kern="1200" dirty="0">
              <a:latin typeface="+mn-lt"/>
            </a:rPr>
            <a:t>the requirements of a PPE standard in construction</a:t>
          </a:r>
        </a:p>
      </dsp:txBody>
      <dsp:txXfrm>
        <a:off x="2213753" y="1731824"/>
        <a:ext cx="1999728" cy="1987354"/>
      </dsp:txXfrm>
    </dsp:sp>
    <dsp:sp modelId="{8C4C0C1D-FBAA-4F60-96E3-56427EDA9FA8}">
      <dsp:nvSpPr>
        <dsp:cNvPr id="0" name=""/>
        <dsp:cNvSpPr/>
      </dsp:nvSpPr>
      <dsp:spPr>
        <a:xfrm>
          <a:off x="2783315" y="1009447"/>
          <a:ext cx="839885" cy="8398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81" tIns="12700" rIns="65481" bIns="12700" numCol="1" spcCol="1270" anchor="ctr" anchorCtr="0">
          <a:noAutofit/>
        </a:bodyPr>
        <a:lstStyle/>
        <a:p>
          <a:pPr marL="0" lvl="0" indent="0" algn="ctr" defTabSz="2133600">
            <a:lnSpc>
              <a:spcPct val="90000"/>
            </a:lnSpc>
            <a:spcBef>
              <a:spcPct val="0"/>
            </a:spcBef>
            <a:spcAft>
              <a:spcPct val="35000"/>
            </a:spcAft>
            <a:buNone/>
          </a:pPr>
          <a:r>
            <a:rPr lang="en-US" sz="4800" kern="1200" dirty="0"/>
            <a:t>2</a:t>
          </a:r>
        </a:p>
      </dsp:txBody>
      <dsp:txXfrm>
        <a:off x="2906313" y="1132445"/>
        <a:ext cx="593889" cy="593889"/>
      </dsp:txXfrm>
    </dsp:sp>
    <dsp:sp modelId="{0114CCB2-A141-466C-B307-FAF2E85A99D0}">
      <dsp:nvSpPr>
        <dsp:cNvPr id="0" name=""/>
        <dsp:cNvSpPr/>
      </dsp:nvSpPr>
      <dsp:spPr>
        <a:xfrm>
          <a:off x="2217872" y="3612238"/>
          <a:ext cx="1987570" cy="144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BE282D-D3DF-4FF1-9413-59572ADB7006}">
      <dsp:nvSpPr>
        <dsp:cNvPr id="0" name=""/>
        <dsp:cNvSpPr/>
      </dsp:nvSpPr>
      <dsp:spPr>
        <a:xfrm>
          <a:off x="4403095" y="473165"/>
          <a:ext cx="1999728" cy="33122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07" tIns="330200" rIns="155907" bIns="330200" numCol="1" spcCol="1270" anchor="t" anchorCtr="0">
          <a:noAutofit/>
        </a:bodyPr>
        <a:lstStyle/>
        <a:p>
          <a:pPr marL="0" lvl="0" indent="0" algn="ctr" defTabSz="711200">
            <a:lnSpc>
              <a:spcPct val="90000"/>
            </a:lnSpc>
            <a:spcBef>
              <a:spcPct val="0"/>
            </a:spcBef>
            <a:spcAft>
              <a:spcPct val="35000"/>
            </a:spcAft>
            <a:buNone/>
          </a:pPr>
          <a:r>
            <a:rPr lang="en-US" sz="1600" i="1" kern="1200" dirty="0">
              <a:latin typeface="+mn-lt"/>
            </a:rPr>
            <a:t>Recognize common hazards </a:t>
          </a:r>
          <a:r>
            <a:rPr lang="en-US" sz="1600" i="0" kern="1200" dirty="0">
              <a:latin typeface="+mn-lt"/>
            </a:rPr>
            <a:t>that workers encounter during confined space operations that may require use of PPE </a:t>
          </a:r>
        </a:p>
        <a:p>
          <a:pPr marL="0" lvl="0" indent="0" algn="l" defTabSz="711200">
            <a:lnSpc>
              <a:spcPct val="90000"/>
            </a:lnSpc>
            <a:spcBef>
              <a:spcPct val="0"/>
            </a:spcBef>
            <a:spcAft>
              <a:spcPct val="35000"/>
            </a:spcAft>
            <a:buNone/>
          </a:pPr>
          <a:endParaRPr lang="en-US" sz="1600" kern="1200" dirty="0">
            <a:latin typeface="+mn-lt"/>
          </a:endParaRPr>
        </a:p>
      </dsp:txBody>
      <dsp:txXfrm>
        <a:off x="4403095" y="1731824"/>
        <a:ext cx="1999728" cy="1987354"/>
      </dsp:txXfrm>
    </dsp:sp>
    <dsp:sp modelId="{15C32A44-D954-43D9-9E1E-80B0A3BB6CE4}">
      <dsp:nvSpPr>
        <dsp:cNvPr id="0" name=""/>
        <dsp:cNvSpPr/>
      </dsp:nvSpPr>
      <dsp:spPr>
        <a:xfrm>
          <a:off x="4983017" y="1009447"/>
          <a:ext cx="839885" cy="8398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81" tIns="12700" rIns="65481" bIns="12700" numCol="1" spcCol="1270" anchor="ctr" anchorCtr="0">
          <a:noAutofit/>
        </a:bodyPr>
        <a:lstStyle/>
        <a:p>
          <a:pPr marL="0" lvl="0" indent="0" algn="ctr" defTabSz="1778000">
            <a:lnSpc>
              <a:spcPct val="90000"/>
            </a:lnSpc>
            <a:spcBef>
              <a:spcPct val="0"/>
            </a:spcBef>
            <a:spcAft>
              <a:spcPct val="35000"/>
            </a:spcAft>
            <a:buNone/>
          </a:pPr>
          <a:r>
            <a:rPr lang="en-US" sz="4000" kern="1200" dirty="0"/>
            <a:t>3</a:t>
          </a:r>
        </a:p>
      </dsp:txBody>
      <dsp:txXfrm>
        <a:off x="5106015" y="1132445"/>
        <a:ext cx="593889" cy="593889"/>
      </dsp:txXfrm>
    </dsp:sp>
    <dsp:sp modelId="{C2B54A61-F2E4-440A-8FF1-AF37BC1E15A9}">
      <dsp:nvSpPr>
        <dsp:cNvPr id="0" name=""/>
        <dsp:cNvSpPr/>
      </dsp:nvSpPr>
      <dsp:spPr>
        <a:xfrm>
          <a:off x="4403095" y="3612922"/>
          <a:ext cx="199972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9F7CD9-EB7E-4FF7-B38A-81D18DDA0B18}">
      <dsp:nvSpPr>
        <dsp:cNvPr id="0" name=""/>
        <dsp:cNvSpPr/>
      </dsp:nvSpPr>
      <dsp:spPr>
        <a:xfrm>
          <a:off x="6602797" y="473165"/>
          <a:ext cx="1999728" cy="33122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07" tIns="330200" rIns="155907" bIns="330200" numCol="1" spcCol="1270" anchor="t" anchorCtr="0">
          <a:noAutofit/>
        </a:bodyPr>
        <a:lstStyle/>
        <a:p>
          <a:pPr marL="0" lvl="0" indent="0" algn="ctr" defTabSz="711200">
            <a:lnSpc>
              <a:spcPct val="90000"/>
            </a:lnSpc>
            <a:spcBef>
              <a:spcPct val="0"/>
            </a:spcBef>
            <a:spcAft>
              <a:spcPct val="35000"/>
            </a:spcAft>
            <a:buNone/>
          </a:pPr>
          <a:r>
            <a:rPr lang="en-US" sz="1600" i="1" kern="1200" dirty="0">
              <a:latin typeface="+mn-lt"/>
            </a:rPr>
            <a:t>Describe </a:t>
          </a:r>
          <a:r>
            <a:rPr lang="en-US" sz="1600" i="0" kern="1200" dirty="0">
              <a:latin typeface="+mn-lt"/>
            </a:rPr>
            <a:t>limitations, proper care and how to inspect PPE </a:t>
          </a:r>
        </a:p>
      </dsp:txBody>
      <dsp:txXfrm>
        <a:off x="6602797" y="1731824"/>
        <a:ext cx="1999728" cy="1987354"/>
      </dsp:txXfrm>
    </dsp:sp>
    <dsp:sp modelId="{6B9686F9-6193-4D68-AFC9-176568DD9DAF}">
      <dsp:nvSpPr>
        <dsp:cNvPr id="0" name=""/>
        <dsp:cNvSpPr/>
      </dsp:nvSpPr>
      <dsp:spPr>
        <a:xfrm>
          <a:off x="7182718" y="1009447"/>
          <a:ext cx="839885" cy="8398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81" tIns="12700" rIns="65481" bIns="12700" numCol="1" spcCol="1270" anchor="ctr" anchorCtr="0">
          <a:noAutofit/>
        </a:bodyPr>
        <a:lstStyle/>
        <a:p>
          <a:pPr marL="0" lvl="0" indent="0" algn="ctr" defTabSz="1778000">
            <a:lnSpc>
              <a:spcPct val="90000"/>
            </a:lnSpc>
            <a:spcBef>
              <a:spcPct val="0"/>
            </a:spcBef>
            <a:spcAft>
              <a:spcPct val="35000"/>
            </a:spcAft>
            <a:buNone/>
          </a:pPr>
          <a:r>
            <a:rPr lang="en-US" sz="4000" kern="1200" dirty="0"/>
            <a:t>4</a:t>
          </a:r>
        </a:p>
      </dsp:txBody>
      <dsp:txXfrm>
        <a:off x="7305716" y="1132445"/>
        <a:ext cx="593889" cy="593889"/>
      </dsp:txXfrm>
    </dsp:sp>
    <dsp:sp modelId="{01D6BF70-87C4-4FE4-B190-ED5629D58272}">
      <dsp:nvSpPr>
        <dsp:cNvPr id="0" name=""/>
        <dsp:cNvSpPr/>
      </dsp:nvSpPr>
      <dsp:spPr>
        <a:xfrm>
          <a:off x="6602797" y="3612922"/>
          <a:ext cx="199972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5556925-CAEF-4CE0-A860-746A5A0FF1C7}">
      <dsp:nvSpPr>
        <dsp:cNvPr id="0" name=""/>
        <dsp:cNvSpPr/>
      </dsp:nvSpPr>
      <dsp:spPr>
        <a:xfrm>
          <a:off x="8802498" y="473165"/>
          <a:ext cx="1999728" cy="3312258"/>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5907" tIns="330200" rIns="155907" bIns="330200" numCol="1" spcCol="1270" anchor="t" anchorCtr="0">
          <a:noAutofit/>
        </a:bodyPr>
        <a:lstStyle/>
        <a:p>
          <a:pPr marL="0" lvl="0" indent="0" algn="ctr" defTabSz="711200">
            <a:lnSpc>
              <a:spcPct val="90000"/>
            </a:lnSpc>
            <a:spcBef>
              <a:spcPct val="0"/>
            </a:spcBef>
            <a:spcAft>
              <a:spcPct val="35000"/>
            </a:spcAft>
            <a:buNone/>
          </a:pPr>
          <a:r>
            <a:rPr lang="en-US" sz="1600" kern="1200" dirty="0">
              <a:effectLst/>
              <a:latin typeface="+mn-lt"/>
              <a:ea typeface="Times New Roman" panose="02020603050405020304" pitchFamily="18" charset="0"/>
              <a:cs typeface="Times New Roman" panose="02020603050405020304" pitchFamily="18" charset="0"/>
            </a:rPr>
            <a:t>Describe a behavior-based safety program and how to promote a safety culture</a:t>
          </a:r>
          <a:endParaRPr lang="en-US" sz="1600" i="0" kern="1200" dirty="0">
            <a:latin typeface="+mn-lt"/>
          </a:endParaRPr>
        </a:p>
      </dsp:txBody>
      <dsp:txXfrm>
        <a:off x="8802498" y="1731824"/>
        <a:ext cx="1999728" cy="1987354"/>
      </dsp:txXfrm>
    </dsp:sp>
    <dsp:sp modelId="{74A2A755-9647-4D7B-910D-FEF120E76C25}">
      <dsp:nvSpPr>
        <dsp:cNvPr id="0" name=""/>
        <dsp:cNvSpPr/>
      </dsp:nvSpPr>
      <dsp:spPr>
        <a:xfrm>
          <a:off x="9382419" y="1009447"/>
          <a:ext cx="839885" cy="839885"/>
        </a:xfrm>
        <a:prstGeom prst="ellips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481" tIns="12700" rIns="65481" bIns="12700" numCol="1" spcCol="1270" anchor="ctr" anchorCtr="0">
          <a:noAutofit/>
        </a:bodyPr>
        <a:lstStyle/>
        <a:p>
          <a:pPr marL="0" lvl="0" indent="0" algn="ctr" defTabSz="1778000">
            <a:lnSpc>
              <a:spcPct val="90000"/>
            </a:lnSpc>
            <a:spcBef>
              <a:spcPct val="0"/>
            </a:spcBef>
            <a:spcAft>
              <a:spcPct val="35000"/>
            </a:spcAft>
            <a:buNone/>
          </a:pPr>
          <a:r>
            <a:rPr lang="en-US" sz="4000" kern="1200" dirty="0"/>
            <a:t>5</a:t>
          </a:r>
        </a:p>
      </dsp:txBody>
      <dsp:txXfrm>
        <a:off x="9505417" y="1132445"/>
        <a:ext cx="593889" cy="593889"/>
      </dsp:txXfrm>
    </dsp:sp>
    <dsp:sp modelId="{240275A0-49D3-455F-9A0F-E7CB312B6B8C}">
      <dsp:nvSpPr>
        <dsp:cNvPr id="0" name=""/>
        <dsp:cNvSpPr/>
      </dsp:nvSpPr>
      <dsp:spPr>
        <a:xfrm>
          <a:off x="8802498" y="3612922"/>
          <a:ext cx="1999728" cy="72"/>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568C99-9DC3-4868-B671-4E243D45747C}">
      <dsp:nvSpPr>
        <dsp:cNvPr id="0" name=""/>
        <dsp:cNvSpPr/>
      </dsp:nvSpPr>
      <dsp:spPr>
        <a:xfrm>
          <a:off x="346601" y="585"/>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Chemical</a:t>
          </a:r>
        </a:p>
      </dsp:txBody>
      <dsp:txXfrm>
        <a:off x="346601" y="585"/>
        <a:ext cx="2133211" cy="1279927"/>
      </dsp:txXfrm>
    </dsp:sp>
    <dsp:sp modelId="{6CEBF5A9-4C23-47D9-8813-7FBA9F8E56E6}">
      <dsp:nvSpPr>
        <dsp:cNvPr id="0" name=""/>
        <dsp:cNvSpPr/>
      </dsp:nvSpPr>
      <dsp:spPr>
        <a:xfrm>
          <a:off x="2693134" y="585"/>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Heat</a:t>
          </a:r>
        </a:p>
      </dsp:txBody>
      <dsp:txXfrm>
        <a:off x="2693134" y="585"/>
        <a:ext cx="2133211" cy="1279927"/>
      </dsp:txXfrm>
    </dsp:sp>
    <dsp:sp modelId="{4BD62A08-B0BA-4941-9DBF-665845037333}">
      <dsp:nvSpPr>
        <dsp:cNvPr id="0" name=""/>
        <dsp:cNvSpPr/>
      </dsp:nvSpPr>
      <dsp:spPr>
        <a:xfrm>
          <a:off x="5039667" y="585"/>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Impact</a:t>
          </a:r>
        </a:p>
      </dsp:txBody>
      <dsp:txXfrm>
        <a:off x="5039667" y="585"/>
        <a:ext cx="2133211" cy="1279927"/>
      </dsp:txXfrm>
    </dsp:sp>
    <dsp:sp modelId="{2ED26319-8E34-4A5C-BF35-D1FB9B6A4DF2}">
      <dsp:nvSpPr>
        <dsp:cNvPr id="0" name=""/>
        <dsp:cNvSpPr/>
      </dsp:nvSpPr>
      <dsp:spPr>
        <a:xfrm>
          <a:off x="346601" y="1493833"/>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Compression</a:t>
          </a:r>
        </a:p>
      </dsp:txBody>
      <dsp:txXfrm>
        <a:off x="346601" y="1493833"/>
        <a:ext cx="2133211" cy="1279927"/>
      </dsp:txXfrm>
    </dsp:sp>
    <dsp:sp modelId="{7E5FED88-4D73-4BD3-B05E-351C694CD4C7}">
      <dsp:nvSpPr>
        <dsp:cNvPr id="0" name=""/>
        <dsp:cNvSpPr/>
      </dsp:nvSpPr>
      <dsp:spPr>
        <a:xfrm>
          <a:off x="2693134" y="1493833"/>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Penetration</a:t>
          </a:r>
        </a:p>
      </dsp:txBody>
      <dsp:txXfrm>
        <a:off x="2693134" y="1493833"/>
        <a:ext cx="2133211" cy="1279927"/>
      </dsp:txXfrm>
    </dsp:sp>
    <dsp:sp modelId="{0FE94D9B-7CBB-4E50-99D8-907C5E646CBF}">
      <dsp:nvSpPr>
        <dsp:cNvPr id="0" name=""/>
        <dsp:cNvSpPr/>
      </dsp:nvSpPr>
      <dsp:spPr>
        <a:xfrm>
          <a:off x="5039667" y="1493833"/>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Dust</a:t>
          </a:r>
        </a:p>
      </dsp:txBody>
      <dsp:txXfrm>
        <a:off x="5039667" y="1493833"/>
        <a:ext cx="2133211" cy="1279927"/>
      </dsp:txXfrm>
    </dsp:sp>
    <dsp:sp modelId="{889408A7-33F6-462C-BAE4-076E676A13AE}">
      <dsp:nvSpPr>
        <dsp:cNvPr id="0" name=""/>
        <dsp:cNvSpPr/>
      </dsp:nvSpPr>
      <dsp:spPr>
        <a:xfrm>
          <a:off x="2693134" y="2987081"/>
          <a:ext cx="2133211" cy="12799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Falls </a:t>
          </a:r>
        </a:p>
      </dsp:txBody>
      <dsp:txXfrm>
        <a:off x="2693134" y="2987081"/>
        <a:ext cx="2133211" cy="127992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ACEF6-1AD9-4C19-BC4D-7C92E3B9AD92}">
      <dsp:nvSpPr>
        <dsp:cNvPr id="0" name=""/>
        <dsp:cNvSpPr/>
      </dsp:nvSpPr>
      <dsp:spPr>
        <a:xfrm>
          <a:off x="2468170" y="40405"/>
          <a:ext cx="2421465" cy="121073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Goals</a:t>
          </a:r>
        </a:p>
      </dsp:txBody>
      <dsp:txXfrm>
        <a:off x="2503631" y="75866"/>
        <a:ext cx="2350543" cy="1139810"/>
      </dsp:txXfrm>
    </dsp:sp>
    <dsp:sp modelId="{63D89D01-0251-455B-9FDA-4692E443DFE2}">
      <dsp:nvSpPr>
        <dsp:cNvPr id="0" name=""/>
        <dsp:cNvSpPr/>
      </dsp:nvSpPr>
      <dsp:spPr>
        <a:xfrm rot="3582944">
          <a:off x="4057830" y="2144808"/>
          <a:ext cx="1260097" cy="423756"/>
        </a:xfrm>
        <a:prstGeom prst="lef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4184957" y="2229559"/>
        <a:ext cx="1005843" cy="254254"/>
      </dsp:txXfrm>
    </dsp:sp>
    <dsp:sp modelId="{CD3387B2-6F8A-47C1-9F6A-F7579D9F2F03}">
      <dsp:nvSpPr>
        <dsp:cNvPr id="0" name=""/>
        <dsp:cNvSpPr/>
      </dsp:nvSpPr>
      <dsp:spPr>
        <a:xfrm>
          <a:off x="4466464" y="3462233"/>
          <a:ext cx="2421465" cy="121073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Buy-in participation</a:t>
          </a:r>
        </a:p>
      </dsp:txBody>
      <dsp:txXfrm>
        <a:off x="4501925" y="3497694"/>
        <a:ext cx="2350543" cy="1139810"/>
      </dsp:txXfrm>
    </dsp:sp>
    <dsp:sp modelId="{957CF7F5-0190-42D1-8539-34DE182F93AE}">
      <dsp:nvSpPr>
        <dsp:cNvPr id="0" name=""/>
        <dsp:cNvSpPr/>
      </dsp:nvSpPr>
      <dsp:spPr>
        <a:xfrm rot="10800000">
          <a:off x="3048854" y="3855722"/>
          <a:ext cx="1260097" cy="423756"/>
        </a:xfrm>
        <a:prstGeom prst="lef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rot="10800000">
        <a:off x="3175981" y="3940473"/>
        <a:ext cx="1005843" cy="254254"/>
      </dsp:txXfrm>
    </dsp:sp>
    <dsp:sp modelId="{F3226727-7D7D-4622-9E43-66FEAFDD59DB}">
      <dsp:nvSpPr>
        <dsp:cNvPr id="0" name=""/>
        <dsp:cNvSpPr/>
      </dsp:nvSpPr>
      <dsp:spPr>
        <a:xfrm>
          <a:off x="469876" y="3462233"/>
          <a:ext cx="2421465" cy="121073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rPr>
            <a:t>Positive feedback</a:t>
          </a:r>
        </a:p>
      </dsp:txBody>
      <dsp:txXfrm>
        <a:off x="505337" y="3497694"/>
        <a:ext cx="2350543" cy="1139810"/>
      </dsp:txXfrm>
    </dsp:sp>
    <dsp:sp modelId="{15727A44-BA05-4276-ADA4-33612D402682}">
      <dsp:nvSpPr>
        <dsp:cNvPr id="0" name=""/>
        <dsp:cNvSpPr/>
      </dsp:nvSpPr>
      <dsp:spPr>
        <a:xfrm rot="18017056">
          <a:off x="2029722" y="2144808"/>
          <a:ext cx="1260097" cy="423756"/>
        </a:xfrm>
        <a:prstGeom prst="lef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n-US" sz="1800" kern="1200" dirty="0"/>
        </a:p>
      </dsp:txBody>
      <dsp:txXfrm>
        <a:off x="2156849" y="2229559"/>
        <a:ext cx="1005843" cy="254254"/>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2269DAB-BF73-946D-8E57-E8D5BAB2CFA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5123BE2-D527-4D09-8B92-DE0253C8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E08DC74-DE8F-4D15-AE4A-26D29566607B}" type="datetimeFigureOut">
              <a:rPr lang="en-US" smtClean="0"/>
              <a:t>12/14/2023</a:t>
            </a:fld>
            <a:endParaRPr lang="en-US" dirty="0"/>
          </a:p>
        </p:txBody>
      </p:sp>
      <p:sp>
        <p:nvSpPr>
          <p:cNvPr id="4" name="Footer Placeholder 3">
            <a:extLst>
              <a:ext uri="{FF2B5EF4-FFF2-40B4-BE49-F238E27FC236}">
                <a16:creationId xmlns:a16="http://schemas.microsoft.com/office/drawing/2014/main" id="{B662EF8C-33B7-18D5-34C7-C545384CDC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7D1CFA4-BCCF-3E4F-B90A-49AC522B9E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C6266F1-B773-415E-894C-AC4EE1199C19}" type="slidenum">
              <a:rPr lang="en-US" smtClean="0"/>
              <a:t>‹#›</a:t>
            </a:fld>
            <a:endParaRPr lang="en-US" dirty="0"/>
          </a:p>
        </p:txBody>
      </p:sp>
    </p:spTree>
    <p:extLst>
      <p:ext uri="{BB962C8B-B14F-4D97-AF65-F5344CB8AC3E}">
        <p14:creationId xmlns:p14="http://schemas.microsoft.com/office/powerpoint/2010/main" val="19129886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4525A4-227C-4795-A6D7-BAB0FA586BDF}" type="datetimeFigureOut">
              <a:rPr lang="en-US" smtClean="0"/>
              <a:t>12/14/2023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BC3829-82E2-472F-AE93-B4A418297FC3}" type="slidenum">
              <a:rPr lang="en-US" smtClean="0"/>
              <a:t>‹#›</a:t>
            </a:fld>
            <a:endParaRPr lang="en-US" dirty="0"/>
          </a:p>
        </p:txBody>
      </p:sp>
    </p:spTree>
    <p:extLst>
      <p:ext uri="{BB962C8B-B14F-4D97-AF65-F5344CB8AC3E}">
        <p14:creationId xmlns:p14="http://schemas.microsoft.com/office/powerpoint/2010/main" val="2809456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E"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osha.gov/laws-regs/interlinking/standards/1926.100(a)" TargetMode="External"/><Relationship Id="rId2" Type="http://schemas.openxmlformats.org/officeDocument/2006/relationships/slide" Target="../slides/slide27.xml"/><Relationship Id="rId1" Type="http://schemas.openxmlformats.org/officeDocument/2006/relationships/notesMaster" Target="../notesMasters/notesMaster1.xml"/><Relationship Id="rId5" Type="http://schemas.openxmlformats.org/officeDocument/2006/relationships/hyperlink" Target="https://www.osha.gov/laws-regs/interlinking/standards/1926.100(b)(2)" TargetMode="External"/><Relationship Id="rId4" Type="http://schemas.openxmlformats.org/officeDocument/2006/relationships/hyperlink" Target="https://www.osha.gov/laws-regs/interlinking/standards/1926.100(b)"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osha.gov/laws-regs/regulations/standardnumber/1926/1926.101"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osha.gov/laws-regs/regulations/standardnumber/1926/1926.102"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osha.gov/laws-regs/regulations/standardnumber/1926/1926.10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www.osha.gov/laws-regs/interlinking/standards/1926.102(b)"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osha.gov/laws-regs/interlinking/standards/1926.104(c)"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www.osha.gov/laws-regs/interlinking/standards/1926.104(c)"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www.osha.gov/laws-regs/interlinking/standards/1926.105(a)"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www.osha.gov/laws-regs/regulations/standardnumber/1926/1926SubpartE"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osha.gov/laws-regs/interlinking/standards/1926.95(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FBC3829-82E2-472F-AE93-B4A418297FC3}" type="slidenum">
              <a:rPr lang="en-US" smtClean="0"/>
              <a:t>1</a:t>
            </a:fld>
            <a:endParaRPr lang="en-US" dirty="0"/>
          </a:p>
        </p:txBody>
      </p:sp>
    </p:spTree>
    <p:extLst>
      <p:ext uri="{BB962C8B-B14F-4D97-AF65-F5344CB8AC3E}">
        <p14:creationId xmlns:p14="http://schemas.microsoft.com/office/powerpoint/2010/main" val="31373905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rPr>
              <a:t>1926.95(d)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15</a:t>
            </a:fld>
            <a:endParaRPr lang="en-US" dirty="0"/>
          </a:p>
        </p:txBody>
      </p:sp>
    </p:spTree>
    <p:extLst>
      <p:ext uri="{BB962C8B-B14F-4D97-AF65-F5344CB8AC3E}">
        <p14:creationId xmlns:p14="http://schemas.microsoft.com/office/powerpoint/2010/main" val="1751763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dirty="0">
                <a:solidFill>
                  <a:srgbClr val="333333"/>
                </a:solidFill>
                <a:effectLst/>
              </a:rPr>
              <a:t>1926.95(d)</a:t>
            </a:r>
          </a:p>
          <a:p>
            <a:r>
              <a:rPr lang="en-US" dirty="0"/>
              <a:t>https://www.osha.gov/laws-regs/regulations/standardnumber/1926/1926.95</a:t>
            </a:r>
          </a:p>
        </p:txBody>
      </p:sp>
      <p:sp>
        <p:nvSpPr>
          <p:cNvPr id="4" name="Slide Number Placeholder 3"/>
          <p:cNvSpPr>
            <a:spLocks noGrp="1"/>
          </p:cNvSpPr>
          <p:nvPr>
            <p:ph type="sldNum" sz="quarter" idx="5"/>
          </p:nvPr>
        </p:nvSpPr>
        <p:spPr/>
        <p:txBody>
          <a:bodyPr/>
          <a:lstStyle/>
          <a:p>
            <a:fld id="{DFBC3829-82E2-472F-AE93-B4A418297FC3}" type="slidenum">
              <a:rPr lang="en-US" smtClean="0"/>
              <a:t>16</a:t>
            </a:fld>
            <a:endParaRPr lang="en-US" dirty="0"/>
          </a:p>
        </p:txBody>
      </p:sp>
    </p:spTree>
    <p:extLst>
      <p:ext uri="{BB962C8B-B14F-4D97-AF65-F5344CB8AC3E}">
        <p14:creationId xmlns:p14="http://schemas.microsoft.com/office/powerpoint/2010/main" val="3979348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17</a:t>
            </a:fld>
            <a:endParaRPr lang="en-US" dirty="0"/>
          </a:p>
        </p:txBody>
      </p:sp>
    </p:spTree>
    <p:extLst>
      <p:ext uri="{BB962C8B-B14F-4D97-AF65-F5344CB8AC3E}">
        <p14:creationId xmlns:p14="http://schemas.microsoft.com/office/powerpoint/2010/main" val="3371573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18</a:t>
            </a:fld>
            <a:endParaRPr lang="en-US" dirty="0"/>
          </a:p>
        </p:txBody>
      </p:sp>
    </p:spTree>
    <p:extLst>
      <p:ext uri="{BB962C8B-B14F-4D97-AF65-F5344CB8AC3E}">
        <p14:creationId xmlns:p14="http://schemas.microsoft.com/office/powerpoint/2010/main" val="10798298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19</a:t>
            </a:fld>
            <a:endParaRPr lang="en-US" dirty="0"/>
          </a:p>
        </p:txBody>
      </p:sp>
    </p:spTree>
    <p:extLst>
      <p:ext uri="{BB962C8B-B14F-4D97-AF65-F5344CB8AC3E}">
        <p14:creationId xmlns:p14="http://schemas.microsoft.com/office/powerpoint/2010/main" val="1944147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latin typeface="Helvetica Neue"/>
                <a:hlinkClick r:id="rId3" tooltip="1926 Subpart E"/>
              </a:rPr>
              <a:t>1926 Subpart E - Personal Protective and Life Saving Equipment</a:t>
            </a:r>
            <a:endParaRPr lang="en-US" b="0" i="0" u="none" strike="noStrike" dirty="0">
              <a:solidFill>
                <a:srgbClr val="003399"/>
              </a:solidFill>
              <a:effectLst/>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latin typeface="Helvetica Neue"/>
              </a:rPr>
              <a:t>https://www.osha.gov/laws-regs/regulations/standardnumber/1926/1926SubpartE</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20</a:t>
            </a:fld>
            <a:endParaRPr lang="en-US" dirty="0"/>
          </a:p>
        </p:txBody>
      </p:sp>
    </p:spTree>
    <p:extLst>
      <p:ext uri="{BB962C8B-B14F-4D97-AF65-F5344CB8AC3E}">
        <p14:creationId xmlns:p14="http://schemas.microsoft.com/office/powerpoint/2010/main" val="956825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hlinkClick r:id="rId3" tooltip="1926 Subpart E">
                  <a:extLst>
                    <a:ext uri="{A12FA001-AC4F-418D-AE19-62706E023703}">
                      <ahyp:hlinkClr xmlns:ahyp="http://schemas.microsoft.com/office/drawing/2018/hyperlinkcolor" val="tx"/>
                    </a:ext>
                  </a:extLst>
                </a:hlinkClick>
              </a:rPr>
              <a:t>1926 Subpart E - Personal </a:t>
            </a:r>
            <a:r>
              <a:rPr lang="en-US" sz="1200" dirty="0" err="1">
                <a:latin typeface="+mn-lt"/>
                <a:hlinkClick r:id="rId3" tooltip="1926 Subpart E">
                  <a:extLst>
                    <a:ext uri="{A12FA001-AC4F-418D-AE19-62706E023703}">
                      <ahyp:hlinkClr xmlns:ahyp="http://schemas.microsoft.com/office/drawing/2018/hyperlinkcolor" val="tx"/>
                    </a:ext>
                  </a:extLst>
                </a:hlinkClick>
              </a:rPr>
              <a:t>Protecti</a:t>
            </a:r>
            <a:endParaRPr lang="en-US" sz="1200" dirty="0">
              <a:latin typeface="+mn-lt"/>
              <a:hlinkClick r:id="rId3" tooltip="1926 Subpart E">
                <a:extLst>
                  <a:ext uri="{A12FA001-AC4F-418D-AE19-62706E023703}">
                    <ahyp:hlinkClr xmlns:ahyp="http://schemas.microsoft.com/office/drawing/2018/hyperlinkcolor" val="tx"/>
                  </a:ext>
                </a:extLst>
              </a:hlinkClick>
            </a:endParaRPr>
          </a:p>
          <a:p>
            <a:r>
              <a:rPr lang="en-US" sz="1200" dirty="0">
                <a:latin typeface="+mn-lt"/>
                <a:hlinkClick r:id="rId3" tooltip="1926 Subpart E">
                  <a:extLst>
                    <a:ext uri="{A12FA001-AC4F-418D-AE19-62706E023703}">
                      <ahyp:hlinkClr xmlns:ahyp="http://schemas.microsoft.com/office/drawing/2018/hyperlinkcolor" val="tx"/>
                    </a:ext>
                  </a:extLst>
                </a:hlinkClick>
              </a:rPr>
              <a:t>https://www.osha.gov/laws-regs/regulations/standardnumber/1926/1926SubpartEve and Life Saving Equipment</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21</a:t>
            </a:fld>
            <a:endParaRPr lang="en-US" dirty="0"/>
          </a:p>
        </p:txBody>
      </p:sp>
    </p:spTree>
    <p:extLst>
      <p:ext uri="{BB962C8B-B14F-4D97-AF65-F5344CB8AC3E}">
        <p14:creationId xmlns:p14="http://schemas.microsoft.com/office/powerpoint/2010/main" val="2675830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22</a:t>
            </a:fld>
            <a:endParaRPr lang="en-US" dirty="0"/>
          </a:p>
        </p:txBody>
      </p:sp>
    </p:spTree>
    <p:extLst>
      <p:ext uri="{BB962C8B-B14F-4D97-AF65-F5344CB8AC3E}">
        <p14:creationId xmlns:p14="http://schemas.microsoft.com/office/powerpoint/2010/main" val="40128830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23</a:t>
            </a:fld>
            <a:endParaRPr lang="en-US" dirty="0"/>
          </a:p>
        </p:txBody>
      </p:sp>
    </p:spTree>
    <p:extLst>
      <p:ext uri="{BB962C8B-B14F-4D97-AF65-F5344CB8AC3E}">
        <p14:creationId xmlns:p14="http://schemas.microsoft.com/office/powerpoint/2010/main" val="3903500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24</a:t>
            </a:fld>
            <a:endParaRPr lang="en-US" dirty="0"/>
          </a:p>
        </p:txBody>
      </p:sp>
    </p:spTree>
    <p:extLst>
      <p:ext uri="{BB962C8B-B14F-4D97-AF65-F5344CB8AC3E}">
        <p14:creationId xmlns:p14="http://schemas.microsoft.com/office/powerpoint/2010/main" val="4186887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a:t>
            </a:fld>
            <a:endParaRPr lang="en-US" dirty="0"/>
          </a:p>
        </p:txBody>
      </p:sp>
    </p:spTree>
    <p:extLst>
      <p:ext uri="{BB962C8B-B14F-4D97-AF65-F5344CB8AC3E}">
        <p14:creationId xmlns:p14="http://schemas.microsoft.com/office/powerpoint/2010/main" val="1462181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585E6F"/>
                </a:solidFill>
                <a:effectLst/>
                <a:latin typeface="-apple-system"/>
              </a:rPr>
              <a:t>Don’t purchase safety shoes that need to be broken in.</a:t>
            </a:r>
          </a:p>
          <a:p>
            <a:r>
              <a:rPr lang="en-US" b="0" i="0" dirty="0">
                <a:solidFill>
                  <a:srgbClr val="585E6F"/>
                </a:solidFill>
                <a:effectLst/>
                <a:latin typeface="-apple-system"/>
              </a:rPr>
              <a:t>The toe box needs to be deep enough so you can move all your toes inside without feeling pressure. </a:t>
            </a:r>
          </a:p>
        </p:txBody>
      </p:sp>
      <p:sp>
        <p:nvSpPr>
          <p:cNvPr id="4" name="Slide Number Placeholder 3"/>
          <p:cNvSpPr>
            <a:spLocks noGrp="1"/>
          </p:cNvSpPr>
          <p:nvPr>
            <p:ph type="sldNum" sz="quarter" idx="5"/>
          </p:nvPr>
        </p:nvSpPr>
        <p:spPr/>
        <p:txBody>
          <a:bodyPr/>
          <a:lstStyle/>
          <a:p>
            <a:fld id="{DFBC3829-82E2-472F-AE93-B4A418297FC3}" type="slidenum">
              <a:rPr lang="en-US" smtClean="0"/>
              <a:t>25</a:t>
            </a:fld>
            <a:endParaRPr lang="en-US" dirty="0"/>
          </a:p>
        </p:txBody>
      </p:sp>
    </p:spTree>
    <p:extLst>
      <p:ext uri="{BB962C8B-B14F-4D97-AF65-F5344CB8AC3E}">
        <p14:creationId xmlns:p14="http://schemas.microsoft.com/office/powerpoint/2010/main" val="2434558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26</a:t>
            </a:fld>
            <a:endParaRPr lang="en-US" dirty="0"/>
          </a:p>
        </p:txBody>
      </p:sp>
    </p:spTree>
    <p:extLst>
      <p:ext uri="{BB962C8B-B14F-4D97-AF65-F5344CB8AC3E}">
        <p14:creationId xmlns:p14="http://schemas.microsoft.com/office/powerpoint/2010/main" val="29402539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1926.100(a)</a:t>
            </a:r>
            <a:r>
              <a:rPr lang="en-US" b="0" i="0" dirty="0">
                <a:solidFill>
                  <a:srgbClr val="333333"/>
                </a:solidFill>
                <a:effectLst/>
                <a:latin typeface="Helvetica Neue"/>
              </a:rPr>
              <a:t>Employees working in areas where there is a possible danger of head injury from impact, or from falling or flying objects, or from electrical shock and burns, shall be protected by protective helmets.</a:t>
            </a:r>
          </a:p>
          <a:p>
            <a:pPr algn="l"/>
            <a:r>
              <a:rPr lang="en-US" b="0" i="0" u="none" strike="noStrike" dirty="0">
                <a:solidFill>
                  <a:srgbClr val="003399"/>
                </a:solidFill>
                <a:effectLst/>
                <a:latin typeface="Helvetica Neue"/>
                <a:hlinkClick r:id="rId4"/>
              </a:rPr>
              <a:t>1926.100(b)</a:t>
            </a:r>
            <a:r>
              <a:rPr lang="en-US" b="0" i="1" dirty="0">
                <a:solidFill>
                  <a:srgbClr val="333333"/>
                </a:solidFill>
                <a:effectLst/>
                <a:latin typeface="Helvetica Neue"/>
              </a:rPr>
              <a:t>Criteria for head protection.</a:t>
            </a:r>
            <a:endParaRPr lang="en-US" b="0" i="0" dirty="0">
              <a:solidFill>
                <a:srgbClr val="333333"/>
              </a:solidFill>
              <a:effectLst/>
              <a:latin typeface="Helvetica Neue"/>
            </a:endParaRPr>
          </a:p>
          <a:p>
            <a:pPr algn="l"/>
            <a:r>
              <a:rPr lang="en-US" b="0" i="0" dirty="0">
                <a:solidFill>
                  <a:srgbClr val="333333"/>
                </a:solidFill>
                <a:effectLst/>
                <a:latin typeface="Helvetica Neue"/>
              </a:rPr>
              <a:t>1926.100(b)(1)The employer must provide each employee with head protection that meets the specifications contained in any of the following consensus standards:</a:t>
            </a:r>
          </a:p>
          <a:p>
            <a:pPr algn="l"/>
            <a:r>
              <a:rPr lang="en-US" b="0" i="0" dirty="0">
                <a:solidFill>
                  <a:srgbClr val="333333"/>
                </a:solidFill>
                <a:effectLst/>
                <a:latin typeface="Helvetica Neue"/>
              </a:rPr>
              <a:t>1926.100(b)(1)(i)American National Standards Institute (ANSI) Z89.1-2009, "American National Standard for Industrial Head Protection," incorporated by reference in §1926.6;</a:t>
            </a:r>
          </a:p>
          <a:p>
            <a:pPr algn="l"/>
            <a:r>
              <a:rPr lang="en-US" b="0" i="0" dirty="0">
                <a:solidFill>
                  <a:srgbClr val="333333"/>
                </a:solidFill>
                <a:effectLst/>
                <a:latin typeface="Helvetica Neue"/>
              </a:rPr>
              <a:t>1926.100(b)(1)(ii)American National Standards Institute (ANSI) Z89.1-2003, "American National Standard for Industrial Head Protection," incorporated by reference in §1926.6; or</a:t>
            </a:r>
          </a:p>
          <a:p>
            <a:pPr algn="l"/>
            <a:r>
              <a:rPr lang="en-US" b="0" i="0" dirty="0">
                <a:solidFill>
                  <a:srgbClr val="333333"/>
                </a:solidFill>
                <a:effectLst/>
                <a:latin typeface="Helvetica Neue"/>
              </a:rPr>
              <a:t>1926.100(b)(1)(iii)American National Standards Institute (ANSI) Z89.1-1997, "American National Standard for Personnel Protection-Protective Headwear for Industrial Workers-Requirements," incorporated by reference in §1926.6.</a:t>
            </a:r>
          </a:p>
          <a:p>
            <a:pPr algn="l"/>
            <a:r>
              <a:rPr lang="en-US" b="0" i="0" u="none" strike="noStrike" dirty="0">
                <a:solidFill>
                  <a:srgbClr val="003399"/>
                </a:solidFill>
                <a:effectLst/>
                <a:latin typeface="Helvetica Neue"/>
                <a:hlinkClick r:id="rId5"/>
              </a:rPr>
              <a:t>1926.100(b)(2)</a:t>
            </a:r>
            <a:r>
              <a:rPr lang="en-US" b="0" i="0" dirty="0">
                <a:solidFill>
                  <a:srgbClr val="333333"/>
                </a:solidFill>
                <a:effectLst/>
                <a:latin typeface="Helvetica Neue"/>
              </a:rPr>
              <a:t>The employer must ensure that the head protection provided for each employee exposed to high-voltage electric shock and burns also meets the specifications contained in Section 9.7 ("Electrical Insulation") of any of the consensus standards identified in paragraph (b)(1) of this section.</a:t>
            </a:r>
          </a:p>
          <a:p>
            <a:pPr algn="l"/>
            <a:r>
              <a:rPr lang="en-US" b="0" i="0" dirty="0">
                <a:solidFill>
                  <a:srgbClr val="333333"/>
                </a:solidFill>
                <a:effectLst/>
                <a:latin typeface="Helvetica Neue"/>
              </a:rPr>
              <a:t>https://www.osha.gov/laws-regs/regulations/standardnumber/1926/1926.100 </a:t>
            </a:r>
          </a:p>
          <a:p>
            <a:pPr algn="l"/>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27</a:t>
            </a:fld>
            <a:endParaRPr lang="en-US" dirty="0"/>
          </a:p>
        </p:txBody>
      </p:sp>
    </p:spTree>
    <p:extLst>
      <p:ext uri="{BB962C8B-B14F-4D97-AF65-F5344CB8AC3E}">
        <p14:creationId xmlns:p14="http://schemas.microsoft.com/office/powerpoint/2010/main" val="8138125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28</a:t>
            </a:fld>
            <a:endParaRPr lang="en-US" dirty="0"/>
          </a:p>
        </p:txBody>
      </p:sp>
    </p:spTree>
    <p:extLst>
      <p:ext uri="{BB962C8B-B14F-4D97-AF65-F5344CB8AC3E}">
        <p14:creationId xmlns:p14="http://schemas.microsoft.com/office/powerpoint/2010/main" val="2411099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29</a:t>
            </a:fld>
            <a:endParaRPr lang="en-US" dirty="0"/>
          </a:p>
        </p:txBody>
      </p:sp>
    </p:spTree>
    <p:extLst>
      <p:ext uri="{BB962C8B-B14F-4D97-AF65-F5344CB8AC3E}">
        <p14:creationId xmlns:p14="http://schemas.microsoft.com/office/powerpoint/2010/main" val="35679658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30</a:t>
            </a:fld>
            <a:endParaRPr lang="en-US" dirty="0"/>
          </a:p>
        </p:txBody>
      </p:sp>
    </p:spTree>
    <p:extLst>
      <p:ext uri="{BB962C8B-B14F-4D97-AF65-F5344CB8AC3E}">
        <p14:creationId xmlns:p14="http://schemas.microsoft.com/office/powerpoint/2010/main" val="18450647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31</a:t>
            </a:fld>
            <a:endParaRPr lang="en-US" dirty="0"/>
          </a:p>
        </p:txBody>
      </p:sp>
    </p:spTree>
    <p:extLst>
      <p:ext uri="{BB962C8B-B14F-4D97-AF65-F5344CB8AC3E}">
        <p14:creationId xmlns:p14="http://schemas.microsoft.com/office/powerpoint/2010/main" val="24779949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32</a:t>
            </a:fld>
            <a:endParaRPr lang="en-US" dirty="0"/>
          </a:p>
        </p:txBody>
      </p:sp>
    </p:spTree>
    <p:extLst>
      <p:ext uri="{BB962C8B-B14F-4D97-AF65-F5344CB8AC3E}">
        <p14:creationId xmlns:p14="http://schemas.microsoft.com/office/powerpoint/2010/main" val="35894670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33</a:t>
            </a:fld>
            <a:endParaRPr lang="en-US" dirty="0"/>
          </a:p>
        </p:txBody>
      </p:sp>
    </p:spTree>
    <p:extLst>
      <p:ext uri="{BB962C8B-B14F-4D97-AF65-F5344CB8AC3E}">
        <p14:creationId xmlns:p14="http://schemas.microsoft.com/office/powerpoint/2010/main" val="1186560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34</a:t>
            </a:fld>
            <a:endParaRPr lang="en-US" dirty="0"/>
          </a:p>
        </p:txBody>
      </p:sp>
    </p:spTree>
    <p:extLst>
      <p:ext uri="{BB962C8B-B14F-4D97-AF65-F5344CB8AC3E}">
        <p14:creationId xmlns:p14="http://schemas.microsoft.com/office/powerpoint/2010/main" val="3023218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a:t>
            </a:fld>
            <a:endParaRPr lang="en-US" dirty="0"/>
          </a:p>
        </p:txBody>
      </p:sp>
    </p:spTree>
    <p:extLst>
      <p:ext uri="{BB962C8B-B14F-4D97-AF65-F5344CB8AC3E}">
        <p14:creationId xmlns:p14="http://schemas.microsoft.com/office/powerpoint/2010/main" val="13637666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3399"/>
                </a:solidFill>
                <a:effectLst/>
                <a:hlinkClick r:id="rId3" tooltip="1926.101"/>
              </a:rPr>
              <a:t>1926.101 - Hearing protection.</a:t>
            </a:r>
            <a:endParaRPr lang="en-US" sz="1200" b="0" i="0" u="none" strike="noStrike" dirty="0">
              <a:solidFill>
                <a:srgbClr val="003399"/>
              </a:solidFill>
              <a:effectLst/>
            </a:endParaRPr>
          </a:p>
          <a:p>
            <a:r>
              <a:rPr lang="en-US" dirty="0"/>
              <a:t>https://www.osha.gov/laws-regs/regulations/standardnumber/1926/1926.101</a:t>
            </a:r>
          </a:p>
        </p:txBody>
      </p:sp>
      <p:sp>
        <p:nvSpPr>
          <p:cNvPr id="4" name="Slide Number Placeholder 3"/>
          <p:cNvSpPr>
            <a:spLocks noGrp="1"/>
          </p:cNvSpPr>
          <p:nvPr>
            <p:ph type="sldNum" sz="quarter" idx="5"/>
          </p:nvPr>
        </p:nvSpPr>
        <p:spPr/>
        <p:txBody>
          <a:bodyPr/>
          <a:lstStyle/>
          <a:p>
            <a:fld id="{DFBC3829-82E2-472F-AE93-B4A418297FC3}" type="slidenum">
              <a:rPr lang="en-US" smtClean="0"/>
              <a:t>35</a:t>
            </a:fld>
            <a:endParaRPr lang="en-US" dirty="0"/>
          </a:p>
        </p:txBody>
      </p:sp>
    </p:spTree>
    <p:extLst>
      <p:ext uri="{BB962C8B-B14F-4D97-AF65-F5344CB8AC3E}">
        <p14:creationId xmlns:p14="http://schemas.microsoft.com/office/powerpoint/2010/main" val="721397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cap="none" normalizeH="0" baseline="0" dirty="0">
                <a:ln>
                  <a:noFill/>
                </a:ln>
                <a:effectLst/>
              </a:rPr>
              <a:t>1926.52(d)(1)</a:t>
            </a:r>
            <a:r>
              <a:rPr lang="en-US" altLang="en-US" sz="1200" dirty="0"/>
              <a:t> </a:t>
            </a:r>
            <a:r>
              <a:rPr kumimoji="0" lang="en-US" altLang="en-US" sz="1200" b="0" i="0" u="none" strike="noStrike" cap="none" normalizeH="0" baseline="0" dirty="0">
                <a:ln>
                  <a:noFill/>
                </a:ln>
                <a:effectLst/>
              </a:rPr>
              <a:t>In all cases where the sound levels exceed the values shown herein, a continuing, effective hearing conservation program shall be administered.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36</a:t>
            </a:fld>
            <a:endParaRPr lang="en-US" dirty="0"/>
          </a:p>
        </p:txBody>
      </p:sp>
    </p:spTree>
    <p:extLst>
      <p:ext uri="{BB962C8B-B14F-4D97-AF65-F5344CB8AC3E}">
        <p14:creationId xmlns:p14="http://schemas.microsoft.com/office/powerpoint/2010/main" val="15346021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C3C"/>
                </a:solidFill>
                <a:effectLst/>
                <a:latin typeface="Nunito Sans" panose="020B0604020202020204" pitchFamily="2" charset="0"/>
              </a:rPr>
              <a:t>Sounds generated by tools and heavy machinery can be magnified and reverberated within confined spaces. Noise may impede verbal communication between workers.</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37</a:t>
            </a:fld>
            <a:endParaRPr lang="en-US" dirty="0"/>
          </a:p>
        </p:txBody>
      </p:sp>
    </p:spTree>
    <p:extLst>
      <p:ext uri="{BB962C8B-B14F-4D97-AF65-F5344CB8AC3E}">
        <p14:creationId xmlns:p14="http://schemas.microsoft.com/office/powerpoint/2010/main" val="3258568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C3C3C"/>
                </a:solidFill>
                <a:effectLst/>
                <a:latin typeface="Nunito Sans" panose="020B0604020202020204" pitchFamily="2" charset="0"/>
              </a:rPr>
              <a:t>Sounds generated by tools and heavy machinery can be magnified and reverberated within confined spaces. Noise may impede verbal communication between workers.</a:t>
            </a:r>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38</a:t>
            </a:fld>
            <a:endParaRPr lang="en-US" dirty="0"/>
          </a:p>
        </p:txBody>
      </p:sp>
    </p:spTree>
    <p:extLst>
      <p:ext uri="{BB962C8B-B14F-4D97-AF65-F5344CB8AC3E}">
        <p14:creationId xmlns:p14="http://schemas.microsoft.com/office/powerpoint/2010/main" val="39818677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Helvetica Neue"/>
            </a:endParaRPr>
          </a:p>
          <a:p>
            <a:pPr algn="l">
              <a:buFont typeface="Arial" panose="020B0604020202020204" pitchFamily="34" charset="0"/>
              <a:buNone/>
            </a:pPr>
            <a:r>
              <a:rPr lang="en-US" b="0" i="0" dirty="0">
                <a:solidFill>
                  <a:srgbClr val="333333"/>
                </a:solidFill>
                <a:effectLst/>
                <a:latin typeface="Helvetica Neue"/>
              </a:rPr>
              <a:t>To clean.</a:t>
            </a:r>
          </a:p>
          <a:p>
            <a:pPr algn="l">
              <a:buFont typeface="Arial" panose="020B0604020202020204" pitchFamily="34" charset="0"/>
              <a:buChar char="•"/>
            </a:pPr>
            <a:r>
              <a:rPr lang="en-US" b="0" i="0" dirty="0">
                <a:solidFill>
                  <a:srgbClr val="333333"/>
                </a:solidFill>
                <a:effectLst/>
                <a:latin typeface="Helvetica Neue"/>
              </a:rPr>
              <a:t>Wash earmuffs with a mild liquid detergent in warm water, and then rinse in clear warm water. Ensure that the sound-attenuating material inside the ear cushions does not get wet.</a:t>
            </a:r>
          </a:p>
          <a:p>
            <a:pPr algn="l">
              <a:buFont typeface="Arial" panose="020B0604020202020204" pitchFamily="34" charset="0"/>
              <a:buChar char="•"/>
            </a:pPr>
            <a:r>
              <a:rPr lang="en-US" b="0" i="0" dirty="0">
                <a:solidFill>
                  <a:srgbClr val="333333"/>
                </a:solidFill>
                <a:effectLst/>
                <a:latin typeface="Helvetica Neue"/>
              </a:rPr>
              <a:t>Use a soft brush to remove skin oil and dirt that can harden ear cushions.</a:t>
            </a:r>
          </a:p>
          <a:p>
            <a:pPr algn="l">
              <a:buFont typeface="Arial" panose="020B0604020202020204" pitchFamily="34" charset="0"/>
              <a:buChar char="•"/>
            </a:pPr>
            <a:r>
              <a:rPr lang="en-US" b="0" i="0" dirty="0">
                <a:solidFill>
                  <a:srgbClr val="333333"/>
                </a:solidFill>
                <a:effectLst/>
                <a:latin typeface="Helvetica Neue"/>
              </a:rPr>
              <a:t>Squeeze excess moisture from the plugs or cushions and then place them on a clean surface to air dry. (Check the manufacturer's recommendations first to find out if the earplugs are washable.)</a:t>
            </a:r>
          </a:p>
        </p:txBody>
      </p:sp>
      <p:sp>
        <p:nvSpPr>
          <p:cNvPr id="4" name="Slide Number Placeholder 3"/>
          <p:cNvSpPr>
            <a:spLocks noGrp="1"/>
          </p:cNvSpPr>
          <p:nvPr>
            <p:ph type="sldNum" sz="quarter" idx="5"/>
          </p:nvPr>
        </p:nvSpPr>
        <p:spPr/>
        <p:txBody>
          <a:bodyPr/>
          <a:lstStyle/>
          <a:p>
            <a:fld id="{DFBC3829-82E2-472F-AE93-B4A418297FC3}" type="slidenum">
              <a:rPr lang="en-US" smtClean="0"/>
              <a:t>39</a:t>
            </a:fld>
            <a:endParaRPr lang="en-US" dirty="0"/>
          </a:p>
        </p:txBody>
      </p:sp>
    </p:spTree>
    <p:extLst>
      <p:ext uri="{BB962C8B-B14F-4D97-AF65-F5344CB8AC3E}">
        <p14:creationId xmlns:p14="http://schemas.microsoft.com/office/powerpoint/2010/main" val="3890425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40</a:t>
            </a:fld>
            <a:endParaRPr lang="en-US" dirty="0"/>
          </a:p>
        </p:txBody>
      </p:sp>
    </p:spTree>
    <p:extLst>
      <p:ext uri="{BB962C8B-B14F-4D97-AF65-F5344CB8AC3E}">
        <p14:creationId xmlns:p14="http://schemas.microsoft.com/office/powerpoint/2010/main" val="14236843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hlinkClick r:id="rId3" tooltip="1926.102"/>
              </a:rPr>
              <a:t>1926.102 - Eye and face protection.</a:t>
            </a:r>
            <a:endParaRPr lang="en-US" sz="1200" b="1"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Detachable side protectors (e.g. clip-on or slide-on side shields) meeting the pertinent requirements of this section are acceptable.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333333"/>
              </a:solidFill>
              <a:effectLst/>
            </a:endParaRPr>
          </a:p>
          <a:p>
            <a:r>
              <a:rPr lang="en-US" dirty="0"/>
              <a:t>https://www.osha.gov/laws-regs/regulations/standardnumber/1926/1926.102</a:t>
            </a:r>
          </a:p>
        </p:txBody>
      </p:sp>
      <p:sp>
        <p:nvSpPr>
          <p:cNvPr id="4" name="Slide Number Placeholder 3"/>
          <p:cNvSpPr>
            <a:spLocks noGrp="1"/>
          </p:cNvSpPr>
          <p:nvPr>
            <p:ph type="sldNum" sz="quarter" idx="5"/>
          </p:nvPr>
        </p:nvSpPr>
        <p:spPr/>
        <p:txBody>
          <a:bodyPr/>
          <a:lstStyle/>
          <a:p>
            <a:fld id="{DFBC3829-82E2-472F-AE93-B4A418297FC3}" type="slidenum">
              <a:rPr lang="en-US" smtClean="0"/>
              <a:t>41</a:t>
            </a:fld>
            <a:endParaRPr lang="en-US" dirty="0"/>
          </a:p>
        </p:txBody>
      </p:sp>
    </p:spTree>
    <p:extLst>
      <p:ext uri="{BB962C8B-B14F-4D97-AF65-F5344CB8AC3E}">
        <p14:creationId xmlns:p14="http://schemas.microsoft.com/office/powerpoint/2010/main" val="25845971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hlinkClick r:id="rId3" tooltip="1926.102"/>
              </a:rPr>
              <a:t>1926.102 - Eye and face protection.</a:t>
            </a:r>
            <a:endParaRPr lang="en-US" sz="1200" b="1" i="0" dirty="0">
              <a:solidFill>
                <a:srgbClr val="333333"/>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333333"/>
                </a:solidFill>
                <a:effectLst/>
              </a:rPr>
              <a:t>Detachable side protectors (e.g. clip-on or slide-on side shields) meeting the pertinent requirements of this section are acceptable.</a:t>
            </a:r>
          </a:p>
          <a:p>
            <a:r>
              <a:rPr lang="en-US" dirty="0"/>
              <a:t>https://www.osha.gov/laws-regs/regulations/standardnumber/1926/1926.102</a:t>
            </a:r>
          </a:p>
        </p:txBody>
      </p:sp>
      <p:sp>
        <p:nvSpPr>
          <p:cNvPr id="4" name="Slide Number Placeholder 3"/>
          <p:cNvSpPr>
            <a:spLocks noGrp="1"/>
          </p:cNvSpPr>
          <p:nvPr>
            <p:ph type="sldNum" sz="quarter" idx="5"/>
          </p:nvPr>
        </p:nvSpPr>
        <p:spPr/>
        <p:txBody>
          <a:bodyPr/>
          <a:lstStyle/>
          <a:p>
            <a:fld id="{DFBC3829-82E2-472F-AE93-B4A418297FC3}" type="slidenum">
              <a:rPr lang="en-US" smtClean="0"/>
              <a:t>42</a:t>
            </a:fld>
            <a:endParaRPr lang="en-US" dirty="0"/>
          </a:p>
        </p:txBody>
      </p:sp>
    </p:spTree>
    <p:extLst>
      <p:ext uri="{BB962C8B-B14F-4D97-AF65-F5344CB8AC3E}">
        <p14:creationId xmlns:p14="http://schemas.microsoft.com/office/powerpoint/2010/main" val="26194593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43</a:t>
            </a:fld>
            <a:endParaRPr lang="en-US" dirty="0"/>
          </a:p>
        </p:txBody>
      </p:sp>
    </p:spTree>
    <p:extLst>
      <p:ext uri="{BB962C8B-B14F-4D97-AF65-F5344CB8AC3E}">
        <p14:creationId xmlns:p14="http://schemas.microsoft.com/office/powerpoint/2010/main" val="695542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dirty="0">
                <a:solidFill>
                  <a:srgbClr val="003399"/>
                </a:solidFill>
                <a:effectLst/>
                <a:hlinkClick r:id="rId3"/>
              </a:rPr>
              <a:t>1926.102(b)</a:t>
            </a:r>
            <a:r>
              <a:rPr lang="en-US" sz="1200" b="0" i="1" dirty="0">
                <a:solidFill>
                  <a:srgbClr val="333333"/>
                </a:solidFill>
                <a:effectLst/>
              </a:rPr>
              <a:t>Criteria for protective eye and face protection</a:t>
            </a:r>
            <a:r>
              <a:rPr lang="en-US" sz="1200" b="0" i="0" dirty="0">
                <a:solidFill>
                  <a:srgbClr val="333333"/>
                </a:solidFill>
                <a:effectLst/>
              </a:rPr>
              <a:t>.</a:t>
            </a:r>
          </a:p>
          <a:p>
            <a:pPr algn="l"/>
            <a:r>
              <a:rPr lang="en-US" sz="1200" b="0" i="0" dirty="0">
                <a:solidFill>
                  <a:srgbClr val="333333"/>
                </a:solidFill>
                <a:effectLst/>
              </a:rPr>
              <a:t>1926.102(b)(1)Protective eye and face protection devices must comply with any of the following consensus standards:</a:t>
            </a:r>
          </a:p>
          <a:p>
            <a:pPr algn="l"/>
            <a:r>
              <a:rPr lang="en-US" sz="1200" b="0" i="0" dirty="0">
                <a:solidFill>
                  <a:srgbClr val="333333"/>
                </a:solidFill>
                <a:effectLst/>
              </a:rPr>
              <a:t>1926.102(b)(1)(i)ANSI/ISEA Z87.1-2010, Occupational and Educational Personal Eye and Face Protection Devices, incorporated by reference in § 1926.6;</a:t>
            </a:r>
          </a:p>
          <a:p>
            <a:pPr algn="l"/>
            <a:r>
              <a:rPr lang="en-US" sz="1200" b="0" i="0" dirty="0">
                <a:solidFill>
                  <a:srgbClr val="333333"/>
                </a:solidFill>
                <a:effectLst/>
              </a:rPr>
              <a:t>1926.102(b)(1)(ii)ANSI Z87.1-2003, Occupational and Educational Personal Eye and Face Protection Devices, incorporated by reference in § 1926.6; or</a:t>
            </a:r>
          </a:p>
          <a:p>
            <a:pPr algn="l"/>
            <a:r>
              <a:rPr lang="en-US" sz="1200" b="0" i="0" dirty="0">
                <a:solidFill>
                  <a:srgbClr val="333333"/>
                </a:solidFill>
                <a:effectLst/>
              </a:rPr>
              <a:t>1926.102(b)(1)(iii)ANSI Z87.1-1989 (R-1998), Practice for Occupational and Educational Eye and Face Protection, incorporated by reference in § 1926.6;</a:t>
            </a:r>
          </a:p>
          <a:p>
            <a:pPr algn="l"/>
            <a:r>
              <a:rPr lang="en-US" sz="1200" b="0" i="0" dirty="0">
                <a:solidFill>
                  <a:srgbClr val="333333"/>
                </a:solidFill>
                <a:effectLst/>
              </a:rPr>
              <a:t>1926.102(b)(2)Protective eye and face protection devices that the employer demonstrates are at least as effective as protective eye and face protection devices that are constructed in accordance with one of the above consensus standards will be deemed to be in compliance with the requirements of this section.</a:t>
            </a:r>
          </a:p>
          <a:p>
            <a:r>
              <a:rPr lang="en-US" dirty="0"/>
              <a:t>https://www.osha.gov/laws-regs/interlinking/standards/1926.102(b) </a:t>
            </a:r>
          </a:p>
        </p:txBody>
      </p:sp>
      <p:sp>
        <p:nvSpPr>
          <p:cNvPr id="4" name="Slide Number Placeholder 3"/>
          <p:cNvSpPr>
            <a:spLocks noGrp="1"/>
          </p:cNvSpPr>
          <p:nvPr>
            <p:ph type="sldNum" sz="quarter" idx="5"/>
          </p:nvPr>
        </p:nvSpPr>
        <p:spPr/>
        <p:txBody>
          <a:bodyPr/>
          <a:lstStyle/>
          <a:p>
            <a:fld id="{DFBC3829-82E2-472F-AE93-B4A418297FC3}" type="slidenum">
              <a:rPr lang="en-US" smtClean="0"/>
              <a:t>44</a:t>
            </a:fld>
            <a:endParaRPr lang="en-US" dirty="0"/>
          </a:p>
        </p:txBody>
      </p:sp>
    </p:spTree>
    <p:extLst>
      <p:ext uri="{BB962C8B-B14F-4D97-AF65-F5344CB8AC3E}">
        <p14:creationId xmlns:p14="http://schemas.microsoft.com/office/powerpoint/2010/main" val="1956000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a:t>
            </a:fld>
            <a:endParaRPr lang="en-US" dirty="0"/>
          </a:p>
        </p:txBody>
      </p:sp>
    </p:spTree>
    <p:extLst>
      <p:ext uri="{BB962C8B-B14F-4D97-AF65-F5344CB8AC3E}">
        <p14:creationId xmlns:p14="http://schemas.microsoft.com/office/powerpoint/2010/main" val="30454944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45</a:t>
            </a:fld>
            <a:endParaRPr lang="en-US" dirty="0"/>
          </a:p>
        </p:txBody>
      </p:sp>
    </p:spTree>
    <p:extLst>
      <p:ext uri="{BB962C8B-B14F-4D97-AF65-F5344CB8AC3E}">
        <p14:creationId xmlns:p14="http://schemas.microsoft.com/office/powerpoint/2010/main" val="25419487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46</a:t>
            </a:fld>
            <a:endParaRPr lang="en-US" dirty="0"/>
          </a:p>
        </p:txBody>
      </p:sp>
    </p:spTree>
    <p:extLst>
      <p:ext uri="{BB962C8B-B14F-4D97-AF65-F5344CB8AC3E}">
        <p14:creationId xmlns:p14="http://schemas.microsoft.com/office/powerpoint/2010/main" val="13714407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48</a:t>
            </a:fld>
            <a:endParaRPr lang="en-US" dirty="0"/>
          </a:p>
        </p:txBody>
      </p:sp>
    </p:spTree>
    <p:extLst>
      <p:ext uri="{BB962C8B-B14F-4D97-AF65-F5344CB8AC3E}">
        <p14:creationId xmlns:p14="http://schemas.microsoft.com/office/powerpoint/2010/main" val="35876970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49</a:t>
            </a:fld>
            <a:endParaRPr lang="en-US" dirty="0"/>
          </a:p>
        </p:txBody>
      </p:sp>
    </p:spTree>
    <p:extLst>
      <p:ext uri="{BB962C8B-B14F-4D97-AF65-F5344CB8AC3E}">
        <p14:creationId xmlns:p14="http://schemas.microsoft.com/office/powerpoint/2010/main" val="14082749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DFBC3829-82E2-472F-AE93-B4A418297FC3}" type="slidenum">
              <a:rPr lang="en-US" smtClean="0"/>
              <a:t>50</a:t>
            </a:fld>
            <a:endParaRPr lang="en-US" dirty="0"/>
          </a:p>
        </p:txBody>
      </p:sp>
    </p:spTree>
    <p:extLst>
      <p:ext uri="{BB962C8B-B14F-4D97-AF65-F5344CB8AC3E}">
        <p14:creationId xmlns:p14="http://schemas.microsoft.com/office/powerpoint/2010/main" val="1169462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51</a:t>
            </a:fld>
            <a:endParaRPr lang="en-US" dirty="0"/>
          </a:p>
        </p:txBody>
      </p:sp>
    </p:spTree>
    <p:extLst>
      <p:ext uri="{BB962C8B-B14F-4D97-AF65-F5344CB8AC3E}">
        <p14:creationId xmlns:p14="http://schemas.microsoft.com/office/powerpoint/2010/main" val="524307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52</a:t>
            </a:fld>
            <a:endParaRPr lang="en-US" dirty="0"/>
          </a:p>
        </p:txBody>
      </p:sp>
    </p:spTree>
    <p:extLst>
      <p:ext uri="{BB962C8B-B14F-4D97-AF65-F5344CB8AC3E}">
        <p14:creationId xmlns:p14="http://schemas.microsoft.com/office/powerpoint/2010/main" val="1910325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53</a:t>
            </a:fld>
            <a:endParaRPr lang="en-US" dirty="0"/>
          </a:p>
        </p:txBody>
      </p:sp>
    </p:spTree>
    <p:extLst>
      <p:ext uri="{BB962C8B-B14F-4D97-AF65-F5344CB8AC3E}">
        <p14:creationId xmlns:p14="http://schemas.microsoft.com/office/powerpoint/2010/main" val="36916500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54</a:t>
            </a:fld>
            <a:endParaRPr lang="en-US" dirty="0"/>
          </a:p>
        </p:txBody>
      </p:sp>
    </p:spTree>
    <p:extLst>
      <p:ext uri="{BB962C8B-B14F-4D97-AF65-F5344CB8AC3E}">
        <p14:creationId xmlns:p14="http://schemas.microsoft.com/office/powerpoint/2010/main" val="7046137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dirty="0">
              <a:solidFill>
                <a:srgbClr val="333333"/>
              </a:solidFill>
              <a:effectLst/>
              <a:latin typeface="Helvetica Neue"/>
            </a:endParaRPr>
          </a:p>
        </p:txBody>
      </p:sp>
      <p:sp>
        <p:nvSpPr>
          <p:cNvPr id="4" name="Slide Number Placeholder 3"/>
          <p:cNvSpPr>
            <a:spLocks noGrp="1"/>
          </p:cNvSpPr>
          <p:nvPr>
            <p:ph type="sldNum" sz="quarter" idx="5"/>
          </p:nvPr>
        </p:nvSpPr>
        <p:spPr/>
        <p:txBody>
          <a:bodyPr/>
          <a:lstStyle/>
          <a:p>
            <a:fld id="{DFBC3829-82E2-472F-AE93-B4A418297FC3}" type="slidenum">
              <a:rPr lang="en-US" smtClean="0"/>
              <a:t>55</a:t>
            </a:fld>
            <a:endParaRPr lang="en-US" dirty="0"/>
          </a:p>
        </p:txBody>
      </p:sp>
    </p:spTree>
    <p:extLst>
      <p:ext uri="{BB962C8B-B14F-4D97-AF65-F5344CB8AC3E}">
        <p14:creationId xmlns:p14="http://schemas.microsoft.com/office/powerpoint/2010/main" val="25940553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8</a:t>
            </a:fld>
            <a:endParaRPr lang="en-US" dirty="0"/>
          </a:p>
        </p:txBody>
      </p:sp>
    </p:spTree>
    <p:extLst>
      <p:ext uri="{BB962C8B-B14F-4D97-AF65-F5344CB8AC3E}">
        <p14:creationId xmlns:p14="http://schemas.microsoft.com/office/powerpoint/2010/main" val="1320464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56</a:t>
            </a:fld>
            <a:endParaRPr lang="en-US" dirty="0"/>
          </a:p>
        </p:txBody>
      </p:sp>
    </p:spTree>
    <p:extLst>
      <p:ext uri="{BB962C8B-B14F-4D97-AF65-F5344CB8AC3E}">
        <p14:creationId xmlns:p14="http://schemas.microsoft.com/office/powerpoint/2010/main" val="36126685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57</a:t>
            </a:fld>
            <a:endParaRPr lang="en-US" dirty="0"/>
          </a:p>
        </p:txBody>
      </p:sp>
    </p:spTree>
    <p:extLst>
      <p:ext uri="{BB962C8B-B14F-4D97-AF65-F5344CB8AC3E}">
        <p14:creationId xmlns:p14="http://schemas.microsoft.com/office/powerpoint/2010/main" val="33717761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1926.104(a)Lifelines, safety belts, and lanyards shall be used only for employee safeguarding. Any lifeline, safety belt, or lanyard actually subjected to in-service loading, as distinguished from static load testing, shall be immediately removed from service and shall not be used again for employee safeguarding.</a:t>
            </a:r>
          </a:p>
          <a:p>
            <a:pPr algn="l"/>
            <a:r>
              <a:rPr lang="en-US" b="0" i="0" dirty="0">
                <a:solidFill>
                  <a:srgbClr val="333333"/>
                </a:solidFill>
                <a:effectLst/>
                <a:latin typeface="Helvetica Neue"/>
              </a:rPr>
              <a:t>1926.104(b)Lifelines shall be secured above the point of operation to an anchorage or structural member capable of supporting a minimum dead weight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58</a:t>
            </a:fld>
            <a:endParaRPr lang="en-US" dirty="0"/>
          </a:p>
        </p:txBody>
      </p:sp>
    </p:spTree>
    <p:extLst>
      <p:ext uri="{BB962C8B-B14F-4D97-AF65-F5344CB8AC3E}">
        <p14:creationId xmlns:p14="http://schemas.microsoft.com/office/powerpoint/2010/main" val="29249875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1926.104(a)Lifelines, safety belts, and lanyards shall be used only for employee safeguarding. Any lifeline, safety belt, or lanyard actually subjected to in-service loading, as distinguished from static load testing, shall be immediately removed from service and shall not be used again for employee safeguarding.</a:t>
            </a:r>
          </a:p>
          <a:p>
            <a:pPr algn="l"/>
            <a:r>
              <a:rPr lang="en-US" b="0" i="0" dirty="0">
                <a:solidFill>
                  <a:srgbClr val="333333"/>
                </a:solidFill>
                <a:effectLst/>
                <a:latin typeface="Helvetica Neue"/>
              </a:rPr>
              <a:t>1926.104(b)Lifelines shall be secured above the point of operation to an anchorage or structural member capable of supporting a minimum dead weight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59</a:t>
            </a:fld>
            <a:endParaRPr lang="en-US" dirty="0"/>
          </a:p>
        </p:txBody>
      </p:sp>
    </p:spTree>
    <p:extLst>
      <p:ext uri="{BB962C8B-B14F-4D97-AF65-F5344CB8AC3E}">
        <p14:creationId xmlns:p14="http://schemas.microsoft.com/office/powerpoint/2010/main" val="11921368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1926.104(a)Lifelines, safety belts, and lanyards shall be used only for employee safeguarding. Any lifeline, safety belt, or lanyard actually subjected to in-service loading, as distinguished from static load testing, shall be immediately removed from service and shall not be used again for employee safeguarding.</a:t>
            </a:r>
          </a:p>
          <a:p>
            <a:pPr algn="l"/>
            <a:r>
              <a:rPr lang="en-US" b="0" i="0" dirty="0">
                <a:solidFill>
                  <a:srgbClr val="333333"/>
                </a:solidFill>
                <a:effectLst/>
                <a:latin typeface="Helvetica Neue"/>
              </a:rPr>
              <a:t>1926.104(b)Lifelines shall be secured above the point of operation to an anchorage or structural member capable of supporting a minimum dead weight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60</a:t>
            </a:fld>
            <a:endParaRPr lang="en-US" dirty="0"/>
          </a:p>
        </p:txBody>
      </p:sp>
    </p:spTree>
    <p:extLst>
      <p:ext uri="{BB962C8B-B14F-4D97-AF65-F5344CB8AC3E}">
        <p14:creationId xmlns:p14="http://schemas.microsoft.com/office/powerpoint/2010/main" val="24220134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1926.104(c)</a:t>
            </a:r>
            <a:r>
              <a:rPr lang="en-US" b="0" i="0" dirty="0">
                <a:solidFill>
                  <a:srgbClr val="333333"/>
                </a:solidFill>
                <a:effectLst/>
                <a:latin typeface="Helvetica Neue"/>
              </a:rPr>
              <a:t>Lifelines used on rock-scaling operations, or in areas where the lifeline may be subjected to cutting or abrasion, shall be a minimum of 7⁄8 -inch wire core manila rope. For all other lifeline applications, a minimum of 3⁄4 -inch manila or equivalent, with a minimum breaking strength of 5,000 pounds, shall be used.</a:t>
            </a:r>
          </a:p>
          <a:p>
            <a:pPr algn="l"/>
            <a:r>
              <a:rPr lang="en-US" b="0" i="0" dirty="0">
                <a:solidFill>
                  <a:srgbClr val="333333"/>
                </a:solidFill>
                <a:effectLst/>
                <a:latin typeface="Helvetica Neue"/>
              </a:rPr>
              <a:t>1926.104(d)Safety belt lanyard shall be a minimum of 1⁄2 -inch nylon, or equivalent, with a maximum length to provide for a fall of no greater than 6 feet. The rope shall have a nominal breaking strength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61</a:t>
            </a:fld>
            <a:endParaRPr lang="en-US" dirty="0"/>
          </a:p>
        </p:txBody>
      </p:sp>
    </p:spTree>
    <p:extLst>
      <p:ext uri="{BB962C8B-B14F-4D97-AF65-F5344CB8AC3E}">
        <p14:creationId xmlns:p14="http://schemas.microsoft.com/office/powerpoint/2010/main" val="218634169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1926.104(c)</a:t>
            </a:r>
            <a:r>
              <a:rPr lang="en-US" b="0" i="0" dirty="0">
                <a:solidFill>
                  <a:srgbClr val="333333"/>
                </a:solidFill>
                <a:effectLst/>
                <a:latin typeface="Helvetica Neue"/>
              </a:rPr>
              <a:t>Lifelines used on rock-scaling operations, or in areas where the lifeline may be subjected to cutting or abrasion, shall be a minimum of 7⁄8 -inch wire core manila rope. For all other lifeline applications, a minimum of 3⁄4 -inch manila or equivalent, with a minimum breaking strength of 5,000 pounds, shall be used.</a:t>
            </a:r>
          </a:p>
          <a:p>
            <a:pPr algn="l"/>
            <a:r>
              <a:rPr lang="en-US" b="0" i="0" dirty="0">
                <a:solidFill>
                  <a:srgbClr val="333333"/>
                </a:solidFill>
                <a:effectLst/>
                <a:latin typeface="Helvetica Neue"/>
              </a:rPr>
              <a:t>1926.104(d)Safety belt lanyard shall be a minimum of 1⁄2 -inch nylon, or equivalent, with a maximum length to provide for a fall of no greater than 6 feet. The rope shall have a nominal breaking strength of 5,400 pounds.</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62</a:t>
            </a:fld>
            <a:endParaRPr lang="en-US" dirty="0"/>
          </a:p>
        </p:txBody>
      </p:sp>
    </p:spTree>
    <p:extLst>
      <p:ext uri="{BB962C8B-B14F-4D97-AF65-F5344CB8AC3E}">
        <p14:creationId xmlns:p14="http://schemas.microsoft.com/office/powerpoint/2010/main" val="8513633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1926.104(e)All safety belt and lanyard hardware shall be drop forged or pressed steel, cadmium plated in accordance with type 1, Class B plating specified in Federal Specification QQ-P-416. Surface shall be smooth and free of sharp edges.</a:t>
            </a:r>
          </a:p>
          <a:p>
            <a:pPr algn="l"/>
            <a:r>
              <a:rPr lang="en-US" b="0" i="0" dirty="0">
                <a:solidFill>
                  <a:srgbClr val="333333"/>
                </a:solidFill>
                <a:effectLst/>
                <a:latin typeface="Helvetica Neue"/>
              </a:rPr>
              <a:t>1926.104(f)All safety belt and lanyard hardware, except rivets, shall be capable of withstanding a tensile loading of 4,000 pounds without cracking, breaking, or taking a permanent deformation.</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63</a:t>
            </a:fld>
            <a:endParaRPr lang="en-US" dirty="0"/>
          </a:p>
        </p:txBody>
      </p:sp>
    </p:spTree>
    <p:extLst>
      <p:ext uri="{BB962C8B-B14F-4D97-AF65-F5344CB8AC3E}">
        <p14:creationId xmlns:p14="http://schemas.microsoft.com/office/powerpoint/2010/main" val="22552400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dirty="0">
                <a:solidFill>
                  <a:srgbClr val="003399"/>
                </a:solidFill>
                <a:effectLst/>
                <a:latin typeface="Helvetica Neue"/>
                <a:hlinkClick r:id="rId3"/>
              </a:rPr>
              <a:t>1926.105(a)</a:t>
            </a:r>
            <a:r>
              <a:rPr lang="en-US" b="0" i="0" dirty="0">
                <a:solidFill>
                  <a:srgbClr val="333333"/>
                </a:solidFill>
                <a:effectLst/>
                <a:latin typeface="Helvetica Neue"/>
              </a:rPr>
              <a:t>Safety nets shall be provided when workplaces are more than 25 feet above the ground or water surface, or other surfaces where the use of ladders, scaffolds, catch platforms, temporary floors, safety lines, or safety belts is impractical.</a:t>
            </a:r>
          </a:p>
          <a:p>
            <a:pPr algn="l"/>
            <a:r>
              <a:rPr lang="en-US" b="0" i="0" dirty="0">
                <a:solidFill>
                  <a:srgbClr val="333333"/>
                </a:solidFill>
                <a:effectLst/>
                <a:latin typeface="Helvetica Neue"/>
              </a:rPr>
              <a:t>1926.105(b)Where safety net protection is required by this part, operations shall not be undertaken until the net is in place and has been tested.</a:t>
            </a:r>
          </a:p>
          <a:p>
            <a:pPr algn="l"/>
            <a:r>
              <a:rPr lang="en-US" b="0" i="0" dirty="0">
                <a:solidFill>
                  <a:srgbClr val="333333"/>
                </a:solidFill>
                <a:effectLst/>
                <a:latin typeface="Helvetica Neue"/>
              </a:rPr>
              <a:t>1926.105(c)</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64</a:t>
            </a:fld>
            <a:endParaRPr lang="en-US" dirty="0"/>
          </a:p>
        </p:txBody>
      </p:sp>
    </p:spTree>
    <p:extLst>
      <p:ext uri="{BB962C8B-B14F-4D97-AF65-F5344CB8AC3E}">
        <p14:creationId xmlns:p14="http://schemas.microsoft.com/office/powerpoint/2010/main" val="39705655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1926.105(c)(1)Nets shall extend 8 feet beyond the edge of the work surface where employees are exposed and shall be installed as close under the work surface as practical but in no case more than 25 feet below such work surface. Nets shall be hung with sufficient clearance to prevent user's contact with the surfaces or structures below. Such clearances shall be determined by impact load testing.</a:t>
            </a:r>
          </a:p>
          <a:p>
            <a:pPr algn="l"/>
            <a:r>
              <a:rPr lang="en-US" b="0" i="0" dirty="0">
                <a:solidFill>
                  <a:srgbClr val="333333"/>
                </a:solidFill>
                <a:effectLst/>
                <a:latin typeface="Helvetica Neue"/>
              </a:rPr>
              <a:t>1926.105(c)(2)It is intended that only one level of nets be required for bridge construction.</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65</a:t>
            </a:fld>
            <a:endParaRPr lang="en-US" dirty="0"/>
          </a:p>
        </p:txBody>
      </p:sp>
    </p:spTree>
    <p:extLst>
      <p:ext uri="{BB962C8B-B14F-4D97-AF65-F5344CB8AC3E}">
        <p14:creationId xmlns:p14="http://schemas.microsoft.com/office/powerpoint/2010/main" val="1613639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11</a:t>
            </a:fld>
            <a:endParaRPr lang="en-US" dirty="0"/>
          </a:p>
        </p:txBody>
      </p:sp>
    </p:spTree>
    <p:extLst>
      <p:ext uri="{BB962C8B-B14F-4D97-AF65-F5344CB8AC3E}">
        <p14:creationId xmlns:p14="http://schemas.microsoft.com/office/powerpoint/2010/main" val="39858524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1926.105(d)The mesh size of nets shall not exceed 6 inches by 6 inches. All new nets shall meet accepted performance standards of 17,500 foot-pounds minimum impact resistance as determined and certified by the manufacturers, and shall bear a label of proof test. Edge ropes shall provide a minimum breaking strength of 5,000 pounds.</a:t>
            </a:r>
          </a:p>
          <a:p>
            <a:pPr algn="l"/>
            <a:r>
              <a:rPr lang="en-US" b="0" i="0" dirty="0">
                <a:solidFill>
                  <a:srgbClr val="333333"/>
                </a:solidFill>
                <a:effectLst/>
                <a:latin typeface="Helvetica Neue"/>
              </a:rPr>
              <a:t>1926.105(e)Forged steel safety hooks or shackles shall be used to fasten the net to its supports.</a:t>
            </a:r>
          </a:p>
          <a:p>
            <a:pPr algn="l"/>
            <a:r>
              <a:rPr lang="en-US" b="0" i="0" dirty="0">
                <a:solidFill>
                  <a:srgbClr val="333333"/>
                </a:solidFill>
                <a:effectLst/>
                <a:latin typeface="Helvetica Neue"/>
              </a:rPr>
              <a:t>1926.105(f)Connections between net panels shall develop the full strength of the net.</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66</a:t>
            </a:fld>
            <a:endParaRPr lang="en-US" dirty="0"/>
          </a:p>
        </p:txBody>
      </p:sp>
    </p:spTree>
    <p:extLst>
      <p:ext uri="{BB962C8B-B14F-4D97-AF65-F5344CB8AC3E}">
        <p14:creationId xmlns:p14="http://schemas.microsoft.com/office/powerpoint/2010/main" val="267538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33333"/>
                </a:solidFill>
                <a:effectLst/>
                <a:latin typeface="Helvetica Neue"/>
              </a:rPr>
              <a:t>1926.105(d)The mesh size of nets shall not exceed 6 inches by 6 inches. All new nets shall meet accepted performance standards of 17,500 foot-pounds minimum impact resistance as determined and certified by the manufacturers, and shall bear a label of proof test. Edge ropes shall provide a minimum breaking strength of 5,000 pounds.</a:t>
            </a:r>
          </a:p>
          <a:p>
            <a:pPr algn="l"/>
            <a:r>
              <a:rPr lang="en-US" b="0" i="0" dirty="0">
                <a:solidFill>
                  <a:srgbClr val="333333"/>
                </a:solidFill>
                <a:effectLst/>
                <a:latin typeface="Helvetica Neue"/>
              </a:rPr>
              <a:t>1926.105(e)Forged steel safety hooks or shackles shall be used to fasten the net to its supports.</a:t>
            </a:r>
          </a:p>
          <a:p>
            <a:pPr algn="l"/>
            <a:r>
              <a:rPr lang="en-US" b="0" i="0" dirty="0">
                <a:solidFill>
                  <a:srgbClr val="333333"/>
                </a:solidFill>
                <a:effectLst/>
                <a:latin typeface="Helvetica Neue"/>
              </a:rPr>
              <a:t>1926.105(f)Connections between net panels shall develop the full strength of the net.</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67</a:t>
            </a:fld>
            <a:endParaRPr lang="en-US" dirty="0"/>
          </a:p>
        </p:txBody>
      </p:sp>
    </p:spTree>
    <p:extLst>
      <p:ext uri="{BB962C8B-B14F-4D97-AF65-F5344CB8AC3E}">
        <p14:creationId xmlns:p14="http://schemas.microsoft.com/office/powerpoint/2010/main" val="146191605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dirty="0">
                <a:solidFill>
                  <a:srgbClr val="003399"/>
                </a:solidFill>
                <a:effectLst/>
                <a:latin typeface="Helvetica Neue"/>
                <a:hlinkClick r:id="rId3" tooltip="1926 Subpart E"/>
              </a:rPr>
              <a:t>1926 Subpart E - Personal Protective and Life Saving Equipment</a:t>
            </a:r>
            <a:endParaRPr lang="en-US" b="0"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68</a:t>
            </a:fld>
            <a:endParaRPr lang="en-US" dirty="0"/>
          </a:p>
        </p:txBody>
      </p:sp>
    </p:spTree>
    <p:extLst>
      <p:ext uri="{BB962C8B-B14F-4D97-AF65-F5344CB8AC3E}">
        <p14:creationId xmlns:p14="http://schemas.microsoft.com/office/powerpoint/2010/main" val="19780637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25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Without leadership from management, the safety and health program is doomed to fail. </a:t>
            </a:r>
          </a:p>
          <a:p>
            <a:pPr marL="0" marR="0" lvl="0" indent="0" algn="l" defTabSz="914400" rtl="0" eaLnBrk="0" fontAlgn="base" latinLnBrk="0" hangingPunct="0">
              <a:lnSpc>
                <a:spcPct val="125000"/>
              </a:lnSpc>
              <a:spcBef>
                <a:spcPts val="0"/>
              </a:spcBef>
              <a:spcAft>
                <a:spcPts val="0"/>
              </a:spcAft>
              <a:buClrTx/>
              <a:buSzTx/>
              <a:buFontTx/>
              <a:buNone/>
              <a:tabLst/>
              <a:defRPr/>
            </a:pPr>
            <a:r>
              <a:rPr lang="en-US" sz="1200" b="0" i="0" dirty="0">
                <a:effectLst/>
                <a:latin typeface="Arial" panose="020B0604020202020204" pitchFamily="34" charset="0"/>
                <a:cs typeface="Arial" panose="020B0604020202020204" pitchFamily="34" charset="0"/>
              </a:rPr>
              <a:t>Management provides a motivating force and, equally importantly, resources for the program.</a:t>
            </a:r>
          </a:p>
          <a:p>
            <a:pPr marL="0" marR="0" lvl="0" indent="0" algn="l" defTabSz="914400" rtl="0" eaLnBrk="0" fontAlgn="base" latinLnBrk="0" hangingPunct="0">
              <a:lnSpc>
                <a:spcPct val="125000"/>
              </a:lnSpc>
              <a:spcBef>
                <a:spcPts val="0"/>
              </a:spcBef>
              <a:spcAft>
                <a:spcPts val="0"/>
              </a:spcAft>
              <a:buClrTx/>
              <a:buSzTx/>
              <a:buFontTx/>
              <a:buNone/>
              <a:tabLst/>
              <a:defRPr/>
            </a:pPr>
            <a:r>
              <a:rPr lang="en-US" sz="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Clearly written policy helps communicate that safety and health is a primary organizational value.</a:t>
            </a:r>
            <a:endParaRPr lang="en-US" sz="1200" b="0" i="0" dirty="0">
              <a:effectLst/>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70</a:t>
            </a:fld>
            <a:endParaRPr lang="en-US" dirty="0"/>
          </a:p>
        </p:txBody>
      </p:sp>
    </p:spTree>
    <p:extLst>
      <p:ext uri="{BB962C8B-B14F-4D97-AF65-F5344CB8AC3E}">
        <p14:creationId xmlns:p14="http://schemas.microsoft.com/office/powerpoint/2010/main" val="37455573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71</a:t>
            </a:fld>
            <a:endParaRPr lang="en-US" dirty="0"/>
          </a:p>
        </p:txBody>
      </p:sp>
    </p:spTree>
    <p:extLst>
      <p:ext uri="{BB962C8B-B14F-4D97-AF65-F5344CB8AC3E}">
        <p14:creationId xmlns:p14="http://schemas.microsoft.com/office/powerpoint/2010/main" val="22819612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dirty="0">
                <a:effectLst/>
                <a:latin typeface="Arial" panose="020B0604020202020204" pitchFamily="34" charset="0"/>
                <a:cs typeface="Arial" panose="020B0604020202020204" pitchFamily="34" charset="0"/>
              </a:rPr>
              <a:t>Here are some ways for management to make sure workers see and believe they’re involved and care:</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Be seen on the floor in informal safety activities and inspections, etc.</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Make yourself accessible to workers on health and safety issues</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Lead by example, always knowing and following health and safety rules</a:t>
            </a:r>
          </a:p>
          <a:p>
            <a:pPr algn="l">
              <a:buFont typeface="Arial" panose="020B0604020202020204" pitchFamily="34" charset="0"/>
              <a:buChar char="•"/>
            </a:pPr>
            <a:r>
              <a:rPr lang="en-US" sz="1200" b="0" i="0" dirty="0">
                <a:effectLst/>
                <a:latin typeface="Arial" panose="020B0604020202020204" pitchFamily="34" charset="0"/>
                <a:cs typeface="Arial" panose="020B0604020202020204" pitchFamily="34" charset="0"/>
              </a:rPr>
              <a:t>Be involved in and actively participate in the safety and health committee, meetings, etc.</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73</a:t>
            </a:fld>
            <a:endParaRPr lang="en-US" dirty="0"/>
          </a:p>
        </p:txBody>
      </p:sp>
    </p:spTree>
    <p:extLst>
      <p:ext uri="{BB962C8B-B14F-4D97-AF65-F5344CB8AC3E}">
        <p14:creationId xmlns:p14="http://schemas.microsoft.com/office/powerpoint/2010/main" val="32873566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75</a:t>
            </a:fld>
            <a:endParaRPr lang="en-US" dirty="0"/>
          </a:p>
        </p:txBody>
      </p:sp>
    </p:spTree>
    <p:extLst>
      <p:ext uri="{BB962C8B-B14F-4D97-AF65-F5344CB8AC3E}">
        <p14:creationId xmlns:p14="http://schemas.microsoft.com/office/powerpoint/2010/main" val="152537309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78</a:t>
            </a:fld>
            <a:endParaRPr lang="en-US" dirty="0"/>
          </a:p>
        </p:txBody>
      </p:sp>
    </p:spTree>
    <p:extLst>
      <p:ext uri="{BB962C8B-B14F-4D97-AF65-F5344CB8AC3E}">
        <p14:creationId xmlns:p14="http://schemas.microsoft.com/office/powerpoint/2010/main" val="3482254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dirty="0">
                <a:solidFill>
                  <a:srgbClr val="333333"/>
                </a:solidFill>
                <a:effectLst/>
              </a:rPr>
              <a:t>1926.95(b) “Employee-owned equipment.“</a:t>
            </a:r>
          </a:p>
          <a:p>
            <a:pPr marL="0" indent="0" algn="l">
              <a:buNone/>
            </a:pPr>
            <a:r>
              <a:rPr lang="en-US" sz="1200" b="0" i="0" dirty="0">
                <a:solidFill>
                  <a:srgbClr val="333333"/>
                </a:solidFill>
                <a:effectLst/>
              </a:rPr>
              <a:t>Where employees provide their own protective equipment, the employer shall be responsible to assure its adequacy, including </a:t>
            </a:r>
            <a:r>
              <a:rPr lang="en-US" sz="1200" b="1" i="0" dirty="0">
                <a:solidFill>
                  <a:srgbClr val="333333"/>
                </a:solidFill>
                <a:effectLst/>
              </a:rPr>
              <a:t>proper maintenance</a:t>
            </a:r>
            <a:r>
              <a:rPr lang="en-US" sz="1200" b="0" i="0" dirty="0">
                <a:solidFill>
                  <a:srgbClr val="333333"/>
                </a:solidFill>
                <a:effectLst/>
              </a:rPr>
              <a:t>, and </a:t>
            </a:r>
            <a:r>
              <a:rPr lang="en-US" sz="1200" b="1" i="0" dirty="0">
                <a:solidFill>
                  <a:srgbClr val="333333"/>
                </a:solidFill>
                <a:effectLst/>
              </a:rPr>
              <a:t>sanitation</a:t>
            </a:r>
            <a:r>
              <a:rPr lang="en-US" sz="1200" b="0" i="0" dirty="0">
                <a:solidFill>
                  <a:srgbClr val="333333"/>
                </a:solidFill>
                <a:effectLst/>
              </a:rPr>
              <a:t> of such equipment.</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12</a:t>
            </a:fld>
            <a:endParaRPr lang="en-US" dirty="0"/>
          </a:p>
        </p:txBody>
      </p:sp>
    </p:spTree>
    <p:extLst>
      <p:ext uri="{BB962C8B-B14F-4D97-AF65-F5344CB8AC3E}">
        <p14:creationId xmlns:p14="http://schemas.microsoft.com/office/powerpoint/2010/main" val="4614273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dirty="0">
                <a:solidFill>
                  <a:srgbClr val="003399"/>
                </a:solidFill>
                <a:effectLst/>
                <a:hlinkClick r:id="rId3"/>
              </a:rPr>
              <a:t>1926.95(c)</a:t>
            </a:r>
            <a:r>
              <a:rPr lang="en-US" sz="1200" u="none" strike="noStrike" dirty="0">
                <a:solidFill>
                  <a:srgbClr val="333333"/>
                </a:solidFill>
              </a:rPr>
              <a:t> </a:t>
            </a:r>
            <a:r>
              <a:rPr lang="en-US" sz="1200" b="0" i="0" dirty="0">
                <a:solidFill>
                  <a:srgbClr val="333333"/>
                </a:solidFill>
                <a:effectLst/>
              </a:rPr>
              <a:t>All personal protective equipment shall be of safe design and construction for the work to be performed.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13</a:t>
            </a:fld>
            <a:endParaRPr lang="en-US" dirty="0"/>
          </a:p>
        </p:txBody>
      </p:sp>
    </p:spTree>
    <p:extLst>
      <p:ext uri="{BB962C8B-B14F-4D97-AF65-F5344CB8AC3E}">
        <p14:creationId xmlns:p14="http://schemas.microsoft.com/office/powerpoint/2010/main" val="24674586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33333"/>
                </a:solidFill>
              </a:rPr>
              <a:t>1926.95(d)</a:t>
            </a:r>
          </a:p>
          <a:p>
            <a:endParaRPr lang="en-US" dirty="0"/>
          </a:p>
        </p:txBody>
      </p:sp>
      <p:sp>
        <p:nvSpPr>
          <p:cNvPr id="4" name="Slide Number Placeholder 3"/>
          <p:cNvSpPr>
            <a:spLocks noGrp="1"/>
          </p:cNvSpPr>
          <p:nvPr>
            <p:ph type="sldNum" sz="quarter" idx="5"/>
          </p:nvPr>
        </p:nvSpPr>
        <p:spPr/>
        <p:txBody>
          <a:bodyPr/>
          <a:lstStyle/>
          <a:p>
            <a:fld id="{DFBC3829-82E2-472F-AE93-B4A418297FC3}" type="slidenum">
              <a:rPr lang="en-US" smtClean="0"/>
              <a:t>14</a:t>
            </a:fld>
            <a:endParaRPr lang="en-US" dirty="0"/>
          </a:p>
        </p:txBody>
      </p:sp>
    </p:spTree>
    <p:extLst>
      <p:ext uri="{BB962C8B-B14F-4D97-AF65-F5344CB8AC3E}">
        <p14:creationId xmlns:p14="http://schemas.microsoft.com/office/powerpoint/2010/main" val="3526056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oleObject" Target="../embeddings/oleObject1.bin"/><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oleObject" Target="../embeddings/oleObject2.bin"/></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06905" y="462958"/>
            <a:ext cx="10313233" cy="701731"/>
          </a:xfrm>
        </p:spPr>
        <p:txBody>
          <a:bodyPr anchor="b">
            <a:spAutoFit/>
          </a:bodyPr>
          <a:lstStyle>
            <a:lvl1pPr algn="ctr">
              <a:defRPr sz="44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673616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Title Right">
    <p:spTree>
      <p:nvGrpSpPr>
        <p:cNvPr id="1" name=""/>
        <p:cNvGrpSpPr/>
        <p:nvPr/>
      </p:nvGrpSpPr>
      <p:grpSpPr>
        <a:xfrm>
          <a:off x="0" y="0"/>
          <a:ext cx="0" cy="0"/>
          <a:chOff x="0" y="0"/>
          <a:chExt cx="0" cy="0"/>
        </a:xfrm>
      </p:grpSpPr>
      <p:pic>
        <p:nvPicPr>
          <p:cNvPr id="3" name="Picture 2" title="-">
            <a:extLst>
              <a:ext uri="{FF2B5EF4-FFF2-40B4-BE49-F238E27FC236}">
                <a16:creationId xmlns:a16="http://schemas.microsoft.com/office/drawing/2014/main" id="{EAC2E90B-4E66-4479-B436-D7669BF4E227}"/>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11296650" y="0"/>
            <a:ext cx="895350" cy="6858000"/>
          </a:xfrm>
          <a:prstGeom prst="rect">
            <a:avLst/>
          </a:prstGeom>
        </p:spPr>
      </p:pic>
      <p:sp>
        <p:nvSpPr>
          <p:cNvPr id="2" name="Title 1"/>
          <p:cNvSpPr>
            <a:spLocks noGrp="1"/>
          </p:cNvSpPr>
          <p:nvPr>
            <p:ph type="title"/>
          </p:nvPr>
        </p:nvSpPr>
        <p:spPr>
          <a:xfrm rot="5400000">
            <a:off x="8590117" y="3118955"/>
            <a:ext cx="6357179" cy="556591"/>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836995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mall Headin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30507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C3063-A601-4D9C-B1F3-9F145BA069A3}"/>
              </a:ext>
            </a:extLst>
          </p:cNvPr>
          <p:cNvSpPr txBox="1"/>
          <p:nvPr userDrawn="1"/>
        </p:nvSpPr>
        <p:spPr>
          <a:xfrm>
            <a:off x="1578004" y="2094143"/>
            <a:ext cx="3969519" cy="484748"/>
          </a:xfrm>
          <a:prstGeom prst="rect">
            <a:avLst/>
          </a:prstGeom>
          <a:solidFill>
            <a:schemeClr val="accent1"/>
          </a:solidFill>
          <a:ln w="50800" cap="rnd">
            <a:solidFill>
              <a:schemeClr val="accent1"/>
            </a:solidFill>
          </a:ln>
        </p:spPr>
        <p:txBody>
          <a:bodyPr tIns="91440" rIns="182880" bIns="182880">
            <a:spAutoFit/>
            <a:scene3d>
              <a:camera prst="orthographicFront"/>
              <a:lightRig rig="threePt" dir="t"/>
            </a:scene3d>
            <a:sp3d>
              <a:bevelT w="0"/>
            </a:sp3d>
          </a:bodyPr>
          <a:lstStyle/>
          <a:p>
            <a:pPr eaLnBrk="1" fontAlgn="auto" hangingPunct="1">
              <a:spcBef>
                <a:spcPts val="0"/>
              </a:spcBef>
              <a:spcAft>
                <a:spcPts val="0"/>
              </a:spcAft>
              <a:defRPr/>
            </a:pPr>
            <a:r>
              <a:rPr lang="en-US" sz="1350" dirty="0">
                <a:solidFill>
                  <a:schemeClr val="bg1"/>
                </a:solidFill>
                <a:latin typeface="+mn-lt"/>
                <a:cs typeface="Calibri" panose="020F0502020204030204" pitchFamily="34" charset="0"/>
              </a:rPr>
              <a:t>Definition: Goes Here </a:t>
            </a:r>
          </a:p>
        </p:txBody>
      </p:sp>
      <p:sp>
        <p:nvSpPr>
          <p:cNvPr id="3" name="TextBox 2">
            <a:extLst>
              <a:ext uri="{FF2B5EF4-FFF2-40B4-BE49-F238E27FC236}">
                <a16:creationId xmlns:a16="http://schemas.microsoft.com/office/drawing/2014/main" id="{4EDACDB4-3602-4C3C-8C47-77A3F50443E4}"/>
              </a:ext>
            </a:extLst>
          </p:cNvPr>
          <p:cNvSpPr txBox="1"/>
          <p:nvPr userDrawn="1"/>
        </p:nvSpPr>
        <p:spPr>
          <a:xfrm>
            <a:off x="1577975" y="2749550"/>
            <a:ext cx="3970338" cy="446088"/>
          </a:xfrm>
          <a:prstGeom prst="rect">
            <a:avLst/>
          </a:prstGeom>
          <a:solidFill>
            <a:srgbClr val="457734"/>
          </a:solidFill>
          <a:ln w="25400" cap="rnd">
            <a:solidFill>
              <a:srgbClr val="457734"/>
            </a:solidFill>
          </a:ln>
        </p:spPr>
        <p:txBody>
          <a:bodyPr tIns="91440" rIns="182880" bIns="182880">
            <a:spAutoFit/>
            <a:scene3d>
              <a:camera prst="orthographicFront"/>
              <a:lightRig rig="threePt" dir="t"/>
            </a:scene3d>
            <a:sp3d>
              <a:bevelT w="0"/>
            </a:sp3d>
          </a:bodyPr>
          <a:lstStyle/>
          <a:p>
            <a:pPr algn="ctr" eaLnBrk="1" fontAlgn="auto" hangingPunct="1">
              <a:spcBef>
                <a:spcPts val="0"/>
              </a:spcBef>
              <a:spcAft>
                <a:spcPts val="0"/>
              </a:spcAft>
              <a:defRPr/>
            </a:pPr>
            <a:endParaRPr lang="en-US" sz="1100" dirty="0">
              <a:latin typeface="+mn-lt"/>
            </a:endParaRPr>
          </a:p>
        </p:txBody>
      </p:sp>
      <p:sp>
        <p:nvSpPr>
          <p:cNvPr id="4" name="TextBox 3">
            <a:extLst>
              <a:ext uri="{FF2B5EF4-FFF2-40B4-BE49-F238E27FC236}">
                <a16:creationId xmlns:a16="http://schemas.microsoft.com/office/drawing/2014/main" id="{4FE0B4BD-AC31-4C7C-B61A-E839B5B2779A}"/>
              </a:ext>
            </a:extLst>
          </p:cNvPr>
          <p:cNvSpPr txBox="1"/>
          <p:nvPr userDrawn="1"/>
        </p:nvSpPr>
        <p:spPr>
          <a:xfrm>
            <a:off x="1577975" y="3527425"/>
            <a:ext cx="3970338" cy="447675"/>
          </a:xfrm>
          <a:prstGeom prst="rect">
            <a:avLst/>
          </a:prstGeom>
          <a:solidFill>
            <a:schemeClr val="bg1"/>
          </a:solidFill>
          <a:ln w="25400" cap="rnd">
            <a:solidFill>
              <a:srgbClr val="C54900"/>
            </a:solidFill>
          </a:ln>
        </p:spPr>
        <p:txBody>
          <a:bodyPr tIns="91440" rIns="182880" bIns="182880">
            <a:spAutoFit/>
            <a:scene3d>
              <a:camera prst="orthographicFront"/>
              <a:lightRig rig="threePt" dir="t"/>
            </a:scene3d>
            <a:sp3d>
              <a:bevelT w="0"/>
            </a:sp3d>
          </a:bodyPr>
          <a:lstStyle/>
          <a:p>
            <a:pPr algn="ctr" eaLnBrk="1" fontAlgn="auto" hangingPunct="1">
              <a:spcBef>
                <a:spcPts val="0"/>
              </a:spcBef>
              <a:spcAft>
                <a:spcPts val="0"/>
              </a:spcAft>
              <a:defRPr/>
            </a:pPr>
            <a:endParaRPr lang="en-US" sz="1100" dirty="0">
              <a:latin typeface="+mn-lt"/>
            </a:endParaRPr>
          </a:p>
        </p:txBody>
      </p:sp>
      <p:sp>
        <p:nvSpPr>
          <p:cNvPr id="5" name="TextBox 4">
            <a:extLst>
              <a:ext uri="{FF2B5EF4-FFF2-40B4-BE49-F238E27FC236}">
                <a16:creationId xmlns:a16="http://schemas.microsoft.com/office/drawing/2014/main" id="{DF727C13-8ED0-4A26-A557-2C135369C09C}"/>
              </a:ext>
            </a:extLst>
          </p:cNvPr>
          <p:cNvSpPr txBox="1"/>
          <p:nvPr userDrawn="1"/>
        </p:nvSpPr>
        <p:spPr>
          <a:xfrm>
            <a:off x="1577975" y="4302125"/>
            <a:ext cx="3970338" cy="446088"/>
          </a:xfrm>
          <a:prstGeom prst="rect">
            <a:avLst/>
          </a:prstGeom>
          <a:solidFill>
            <a:schemeClr val="bg1"/>
          </a:solidFill>
          <a:ln w="25400" cap="rnd">
            <a:solidFill>
              <a:schemeClr val="accent6"/>
            </a:solidFill>
          </a:ln>
        </p:spPr>
        <p:txBody>
          <a:bodyPr tIns="91440" rIns="182880" bIns="182880">
            <a:spAutoFit/>
            <a:scene3d>
              <a:camera prst="orthographicFront"/>
              <a:lightRig rig="threePt" dir="t"/>
            </a:scene3d>
            <a:sp3d>
              <a:bevelT w="0"/>
            </a:sp3d>
          </a:bodyPr>
          <a:lstStyle/>
          <a:p>
            <a:pPr algn="ctr" eaLnBrk="1" fontAlgn="auto" hangingPunct="1">
              <a:spcBef>
                <a:spcPts val="0"/>
              </a:spcBef>
              <a:spcAft>
                <a:spcPts val="0"/>
              </a:spcAft>
              <a:defRPr/>
            </a:pPr>
            <a:endParaRPr lang="en-US" sz="1100" dirty="0">
              <a:latin typeface="+mn-lt"/>
            </a:endParaRPr>
          </a:p>
        </p:txBody>
      </p:sp>
      <p:sp>
        <p:nvSpPr>
          <p:cNvPr id="6" name="TextBox 5">
            <a:extLst>
              <a:ext uri="{FF2B5EF4-FFF2-40B4-BE49-F238E27FC236}">
                <a16:creationId xmlns:a16="http://schemas.microsoft.com/office/drawing/2014/main" id="{4FE53BAA-1FDB-4E90-B711-CB020C56A80B}"/>
              </a:ext>
            </a:extLst>
          </p:cNvPr>
          <p:cNvSpPr txBox="1"/>
          <p:nvPr userDrawn="1"/>
        </p:nvSpPr>
        <p:spPr>
          <a:xfrm>
            <a:off x="1578003" y="5084403"/>
            <a:ext cx="3969519" cy="577081"/>
          </a:xfrm>
          <a:prstGeom prst="rect">
            <a:avLst/>
          </a:prstGeom>
          <a:solidFill>
            <a:srgbClr val="457734"/>
          </a:solidFill>
          <a:ln w="25400" cap="rnd">
            <a:noFill/>
          </a:ln>
          <a:effectLst>
            <a:outerShdw blurRad="50800" dist="38100" dir="2700000" algn="tl" rotWithShape="0">
              <a:prstClr val="black">
                <a:alpha val="40000"/>
              </a:prstClr>
            </a:outerShdw>
          </a:effectLst>
        </p:spPr>
        <p:txBody>
          <a:bodyPr tIns="182880" bIns="182880">
            <a:spAutoFit/>
            <a:scene3d>
              <a:camera prst="orthographicFront"/>
              <a:lightRig rig="threePt" dir="t"/>
            </a:scene3d>
            <a:sp3d>
              <a:bevelT w="0"/>
            </a:sp3d>
          </a:bodyPr>
          <a:lstStyle/>
          <a:p>
            <a:pPr eaLnBrk="1" fontAlgn="auto" hangingPunct="1">
              <a:spcBef>
                <a:spcPts val="0"/>
              </a:spcBef>
              <a:spcAft>
                <a:spcPts val="0"/>
              </a:spcAft>
              <a:defRPr/>
            </a:pPr>
            <a:r>
              <a:rPr lang="en-US" sz="1350" dirty="0">
                <a:solidFill>
                  <a:schemeClr val="bg1"/>
                </a:solidFill>
                <a:effectLst>
                  <a:outerShdw blurRad="50800" dist="50800" dir="2940000" sx="10000" sy="10000" algn="ctr" rotWithShape="0">
                    <a:srgbClr val="000000"/>
                  </a:outerShdw>
                </a:effectLst>
                <a:latin typeface="+mn-lt"/>
                <a:cs typeface="Calibri" panose="020F0502020204030204" pitchFamily="34" charset="0"/>
              </a:rPr>
              <a:t>On screen instructions go here</a:t>
            </a:r>
          </a:p>
        </p:txBody>
      </p:sp>
      <p:sp>
        <p:nvSpPr>
          <p:cNvPr id="7" name="TextBox 6">
            <a:extLst>
              <a:ext uri="{FF2B5EF4-FFF2-40B4-BE49-F238E27FC236}">
                <a16:creationId xmlns:a16="http://schemas.microsoft.com/office/drawing/2014/main" id="{07AA2184-6042-4644-8DDF-D74040DE282F}"/>
              </a:ext>
            </a:extLst>
          </p:cNvPr>
          <p:cNvSpPr txBox="1"/>
          <p:nvPr userDrawn="1"/>
        </p:nvSpPr>
        <p:spPr>
          <a:xfrm>
            <a:off x="6681592" y="3267424"/>
            <a:ext cx="3176197" cy="784830"/>
          </a:xfrm>
          <a:prstGeom prst="rect">
            <a:avLst/>
          </a:prstGeom>
          <a:solidFill>
            <a:srgbClr val="457734"/>
          </a:solidFill>
          <a:ln w="0" cap="rnd">
            <a:noFill/>
          </a:ln>
        </p:spPr>
        <p:txBody>
          <a:bodyPr tIns="182880" rIns="182880" bIns="182880">
            <a:spAutoFit/>
            <a:scene3d>
              <a:camera prst="orthographicFront"/>
              <a:lightRig rig="threePt" dir="t"/>
            </a:scene3d>
            <a:sp3d>
              <a:bevelT w="0"/>
            </a:sp3d>
          </a:bodyPr>
          <a:lstStyle/>
          <a:p>
            <a:pPr eaLnBrk="1" fontAlgn="auto" hangingPunct="1">
              <a:spcBef>
                <a:spcPts val="0"/>
              </a:spcBef>
              <a:spcAft>
                <a:spcPts val="0"/>
              </a:spcAft>
              <a:defRPr/>
            </a:pPr>
            <a:r>
              <a:rPr lang="en-US" sz="1350" dirty="0">
                <a:solidFill>
                  <a:schemeClr val="bg1"/>
                </a:solidFill>
                <a:latin typeface="+mn-lt"/>
                <a:cs typeface="Calibri" panose="020F0502020204030204" pitchFamily="34" charset="0"/>
              </a:rPr>
              <a:t>Use for quotes or small pieces of content that aren’t voiced</a:t>
            </a:r>
          </a:p>
        </p:txBody>
      </p:sp>
      <p:sp>
        <p:nvSpPr>
          <p:cNvPr id="8" name="TextBox 7">
            <a:extLst>
              <a:ext uri="{FF2B5EF4-FFF2-40B4-BE49-F238E27FC236}">
                <a16:creationId xmlns:a16="http://schemas.microsoft.com/office/drawing/2014/main" id="{24A8187D-ADA0-4E0D-A95D-2EF9FD0F3D5B}"/>
              </a:ext>
            </a:extLst>
          </p:cNvPr>
          <p:cNvSpPr txBox="1"/>
          <p:nvPr userDrawn="1"/>
        </p:nvSpPr>
        <p:spPr>
          <a:xfrm>
            <a:off x="6681592" y="2163339"/>
            <a:ext cx="3176197" cy="584775"/>
          </a:xfrm>
          <a:prstGeom prst="rect">
            <a:avLst/>
          </a:prstGeom>
          <a:solidFill>
            <a:srgbClr val="C54900"/>
          </a:solidFill>
          <a:ln w="50800" cap="rnd">
            <a:solidFill>
              <a:srgbClr val="C54900"/>
            </a:solidFill>
          </a:ln>
        </p:spPr>
        <p:txBody>
          <a:bodyPr tIns="182880" rIns="182880" bIns="182880">
            <a:spAutoFit/>
            <a:scene3d>
              <a:camera prst="orthographicFront"/>
              <a:lightRig rig="threePt" dir="t"/>
            </a:scene3d>
            <a:sp3d>
              <a:bevelT w="0"/>
            </a:sp3d>
          </a:bodyPr>
          <a:lstStyle/>
          <a:p>
            <a:pPr algn="ctr" eaLnBrk="1" fontAlgn="auto" hangingPunct="1">
              <a:spcBef>
                <a:spcPts val="0"/>
              </a:spcBef>
              <a:spcAft>
                <a:spcPts val="0"/>
              </a:spcAft>
              <a:defRPr/>
            </a:pPr>
            <a:r>
              <a:rPr lang="en-US" sz="1400" dirty="0">
                <a:solidFill>
                  <a:schemeClr val="bg1"/>
                </a:solidFill>
                <a:latin typeface="+mn-lt"/>
                <a:cs typeface="Calibri" panose="020F0502020204030204" pitchFamily="34" charset="0"/>
              </a:rPr>
              <a:t>This is a heading</a:t>
            </a:r>
          </a:p>
        </p:txBody>
      </p:sp>
      <p:grpSp>
        <p:nvGrpSpPr>
          <p:cNvPr id="9" name="Group 8">
            <a:extLst>
              <a:ext uri="{FF2B5EF4-FFF2-40B4-BE49-F238E27FC236}">
                <a16:creationId xmlns:a16="http://schemas.microsoft.com/office/drawing/2014/main" id="{7B706467-C14B-4208-9ADA-E3788A6755EA}"/>
              </a:ext>
            </a:extLst>
          </p:cNvPr>
          <p:cNvGrpSpPr/>
          <p:nvPr userDrawn="1"/>
        </p:nvGrpSpPr>
        <p:grpSpPr>
          <a:xfrm>
            <a:off x="7031801" y="4503820"/>
            <a:ext cx="2475776" cy="1161165"/>
            <a:chOff x="5183671" y="5332804"/>
            <a:chExt cx="2426204" cy="1137915"/>
          </a:xfrm>
          <a:solidFill>
            <a:srgbClr val="457734"/>
          </a:solidFill>
        </p:grpSpPr>
        <p:grpSp>
          <p:nvGrpSpPr>
            <p:cNvPr id="10" name="Group 9">
              <a:extLst>
                <a:ext uri="{FF2B5EF4-FFF2-40B4-BE49-F238E27FC236}">
                  <a16:creationId xmlns:a16="http://schemas.microsoft.com/office/drawing/2014/main" id="{DB92C172-EFC2-4CD1-B3DA-F4628E707CAC}"/>
                </a:ext>
              </a:extLst>
            </p:cNvPr>
            <p:cNvGrpSpPr/>
            <p:nvPr/>
          </p:nvGrpSpPr>
          <p:grpSpPr>
            <a:xfrm>
              <a:off x="5183671" y="5332804"/>
              <a:ext cx="2426204" cy="1137915"/>
              <a:chOff x="307826" y="2082546"/>
              <a:chExt cx="2426204" cy="1137915"/>
            </a:xfrm>
            <a:grpFill/>
          </p:grpSpPr>
          <p:sp>
            <p:nvSpPr>
              <p:cNvPr id="12" name="Rectangle 11">
                <a:extLst>
                  <a:ext uri="{FF2B5EF4-FFF2-40B4-BE49-F238E27FC236}">
                    <a16:creationId xmlns:a16="http://schemas.microsoft.com/office/drawing/2014/main" id="{1B40529E-2D4D-46BF-AD8F-797640CBEFFC}"/>
                  </a:ext>
                </a:extLst>
              </p:cNvPr>
              <p:cNvSpPr/>
              <p:nvPr/>
            </p:nvSpPr>
            <p:spPr>
              <a:xfrm>
                <a:off x="307826" y="2082546"/>
                <a:ext cx="2426204" cy="873548"/>
              </a:xfrm>
              <a:prstGeom prst="rect">
                <a:avLst/>
              </a:prstGeom>
              <a:grpFill/>
              <a:ln>
                <a:noFill/>
              </a:ln>
            </p:spPr>
            <p:style>
              <a:lnRef idx="2">
                <a:schemeClr val="accent5">
                  <a:shade val="50000"/>
                </a:schemeClr>
              </a:lnRef>
              <a:fillRef idx="1">
                <a:schemeClr val="accent5"/>
              </a:fillRef>
              <a:effectRef idx="0">
                <a:schemeClr val="accent5"/>
              </a:effectRef>
              <a:fontRef idx="minor">
                <a:schemeClr val="lt1"/>
              </a:fontRef>
            </p:style>
            <p:txBody>
              <a:bodyPr lIns="685800" anchor="ctr"/>
              <a:lstStyle/>
              <a:p>
                <a:pPr eaLnBrk="1" fontAlgn="auto" hangingPunct="1">
                  <a:spcBef>
                    <a:spcPts val="0"/>
                  </a:spcBef>
                  <a:spcAft>
                    <a:spcPts val="0"/>
                  </a:spcAft>
                  <a:defRPr/>
                </a:pPr>
                <a:r>
                  <a:rPr lang="en-US" sz="1350" dirty="0">
                    <a:solidFill>
                      <a:schemeClr val="bg1"/>
                    </a:solidFill>
                    <a:cs typeface="Calibri" panose="020F0502020204030204" pitchFamily="34" charset="0"/>
                  </a:rPr>
                  <a:t>Use for quotes or small pieces of content that aren’t voiced</a:t>
                </a:r>
              </a:p>
            </p:txBody>
          </p:sp>
          <p:sp>
            <p:nvSpPr>
              <p:cNvPr id="13" name="Isosceles Triangle 12">
                <a:extLst>
                  <a:ext uri="{FF2B5EF4-FFF2-40B4-BE49-F238E27FC236}">
                    <a16:creationId xmlns:a16="http://schemas.microsoft.com/office/drawing/2014/main" id="{A78E2781-7428-4F09-9212-CCCCC88C2F1D}"/>
                  </a:ext>
                </a:extLst>
              </p:cNvPr>
              <p:cNvSpPr/>
              <p:nvPr/>
            </p:nvSpPr>
            <p:spPr>
              <a:xfrm rot="10800000">
                <a:off x="1231846" y="2940218"/>
                <a:ext cx="578163" cy="280243"/>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p>
            </p:txBody>
          </p:sp>
        </p:grpSp>
        <p:pic>
          <p:nvPicPr>
            <p:cNvPr id="11" name="Picture 10">
              <a:extLst>
                <a:ext uri="{FF2B5EF4-FFF2-40B4-BE49-F238E27FC236}">
                  <a16:creationId xmlns:a16="http://schemas.microsoft.com/office/drawing/2014/main" id="{32EECCE1-9E13-4CD2-B71E-DB138514762C}"/>
                </a:ext>
              </a:extLst>
            </p:cNvPr>
            <p:cNvPicPr>
              <a:picLocks noChangeAspect="1"/>
            </p:cNvPicPr>
            <p:nvPr/>
          </p:nvPicPr>
          <p:blipFill>
            <a:blip r:embed="rId2">
              <a:biLevel thresh="75000"/>
              <a:extLst>
                <a:ext uri="{28A0092B-C50C-407E-A947-70E740481C1C}">
                  <a14:useLocalDpi xmlns:a14="http://schemas.microsoft.com/office/drawing/2010/main"/>
                </a:ext>
              </a:extLst>
            </a:blip>
            <a:stretch>
              <a:fillRect/>
            </a:stretch>
          </p:blipFill>
          <p:spPr>
            <a:xfrm>
              <a:off x="5278433" y="5526446"/>
              <a:ext cx="514350" cy="514350"/>
            </a:xfrm>
            <a:prstGeom prst="rect">
              <a:avLst/>
            </a:prstGeom>
            <a:grpFill/>
            <a:ln>
              <a:noFill/>
            </a:ln>
          </p:spPr>
        </p:pic>
      </p:grpSp>
      <p:pic>
        <p:nvPicPr>
          <p:cNvPr id="14" name="Picture 13" title="-">
            <a:extLst>
              <a:ext uri="{FF2B5EF4-FFF2-40B4-BE49-F238E27FC236}">
                <a16:creationId xmlns:a16="http://schemas.microsoft.com/office/drawing/2014/main" id="{C0848570-B0B5-4DAD-9F83-A21C693E70D3}"/>
              </a:ext>
            </a:extLst>
          </p:cNvPr>
          <p:cNvPicPr>
            <a:picLocks noChangeAspect="1"/>
          </p:cNvPicPr>
          <p:nvPr userDrawn="1"/>
        </p:nvPicPr>
        <p:blipFill>
          <a:blip r:embed="rId3"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23776798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1524000" y="1606550"/>
            <a:ext cx="3890963" cy="600075"/>
            <a:chOff x="2454629" y="3422610"/>
            <a:chExt cx="2975888" cy="459178"/>
          </a:xfrm>
        </p:grpSpPr>
        <p:sp>
          <p:nvSpPr>
            <p:cNvPr id="3" name="Freeform 3">
              <a:extLst>
                <a:ext uri="{FF2B5EF4-FFF2-40B4-BE49-F238E27FC236}">
                  <a16:creationId xmlns:a16="http://schemas.microsoft.com/office/drawing/2014/main" id="{0A58A0DC-8965-429D-8156-4167EC82D669}"/>
                </a:ext>
              </a:extLst>
            </p:cNvPr>
            <p:cNvSpPr/>
            <p:nvPr/>
          </p:nvSpPr>
          <p:spPr>
            <a:xfrm>
              <a:off x="2454629" y="3423825"/>
              <a:ext cx="1146160" cy="457963"/>
            </a:xfrm>
            <a:custGeom>
              <a:avLst/>
              <a:gdLst>
                <a:gd name="connsiteX0" fmla="*/ 0 w 1145759"/>
                <a:gd name="connsiteY0" fmla="*/ 0 h 458303"/>
                <a:gd name="connsiteX1" fmla="*/ 916608 w 1145759"/>
                <a:gd name="connsiteY1" fmla="*/ 0 h 458303"/>
                <a:gd name="connsiteX2" fmla="*/ 1145759 w 1145759"/>
                <a:gd name="connsiteY2" fmla="*/ 229152 h 458303"/>
                <a:gd name="connsiteX3" fmla="*/ 916608 w 1145759"/>
                <a:gd name="connsiteY3" fmla="*/ 458303 h 458303"/>
                <a:gd name="connsiteX4" fmla="*/ 0 w 1145759"/>
                <a:gd name="connsiteY4" fmla="*/ 458303 h 458303"/>
                <a:gd name="connsiteX5" fmla="*/ 0 w 1145759"/>
                <a:gd name="connsiteY5" fmla="*/ 0 h 4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759" h="458303">
                  <a:moveTo>
                    <a:pt x="0" y="0"/>
                  </a:moveTo>
                  <a:lnTo>
                    <a:pt x="916608" y="0"/>
                  </a:lnTo>
                  <a:lnTo>
                    <a:pt x="1145759" y="229152"/>
                  </a:lnTo>
                  <a:lnTo>
                    <a:pt x="916608" y="458303"/>
                  </a:lnTo>
                  <a:lnTo>
                    <a:pt x="0" y="458303"/>
                  </a:lnTo>
                  <a:lnTo>
                    <a:pt x="0" y="0"/>
                  </a:lnTo>
                  <a:close/>
                </a:path>
              </a:pathLst>
            </a:custGeom>
            <a:solidFill>
              <a:schemeClr val="accent1"/>
            </a:solidFill>
          </p:spPr>
          <p:style>
            <a:lnRef idx="2">
              <a:schemeClr val="lt1">
                <a:hueOff val="0"/>
                <a:satOff val="0"/>
                <a:lumOff val="0"/>
                <a:alphaOff val="0"/>
              </a:schemeClr>
            </a:lnRef>
            <a:fillRef idx="1">
              <a:scrgbClr r="0" g="0" b="0"/>
            </a:fillRef>
            <a:effectRef idx="0">
              <a:schemeClr val="accent1">
                <a:shade val="80000"/>
                <a:hueOff val="0"/>
                <a:satOff val="0"/>
                <a:lumOff val="0"/>
                <a:alphaOff val="0"/>
              </a:schemeClr>
            </a:effectRef>
            <a:fontRef idx="minor">
              <a:schemeClr val="lt1"/>
            </a:fontRef>
          </p:style>
          <p:txBody>
            <a:bodyPr lIns="74676" tIns="37338" rIns="133245" bIns="37338" spcCol="1270" anchor="ctr"/>
            <a:lstStyle/>
            <a:p>
              <a:pPr algn="ctr" defTabSz="622300" eaLnBrk="1" fontAlgn="auto" hangingPunct="1">
                <a:lnSpc>
                  <a:spcPct val="90000"/>
                </a:lnSpc>
                <a:spcAft>
                  <a:spcPct val="35000"/>
                </a:spcAft>
                <a:defRPr/>
              </a:pPr>
              <a:r>
                <a:rPr lang="en-US" sz="1400" dirty="0">
                  <a:solidFill>
                    <a:schemeClr val="bg1"/>
                  </a:solidFill>
                  <a:cs typeface="Calibri" panose="020F0502020204030204" pitchFamily="34" charset="0"/>
                </a:rPr>
                <a:t>Item 1</a:t>
              </a:r>
            </a:p>
          </p:txBody>
        </p:sp>
        <p:sp>
          <p:nvSpPr>
            <p:cNvPr id="4" name="Freeform 4">
              <a:extLst>
                <a:ext uri="{FF2B5EF4-FFF2-40B4-BE49-F238E27FC236}">
                  <a16:creationId xmlns:a16="http://schemas.microsoft.com/office/drawing/2014/main" id="{B3D6E816-2194-415D-A38E-C95DC775424E}"/>
                </a:ext>
              </a:extLst>
            </p:cNvPr>
            <p:cNvSpPr/>
            <p:nvPr/>
          </p:nvSpPr>
          <p:spPr>
            <a:xfrm>
              <a:off x="3372528" y="3422610"/>
              <a:ext cx="1146160" cy="457964"/>
            </a:xfrm>
            <a:custGeom>
              <a:avLst/>
              <a:gdLst>
                <a:gd name="connsiteX0" fmla="*/ 0 w 1145759"/>
                <a:gd name="connsiteY0" fmla="*/ 0 h 458303"/>
                <a:gd name="connsiteX1" fmla="*/ 916608 w 1145759"/>
                <a:gd name="connsiteY1" fmla="*/ 0 h 458303"/>
                <a:gd name="connsiteX2" fmla="*/ 1145759 w 1145759"/>
                <a:gd name="connsiteY2" fmla="*/ 229152 h 458303"/>
                <a:gd name="connsiteX3" fmla="*/ 916608 w 1145759"/>
                <a:gd name="connsiteY3" fmla="*/ 458303 h 458303"/>
                <a:gd name="connsiteX4" fmla="*/ 0 w 1145759"/>
                <a:gd name="connsiteY4" fmla="*/ 458303 h 458303"/>
                <a:gd name="connsiteX5" fmla="*/ 229152 w 1145759"/>
                <a:gd name="connsiteY5" fmla="*/ 229152 h 458303"/>
                <a:gd name="connsiteX6" fmla="*/ 0 w 1145759"/>
                <a:gd name="connsiteY6" fmla="*/ 0 h 4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759" h="458303">
                  <a:moveTo>
                    <a:pt x="0" y="0"/>
                  </a:moveTo>
                  <a:lnTo>
                    <a:pt x="916608" y="0"/>
                  </a:lnTo>
                  <a:lnTo>
                    <a:pt x="1145759" y="229152"/>
                  </a:lnTo>
                  <a:lnTo>
                    <a:pt x="916608" y="458303"/>
                  </a:lnTo>
                  <a:lnTo>
                    <a:pt x="0" y="458303"/>
                  </a:lnTo>
                  <a:lnTo>
                    <a:pt x="229152" y="229152"/>
                  </a:lnTo>
                  <a:lnTo>
                    <a:pt x="0" y="0"/>
                  </a:lnTo>
                  <a:close/>
                </a:path>
              </a:pathLst>
            </a:custGeom>
            <a:solidFill>
              <a:srgbClr val="457734"/>
            </a:solidFill>
          </p:spPr>
          <p:style>
            <a:lnRef idx="2">
              <a:schemeClr val="lt1">
                <a:hueOff val="0"/>
                <a:satOff val="0"/>
                <a:lumOff val="0"/>
                <a:alphaOff val="0"/>
              </a:schemeClr>
            </a:lnRef>
            <a:fillRef idx="1">
              <a:scrgbClr r="0" g="0" b="0"/>
            </a:fillRef>
            <a:effectRef idx="0">
              <a:schemeClr val="accent1">
                <a:shade val="80000"/>
                <a:hueOff val="0"/>
                <a:satOff val="0"/>
                <a:lumOff val="21330"/>
                <a:alphaOff val="0"/>
              </a:schemeClr>
            </a:effectRef>
            <a:fontRef idx="minor">
              <a:schemeClr val="lt1"/>
            </a:fontRef>
          </p:style>
          <p:txBody>
            <a:bodyPr lIns="285159" tIns="37338" rIns="247820" bIns="37338" spcCol="1270" anchor="ctr"/>
            <a:lstStyle/>
            <a:p>
              <a:pPr algn="ctr" defTabSz="622300" eaLnBrk="1" fontAlgn="auto" hangingPunct="1">
                <a:lnSpc>
                  <a:spcPct val="90000"/>
                </a:lnSpc>
                <a:spcAft>
                  <a:spcPct val="35000"/>
                </a:spcAft>
                <a:defRPr/>
              </a:pPr>
              <a:r>
                <a:rPr lang="en-US" sz="1400" dirty="0">
                  <a:solidFill>
                    <a:schemeClr val="bg1"/>
                  </a:solidFill>
                  <a:cs typeface="Calibri" panose="020F0502020204030204" pitchFamily="34" charset="0"/>
                </a:rPr>
                <a:t>Item 2</a:t>
              </a:r>
            </a:p>
          </p:txBody>
        </p:sp>
        <p:sp>
          <p:nvSpPr>
            <p:cNvPr id="5" name="Freeform 5">
              <a:extLst>
                <a:ext uri="{FF2B5EF4-FFF2-40B4-BE49-F238E27FC236}">
                  <a16:creationId xmlns:a16="http://schemas.microsoft.com/office/drawing/2014/main" id="{10024096-8F26-4A0D-9B20-5DD0FBB76F3A}"/>
                </a:ext>
              </a:extLst>
            </p:cNvPr>
            <p:cNvSpPr/>
            <p:nvPr/>
          </p:nvSpPr>
          <p:spPr>
            <a:xfrm>
              <a:off x="4284357" y="3422610"/>
              <a:ext cx="1146160" cy="457964"/>
            </a:xfrm>
            <a:custGeom>
              <a:avLst/>
              <a:gdLst>
                <a:gd name="connsiteX0" fmla="*/ 0 w 1145759"/>
                <a:gd name="connsiteY0" fmla="*/ 0 h 458303"/>
                <a:gd name="connsiteX1" fmla="*/ 916608 w 1145759"/>
                <a:gd name="connsiteY1" fmla="*/ 0 h 458303"/>
                <a:gd name="connsiteX2" fmla="*/ 1145759 w 1145759"/>
                <a:gd name="connsiteY2" fmla="*/ 229152 h 458303"/>
                <a:gd name="connsiteX3" fmla="*/ 916608 w 1145759"/>
                <a:gd name="connsiteY3" fmla="*/ 458303 h 458303"/>
                <a:gd name="connsiteX4" fmla="*/ 0 w 1145759"/>
                <a:gd name="connsiteY4" fmla="*/ 458303 h 458303"/>
                <a:gd name="connsiteX5" fmla="*/ 229152 w 1145759"/>
                <a:gd name="connsiteY5" fmla="*/ 229152 h 458303"/>
                <a:gd name="connsiteX6" fmla="*/ 0 w 1145759"/>
                <a:gd name="connsiteY6" fmla="*/ 0 h 458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5759" h="458303">
                  <a:moveTo>
                    <a:pt x="0" y="0"/>
                  </a:moveTo>
                  <a:lnTo>
                    <a:pt x="916608" y="0"/>
                  </a:lnTo>
                  <a:lnTo>
                    <a:pt x="1145759" y="229152"/>
                  </a:lnTo>
                  <a:lnTo>
                    <a:pt x="916608" y="458303"/>
                  </a:lnTo>
                  <a:lnTo>
                    <a:pt x="0" y="458303"/>
                  </a:lnTo>
                  <a:lnTo>
                    <a:pt x="229152" y="229152"/>
                  </a:lnTo>
                  <a:lnTo>
                    <a:pt x="0" y="0"/>
                  </a:lnTo>
                  <a:close/>
                </a:path>
              </a:pathLst>
            </a:custGeom>
            <a:solidFill>
              <a:srgbClr val="457734"/>
            </a:solidFill>
            <a:ln>
              <a:solidFill>
                <a:schemeClr val="bg1"/>
              </a:solidFill>
            </a:ln>
          </p:spPr>
          <p:style>
            <a:lnRef idx="2">
              <a:schemeClr val="lt1">
                <a:hueOff val="0"/>
                <a:satOff val="0"/>
                <a:lumOff val="0"/>
                <a:alphaOff val="0"/>
              </a:schemeClr>
            </a:lnRef>
            <a:fillRef idx="1">
              <a:scrgbClr r="0" g="0" b="0"/>
            </a:fillRef>
            <a:effectRef idx="0">
              <a:schemeClr val="accent1">
                <a:shade val="80000"/>
                <a:hueOff val="0"/>
                <a:satOff val="0"/>
                <a:lumOff val="42659"/>
                <a:alphaOff val="0"/>
              </a:schemeClr>
            </a:effectRef>
            <a:fontRef idx="minor">
              <a:schemeClr val="lt1"/>
            </a:fontRef>
          </p:style>
          <p:txBody>
            <a:bodyPr lIns="285159" tIns="37338" rIns="247820" bIns="37338" spcCol="1270" anchor="ctr"/>
            <a:lstStyle/>
            <a:p>
              <a:pPr algn="ctr" defTabSz="622300" eaLnBrk="1" fontAlgn="auto" hangingPunct="1">
                <a:lnSpc>
                  <a:spcPct val="90000"/>
                </a:lnSpc>
                <a:spcAft>
                  <a:spcPct val="35000"/>
                </a:spcAft>
                <a:defRPr/>
              </a:pPr>
              <a:r>
                <a:rPr lang="en-US" sz="1400" dirty="0">
                  <a:solidFill>
                    <a:schemeClr val="bg1"/>
                  </a:solidFill>
                  <a:cs typeface="Calibri" panose="020F0502020204030204" pitchFamily="34" charset="0"/>
                </a:rPr>
                <a:t>Item 3</a:t>
              </a:r>
            </a:p>
          </p:txBody>
        </p:sp>
      </p:grpSp>
      <p:sp>
        <p:nvSpPr>
          <p:cNvPr id="6" name="Rounded Rectangle 12">
            <a:extLst>
              <a:ext uri="{FF2B5EF4-FFF2-40B4-BE49-F238E27FC236}">
                <a16:creationId xmlns:a16="http://schemas.microsoft.com/office/drawing/2014/main" id="{EC353902-461E-4562-9FDD-050664D93E6C}"/>
              </a:ext>
            </a:extLst>
          </p:cNvPr>
          <p:cNvSpPr/>
          <p:nvPr userDrawn="1"/>
        </p:nvSpPr>
        <p:spPr>
          <a:xfrm>
            <a:off x="735013" y="4233863"/>
            <a:ext cx="2760662" cy="503237"/>
          </a:xfrm>
          <a:prstGeom prst="rect">
            <a:avLst/>
          </a:prstGeom>
          <a:solidFill>
            <a:schemeClr val="accent6"/>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7" name="Rounded Rectangle 54">
            <a:extLst>
              <a:ext uri="{FF2B5EF4-FFF2-40B4-BE49-F238E27FC236}">
                <a16:creationId xmlns:a16="http://schemas.microsoft.com/office/drawing/2014/main" id="{EC623B34-1B3F-483D-BB95-A1A015F6D805}"/>
              </a:ext>
            </a:extLst>
          </p:cNvPr>
          <p:cNvSpPr/>
          <p:nvPr userDrawn="1"/>
        </p:nvSpPr>
        <p:spPr>
          <a:xfrm>
            <a:off x="735013" y="4879975"/>
            <a:ext cx="2760662" cy="503238"/>
          </a:xfrm>
          <a:prstGeom prst="rect">
            <a:avLst/>
          </a:prstGeom>
          <a:solidFill>
            <a:schemeClr val="tx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8" name="Rounded Rectangle 57">
            <a:extLst>
              <a:ext uri="{FF2B5EF4-FFF2-40B4-BE49-F238E27FC236}">
                <a16:creationId xmlns:a16="http://schemas.microsoft.com/office/drawing/2014/main" id="{C9B2E6E0-7DCC-4693-A842-24492A0A46B8}"/>
              </a:ext>
            </a:extLst>
          </p:cNvPr>
          <p:cNvSpPr/>
          <p:nvPr userDrawn="1"/>
        </p:nvSpPr>
        <p:spPr>
          <a:xfrm>
            <a:off x="735013" y="5526088"/>
            <a:ext cx="2760662" cy="503237"/>
          </a:xfrm>
          <a:prstGeom prst="rect">
            <a:avLst/>
          </a:prstGeom>
          <a:solidFill>
            <a:schemeClr val="accent1"/>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9" name="Rectangle 8">
            <a:extLst>
              <a:ext uri="{FF2B5EF4-FFF2-40B4-BE49-F238E27FC236}">
                <a16:creationId xmlns:a16="http://schemas.microsoft.com/office/drawing/2014/main" id="{5EBD2D25-3E3C-4DE9-AEF5-69FA784EF5B4}"/>
              </a:ext>
            </a:extLst>
          </p:cNvPr>
          <p:cNvSpPr/>
          <p:nvPr userDrawn="1"/>
        </p:nvSpPr>
        <p:spPr>
          <a:xfrm>
            <a:off x="4773613" y="2928938"/>
            <a:ext cx="1697037" cy="379412"/>
          </a:xfrm>
          <a:prstGeom prst="rect">
            <a:avLst/>
          </a:prstGeom>
          <a:solidFill>
            <a:srgbClr val="45773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fontAlgn="auto" hangingPunct="1">
              <a:spcBef>
                <a:spcPts val="0"/>
              </a:spcBef>
              <a:spcAft>
                <a:spcPts val="0"/>
              </a:spcAft>
              <a:defRPr/>
            </a:pPr>
            <a:r>
              <a:rPr lang="en-US" sz="1600" dirty="0">
                <a:solidFill>
                  <a:schemeClr val="bg1"/>
                </a:solidFill>
                <a:cs typeface="Calibri" panose="020F0502020204030204" pitchFamily="34" charset="0"/>
              </a:rPr>
              <a:t>This is a tag</a:t>
            </a:r>
          </a:p>
        </p:txBody>
      </p:sp>
      <p:sp>
        <p:nvSpPr>
          <p:cNvPr id="10" name="Rectangle 9">
            <a:extLst>
              <a:ext uri="{FF2B5EF4-FFF2-40B4-BE49-F238E27FC236}">
                <a16:creationId xmlns:a16="http://schemas.microsoft.com/office/drawing/2014/main" id="{025F9B08-10C3-497E-8FA9-6210E16072EB}"/>
              </a:ext>
            </a:extLst>
          </p:cNvPr>
          <p:cNvSpPr/>
          <p:nvPr userDrawn="1"/>
        </p:nvSpPr>
        <p:spPr>
          <a:xfrm>
            <a:off x="3711575" y="4233863"/>
            <a:ext cx="2759075" cy="503237"/>
          </a:xfrm>
          <a:prstGeom prst="rect">
            <a:avLst/>
          </a:prstGeom>
          <a:solidFill>
            <a:schemeClr val="accent2"/>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11" name="Rectangle 10">
            <a:extLst>
              <a:ext uri="{FF2B5EF4-FFF2-40B4-BE49-F238E27FC236}">
                <a16:creationId xmlns:a16="http://schemas.microsoft.com/office/drawing/2014/main" id="{7BC323E0-C249-4396-9050-B1D4414E759D}"/>
              </a:ext>
            </a:extLst>
          </p:cNvPr>
          <p:cNvSpPr/>
          <p:nvPr userDrawn="1"/>
        </p:nvSpPr>
        <p:spPr>
          <a:xfrm>
            <a:off x="3700463" y="4879975"/>
            <a:ext cx="2760662" cy="503238"/>
          </a:xfrm>
          <a:prstGeom prst="rect">
            <a:avLst/>
          </a:prstGeom>
          <a:solidFill>
            <a:schemeClr val="accent3"/>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sp>
        <p:nvSpPr>
          <p:cNvPr id="12" name="Rectangle 11">
            <a:extLst>
              <a:ext uri="{FF2B5EF4-FFF2-40B4-BE49-F238E27FC236}">
                <a16:creationId xmlns:a16="http://schemas.microsoft.com/office/drawing/2014/main" id="{9556544A-C21C-4209-BB32-DCABA96BF9E4}"/>
              </a:ext>
            </a:extLst>
          </p:cNvPr>
          <p:cNvSpPr/>
          <p:nvPr userDrawn="1"/>
        </p:nvSpPr>
        <p:spPr>
          <a:xfrm>
            <a:off x="3700463" y="5522913"/>
            <a:ext cx="2760662" cy="503237"/>
          </a:xfrm>
          <a:prstGeom prst="rect">
            <a:avLst/>
          </a:prstGeom>
          <a:solidFill>
            <a:schemeClr val="accent5"/>
          </a:solidFill>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endParaRPr lang="en-US" sz="1050" dirty="0">
              <a:cs typeface="Arial" panose="020B0604020202020204" pitchFamily="34" charset="0"/>
            </a:endParaRPr>
          </a:p>
        </p:txBody>
      </p:sp>
      <p:cxnSp>
        <p:nvCxnSpPr>
          <p:cNvPr id="13" name="Straight Arrow Connector 12">
            <a:extLst>
              <a:ext uri="{FF2B5EF4-FFF2-40B4-BE49-F238E27FC236}">
                <a16:creationId xmlns:a16="http://schemas.microsoft.com/office/drawing/2014/main" id="{FB365331-61C7-476E-9A32-845397B88173}"/>
              </a:ext>
            </a:extLst>
          </p:cNvPr>
          <p:cNvCxnSpPr/>
          <p:nvPr userDrawn="1"/>
        </p:nvCxnSpPr>
        <p:spPr>
          <a:xfrm>
            <a:off x="8748713" y="4244975"/>
            <a:ext cx="2495550" cy="0"/>
          </a:xfrm>
          <a:prstGeom prst="straightConnector1">
            <a:avLst/>
          </a:prstGeom>
          <a:ln w="85725">
            <a:solidFill>
              <a:srgbClr val="457734"/>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2474696-5770-4732-B995-4A94EED68388}"/>
              </a:ext>
            </a:extLst>
          </p:cNvPr>
          <p:cNvCxnSpPr/>
          <p:nvPr userDrawn="1"/>
        </p:nvCxnSpPr>
        <p:spPr>
          <a:xfrm>
            <a:off x="8748713" y="4776788"/>
            <a:ext cx="2495550" cy="0"/>
          </a:xfrm>
          <a:prstGeom prst="straightConnector1">
            <a:avLst/>
          </a:prstGeom>
          <a:ln w="8572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5" name="Text Placeholder 22">
            <a:extLst>
              <a:ext uri="{FF2B5EF4-FFF2-40B4-BE49-F238E27FC236}">
                <a16:creationId xmlns:a16="http://schemas.microsoft.com/office/drawing/2014/main" id="{BCC5CC97-D558-4397-AE83-DD879564519C}"/>
              </a:ext>
            </a:extLst>
          </p:cNvPr>
          <p:cNvSpPr txBox="1">
            <a:spLocks/>
          </p:cNvSpPr>
          <p:nvPr userDrawn="1"/>
        </p:nvSpPr>
        <p:spPr>
          <a:xfrm>
            <a:off x="8274050" y="5133975"/>
            <a:ext cx="3070225" cy="952500"/>
          </a:xfrm>
          <a:prstGeom prst="rect">
            <a:avLst/>
          </a:prstGeom>
        </p:spPr>
        <p:txBody>
          <a:bodyPr/>
          <a:lstStyle>
            <a:lvl1pPr marL="0" indent="0" algn="l" defTabSz="914400" rtl="0" eaLnBrk="1" latinLnBrk="0" hangingPunct="1">
              <a:spcBef>
                <a:spcPts val="1200"/>
              </a:spcBef>
              <a:spcAft>
                <a:spcPts val="1200"/>
              </a:spcAft>
              <a:buFont typeface="Arial" pitchFamily="34" charset="0"/>
              <a:buNone/>
              <a:defRPr sz="1400" b="0" kern="1200" baseline="0">
                <a:solidFill>
                  <a:schemeClr val="tx1"/>
                </a:solidFill>
                <a:latin typeface="Arial" panose="020B0604020202020204" pitchFamily="34" charset="0"/>
                <a:ea typeface="Open Sans" panose="020B0606030504020204" pitchFamily="34" charset="0"/>
                <a:cs typeface="Arial" panose="020B0604020202020204" pitchFamily="34" charset="0"/>
              </a:defRPr>
            </a:lvl1pPr>
            <a:lvl2pPr marL="285750" indent="-285750" algn="l" defTabSz="914400" rtl="0" eaLnBrk="1" latinLnBrk="0" hangingPunct="1">
              <a:spcBef>
                <a:spcPts val="1200"/>
              </a:spcBef>
              <a:spcAft>
                <a:spcPts val="1200"/>
              </a:spcAft>
              <a:buFont typeface="Wingdings" pitchFamily="2" charset="2"/>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spcBef>
                <a:spcPct val="20000"/>
              </a:spcBef>
              <a:buFont typeface="Arial" pitchFamily="34" charset="0"/>
              <a:buNone/>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spcBef>
                <a:spcPct val="20000"/>
              </a:spcBef>
              <a:buFont typeface="Arial"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spcBef>
                <a:spcPct val="20000"/>
              </a:spcBef>
              <a:buFont typeface="Arial"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a:defRPr/>
            </a:pPr>
            <a:r>
              <a:rPr lang="en-US" dirty="0">
                <a:latin typeface="+mn-lt"/>
                <a:cs typeface="Calibri" panose="020F0502020204030204" pitchFamily="34" charset="0"/>
              </a:rPr>
              <a:t>Use this type of shapes, colors (w/guidance from color palette) and effect to build diagrams, unless content requires something different. </a:t>
            </a:r>
          </a:p>
        </p:txBody>
      </p:sp>
      <p:grpSp>
        <p:nvGrpSpPr>
          <p:cNvPr id="16" name="Group 17"/>
          <p:cNvGrpSpPr>
            <a:grpSpLocks/>
          </p:cNvGrpSpPr>
          <p:nvPr userDrawn="1"/>
        </p:nvGrpSpPr>
        <p:grpSpPr bwMode="auto">
          <a:xfrm>
            <a:off x="668338" y="2940050"/>
            <a:ext cx="2155825" cy="608013"/>
            <a:chOff x="4337917" y="1977752"/>
            <a:chExt cx="2157326" cy="607253"/>
          </a:xfrm>
        </p:grpSpPr>
        <p:sp>
          <p:nvSpPr>
            <p:cNvPr id="17" name="Triangle 17">
              <a:extLst>
                <a:ext uri="{FF2B5EF4-FFF2-40B4-BE49-F238E27FC236}">
                  <a16:creationId xmlns:a16="http://schemas.microsoft.com/office/drawing/2014/main" id="{10D709EB-5633-41AB-9E12-5D78883F3572}"/>
                </a:ext>
              </a:extLst>
            </p:cNvPr>
            <p:cNvSpPr/>
            <p:nvPr userDrawn="1"/>
          </p:nvSpPr>
          <p:spPr>
            <a:xfrm rot="10800000">
              <a:off x="5194175" y="2336079"/>
              <a:ext cx="449576" cy="248926"/>
            </a:xfrm>
            <a:prstGeom prst="triangle">
              <a:avLst/>
            </a:prstGeom>
            <a:solidFill>
              <a:srgbClr val="C54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8" name="TextBox 17"/>
            <p:cNvSpPr txBox="1">
              <a:spLocks noChangeArrowheads="1"/>
            </p:cNvSpPr>
            <p:nvPr userDrawn="1"/>
          </p:nvSpPr>
          <p:spPr bwMode="auto">
            <a:xfrm>
              <a:off x="4337917" y="1977752"/>
              <a:ext cx="2157326" cy="369426"/>
            </a:xfrm>
            <a:prstGeom prst="rect">
              <a:avLst/>
            </a:prstGeom>
            <a:solidFill>
              <a:srgbClr val="C54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dirty="0">
                  <a:solidFill>
                    <a:schemeClr val="bg1"/>
                  </a:solidFill>
                </a:rPr>
                <a:t>This is a small callout</a:t>
              </a:r>
            </a:p>
          </p:txBody>
        </p:sp>
      </p:grpSp>
      <p:sp>
        <p:nvSpPr>
          <p:cNvPr id="19" name="TextBox 18"/>
          <p:cNvSpPr txBox="1">
            <a:spLocks noChangeArrowheads="1"/>
          </p:cNvSpPr>
          <p:nvPr userDrawn="1"/>
        </p:nvSpPr>
        <p:spPr bwMode="auto">
          <a:xfrm>
            <a:off x="3124200" y="2919413"/>
            <a:ext cx="1408113" cy="4000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dirty="0">
                <a:solidFill>
                  <a:schemeClr val="bg1"/>
                </a:solidFill>
              </a:rPr>
              <a:t>This is a tag</a:t>
            </a:r>
          </a:p>
        </p:txBody>
      </p:sp>
      <p:grpSp>
        <p:nvGrpSpPr>
          <p:cNvPr id="20" name="Group 21"/>
          <p:cNvGrpSpPr>
            <a:grpSpLocks/>
          </p:cNvGrpSpPr>
          <p:nvPr userDrawn="1"/>
        </p:nvGrpSpPr>
        <p:grpSpPr bwMode="auto">
          <a:xfrm>
            <a:off x="8461375" y="3200400"/>
            <a:ext cx="473075" cy="523875"/>
            <a:chOff x="2127653" y="906552"/>
            <a:chExt cx="548640" cy="607727"/>
          </a:xfrm>
        </p:grpSpPr>
        <p:sp>
          <p:nvSpPr>
            <p:cNvPr id="21" name="Oval 20">
              <a:extLst>
                <a:ext uri="{FF2B5EF4-FFF2-40B4-BE49-F238E27FC236}">
                  <a16:creationId xmlns:a16="http://schemas.microsoft.com/office/drawing/2014/main" id="{0469356B-CCE4-4FE8-9B4E-BFE8B11E974F}"/>
                </a:ext>
              </a:extLst>
            </p:cNvPr>
            <p:cNvSpPr/>
            <p:nvPr userDrawn="1"/>
          </p:nvSpPr>
          <p:spPr>
            <a:xfrm>
              <a:off x="2127653" y="950750"/>
              <a:ext cx="548640" cy="5487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22" name="TextBox 21"/>
            <p:cNvSpPr txBox="1">
              <a:spLocks noChangeArrowheads="1"/>
            </p:cNvSpPr>
            <p:nvPr userDrawn="1"/>
          </p:nvSpPr>
          <p:spPr bwMode="auto">
            <a:xfrm>
              <a:off x="2190250" y="906552"/>
              <a:ext cx="425289"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1</a:t>
              </a:r>
            </a:p>
          </p:txBody>
        </p:sp>
      </p:grpSp>
      <p:grpSp>
        <p:nvGrpSpPr>
          <p:cNvPr id="23" name="Group 24"/>
          <p:cNvGrpSpPr>
            <a:grpSpLocks/>
          </p:cNvGrpSpPr>
          <p:nvPr userDrawn="1"/>
        </p:nvGrpSpPr>
        <p:grpSpPr bwMode="auto">
          <a:xfrm>
            <a:off x="8458200" y="1655763"/>
            <a:ext cx="479425" cy="523875"/>
            <a:chOff x="992459" y="875183"/>
            <a:chExt cx="591015" cy="633942"/>
          </a:xfrm>
        </p:grpSpPr>
        <p:sp>
          <p:nvSpPr>
            <p:cNvPr id="24" name="Extract 24">
              <a:extLst>
                <a:ext uri="{FF2B5EF4-FFF2-40B4-BE49-F238E27FC236}">
                  <a16:creationId xmlns:a16="http://schemas.microsoft.com/office/drawing/2014/main" id="{9A3B7F3B-84D1-4D24-9613-4C42A025246C}"/>
                </a:ext>
              </a:extLst>
            </p:cNvPr>
            <p:cNvSpPr/>
            <p:nvPr userDrawn="1"/>
          </p:nvSpPr>
          <p:spPr>
            <a:xfrm>
              <a:off x="992459" y="903998"/>
              <a:ext cx="591015" cy="464891"/>
            </a:xfrm>
            <a:prstGeom prst="flowChartExtract">
              <a:avLst/>
            </a:prstGeom>
            <a:solidFill>
              <a:schemeClr val="accent3"/>
            </a:solidFill>
            <a:ln w="31750">
              <a:solidFill>
                <a:schemeClr val="accent3"/>
              </a:solidFill>
              <a:roun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5" name="TextBox 24"/>
            <p:cNvSpPr txBox="1">
              <a:spLocks noChangeArrowheads="1"/>
            </p:cNvSpPr>
            <p:nvPr userDrawn="1"/>
          </p:nvSpPr>
          <p:spPr bwMode="auto">
            <a:xfrm>
              <a:off x="1098137" y="875183"/>
              <a:ext cx="291594" cy="63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a:t>
              </a:r>
            </a:p>
          </p:txBody>
        </p:sp>
      </p:grpSp>
      <p:grpSp>
        <p:nvGrpSpPr>
          <p:cNvPr id="26" name="Group 27"/>
          <p:cNvGrpSpPr>
            <a:grpSpLocks/>
          </p:cNvGrpSpPr>
          <p:nvPr userDrawn="1"/>
        </p:nvGrpSpPr>
        <p:grpSpPr bwMode="auto">
          <a:xfrm>
            <a:off x="8461375" y="2451100"/>
            <a:ext cx="473075" cy="523875"/>
            <a:chOff x="2127653" y="906552"/>
            <a:chExt cx="548640" cy="607727"/>
          </a:xfrm>
        </p:grpSpPr>
        <p:sp>
          <p:nvSpPr>
            <p:cNvPr id="27" name="Oval 26">
              <a:extLst>
                <a:ext uri="{FF2B5EF4-FFF2-40B4-BE49-F238E27FC236}">
                  <a16:creationId xmlns:a16="http://schemas.microsoft.com/office/drawing/2014/main" id="{877D0C84-8B00-433F-BB9D-CBEDAF698DE5}"/>
                </a:ext>
              </a:extLst>
            </p:cNvPr>
            <p:cNvSpPr/>
            <p:nvPr userDrawn="1"/>
          </p:nvSpPr>
          <p:spPr>
            <a:xfrm>
              <a:off x="2127653" y="950750"/>
              <a:ext cx="548640" cy="5487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28" name="TextBox 27"/>
            <p:cNvSpPr txBox="1">
              <a:spLocks noChangeArrowheads="1"/>
            </p:cNvSpPr>
            <p:nvPr userDrawn="1"/>
          </p:nvSpPr>
          <p:spPr bwMode="auto">
            <a:xfrm>
              <a:off x="2171839" y="906552"/>
              <a:ext cx="467633"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A</a:t>
              </a:r>
            </a:p>
          </p:txBody>
        </p:sp>
      </p:grpSp>
      <p:grpSp>
        <p:nvGrpSpPr>
          <p:cNvPr id="29" name="Group 30"/>
          <p:cNvGrpSpPr>
            <a:grpSpLocks/>
          </p:cNvGrpSpPr>
          <p:nvPr userDrawn="1"/>
        </p:nvGrpSpPr>
        <p:grpSpPr bwMode="auto">
          <a:xfrm>
            <a:off x="10614025" y="3200400"/>
            <a:ext cx="473075" cy="523875"/>
            <a:chOff x="2127653" y="903127"/>
            <a:chExt cx="548640" cy="607728"/>
          </a:xfrm>
        </p:grpSpPr>
        <p:sp>
          <p:nvSpPr>
            <p:cNvPr id="30" name="Oval 29">
              <a:extLst>
                <a:ext uri="{FF2B5EF4-FFF2-40B4-BE49-F238E27FC236}">
                  <a16:creationId xmlns:a16="http://schemas.microsoft.com/office/drawing/2014/main" id="{43AC153B-DFC7-4A20-A495-3AE6A675DC56}"/>
                </a:ext>
              </a:extLst>
            </p:cNvPr>
            <p:cNvSpPr/>
            <p:nvPr userDrawn="1"/>
          </p:nvSpPr>
          <p:spPr>
            <a:xfrm>
              <a:off x="2127653" y="951009"/>
              <a:ext cx="548640" cy="54879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31" name="TextBox 30"/>
            <p:cNvSpPr txBox="1">
              <a:spLocks noChangeArrowheads="1"/>
            </p:cNvSpPr>
            <p:nvPr userDrawn="1"/>
          </p:nvSpPr>
          <p:spPr bwMode="auto">
            <a:xfrm>
              <a:off x="2195773" y="903127"/>
              <a:ext cx="427129" cy="6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3</a:t>
              </a:r>
            </a:p>
          </p:txBody>
        </p:sp>
      </p:grpSp>
      <p:grpSp>
        <p:nvGrpSpPr>
          <p:cNvPr id="32" name="Group 33"/>
          <p:cNvGrpSpPr>
            <a:grpSpLocks/>
          </p:cNvGrpSpPr>
          <p:nvPr userDrawn="1"/>
        </p:nvGrpSpPr>
        <p:grpSpPr bwMode="auto">
          <a:xfrm>
            <a:off x="10614025" y="2451100"/>
            <a:ext cx="473075" cy="523875"/>
            <a:chOff x="2127653" y="903127"/>
            <a:chExt cx="548640" cy="607728"/>
          </a:xfrm>
        </p:grpSpPr>
        <p:sp>
          <p:nvSpPr>
            <p:cNvPr id="33" name="Oval 32">
              <a:extLst>
                <a:ext uri="{FF2B5EF4-FFF2-40B4-BE49-F238E27FC236}">
                  <a16:creationId xmlns:a16="http://schemas.microsoft.com/office/drawing/2014/main" id="{6DA1D0DB-1B13-4268-98D3-662174EB7B4D}"/>
                </a:ext>
              </a:extLst>
            </p:cNvPr>
            <p:cNvSpPr/>
            <p:nvPr userDrawn="1"/>
          </p:nvSpPr>
          <p:spPr>
            <a:xfrm>
              <a:off x="2127653" y="951009"/>
              <a:ext cx="548640" cy="54879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34" name="TextBox 33"/>
            <p:cNvSpPr txBox="1">
              <a:spLocks noChangeArrowheads="1"/>
            </p:cNvSpPr>
            <p:nvPr userDrawn="1"/>
          </p:nvSpPr>
          <p:spPr bwMode="auto">
            <a:xfrm>
              <a:off x="2158952" y="903127"/>
              <a:ext cx="436334" cy="6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C</a:t>
              </a:r>
            </a:p>
          </p:txBody>
        </p:sp>
      </p:grpSp>
      <p:grpSp>
        <p:nvGrpSpPr>
          <p:cNvPr id="35" name="Group 36"/>
          <p:cNvGrpSpPr>
            <a:grpSpLocks/>
          </p:cNvGrpSpPr>
          <p:nvPr userDrawn="1"/>
        </p:nvGrpSpPr>
        <p:grpSpPr bwMode="auto">
          <a:xfrm>
            <a:off x="10571163" y="1695450"/>
            <a:ext cx="446087" cy="444500"/>
            <a:chOff x="2043931" y="3586508"/>
            <a:chExt cx="489706" cy="489706"/>
          </a:xfrm>
        </p:grpSpPr>
        <p:sp>
          <p:nvSpPr>
            <p:cNvPr id="36" name="Teardrop 35">
              <a:extLst>
                <a:ext uri="{FF2B5EF4-FFF2-40B4-BE49-F238E27FC236}">
                  <a16:creationId xmlns:a16="http://schemas.microsoft.com/office/drawing/2014/main" id="{E687F4B1-1AB4-4FC0-BF0A-3332FBD99C61}"/>
                </a:ext>
              </a:extLst>
            </p:cNvPr>
            <p:cNvSpPr/>
            <p:nvPr userDrawn="1"/>
          </p:nvSpPr>
          <p:spPr>
            <a:xfrm rot="2724618">
              <a:off x="2043932" y="3586507"/>
              <a:ext cx="489706" cy="489706"/>
            </a:xfrm>
            <a:prstGeom prst="teardrop">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7" name="5-Point Star 37">
              <a:extLst>
                <a:ext uri="{FF2B5EF4-FFF2-40B4-BE49-F238E27FC236}">
                  <a16:creationId xmlns:a16="http://schemas.microsoft.com/office/drawing/2014/main" id="{3FA0C4E6-2C06-454B-B5E1-2A573DE690FD}"/>
                </a:ext>
              </a:extLst>
            </p:cNvPr>
            <p:cNvSpPr/>
            <p:nvPr userDrawn="1"/>
          </p:nvSpPr>
          <p:spPr>
            <a:xfrm>
              <a:off x="2145009" y="3658216"/>
              <a:ext cx="303235" cy="302568"/>
            </a:xfrm>
            <a:prstGeom prst="star5">
              <a:avLst>
                <a:gd name="adj" fmla="val 20872"/>
                <a:gd name="hf" fmla="val 105146"/>
                <a:gd name="vf" fmla="val 110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bg1"/>
                </a:solidFill>
              </a:endParaRPr>
            </a:p>
          </p:txBody>
        </p:sp>
      </p:grpSp>
      <p:grpSp>
        <p:nvGrpSpPr>
          <p:cNvPr id="38" name="Group 39"/>
          <p:cNvGrpSpPr>
            <a:grpSpLocks/>
          </p:cNvGrpSpPr>
          <p:nvPr userDrawn="1"/>
        </p:nvGrpSpPr>
        <p:grpSpPr bwMode="auto">
          <a:xfrm>
            <a:off x="9498013" y="3200400"/>
            <a:ext cx="473075" cy="523875"/>
            <a:chOff x="2127653" y="897547"/>
            <a:chExt cx="548640" cy="607727"/>
          </a:xfrm>
        </p:grpSpPr>
        <p:sp>
          <p:nvSpPr>
            <p:cNvPr id="39" name="Oval 38">
              <a:extLst>
                <a:ext uri="{FF2B5EF4-FFF2-40B4-BE49-F238E27FC236}">
                  <a16:creationId xmlns:a16="http://schemas.microsoft.com/office/drawing/2014/main" id="{3AFFC534-B820-4FEE-B4CE-B9D0B5E353C6}"/>
                </a:ext>
              </a:extLst>
            </p:cNvPr>
            <p:cNvSpPr/>
            <p:nvPr userDrawn="1"/>
          </p:nvSpPr>
          <p:spPr>
            <a:xfrm>
              <a:off x="2127653" y="950954"/>
              <a:ext cx="548640" cy="54879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40" name="TextBox 39"/>
            <p:cNvSpPr txBox="1">
              <a:spLocks noChangeArrowheads="1"/>
            </p:cNvSpPr>
            <p:nvPr userDrawn="1"/>
          </p:nvSpPr>
          <p:spPr bwMode="auto">
            <a:xfrm>
              <a:off x="2199454" y="897547"/>
              <a:ext cx="425289"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2</a:t>
              </a:r>
            </a:p>
          </p:txBody>
        </p:sp>
      </p:grpSp>
      <p:grpSp>
        <p:nvGrpSpPr>
          <p:cNvPr id="41" name="Group 42"/>
          <p:cNvGrpSpPr>
            <a:grpSpLocks/>
          </p:cNvGrpSpPr>
          <p:nvPr userDrawn="1"/>
        </p:nvGrpSpPr>
        <p:grpSpPr bwMode="auto">
          <a:xfrm>
            <a:off x="9498013" y="2451100"/>
            <a:ext cx="473075" cy="523875"/>
            <a:chOff x="2127653" y="906549"/>
            <a:chExt cx="548640" cy="607727"/>
          </a:xfrm>
        </p:grpSpPr>
        <p:sp>
          <p:nvSpPr>
            <p:cNvPr id="42" name="Oval 41">
              <a:extLst>
                <a:ext uri="{FF2B5EF4-FFF2-40B4-BE49-F238E27FC236}">
                  <a16:creationId xmlns:a16="http://schemas.microsoft.com/office/drawing/2014/main" id="{BD6FE74F-E228-4196-A9AE-8148698061B4}"/>
                </a:ext>
              </a:extLst>
            </p:cNvPr>
            <p:cNvSpPr/>
            <p:nvPr userDrawn="1"/>
          </p:nvSpPr>
          <p:spPr>
            <a:xfrm>
              <a:off x="2127653" y="950747"/>
              <a:ext cx="548640" cy="548796"/>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rgbClr val="FF0000"/>
                </a:solidFill>
              </a:endParaRPr>
            </a:p>
            <a:p>
              <a:pPr algn="ctr" eaLnBrk="1" fontAlgn="auto" hangingPunct="1">
                <a:spcBef>
                  <a:spcPts val="0"/>
                </a:spcBef>
                <a:spcAft>
                  <a:spcPts val="0"/>
                </a:spcAft>
                <a:defRPr/>
              </a:pPr>
              <a:endParaRPr lang="en-US" dirty="0"/>
            </a:p>
          </p:txBody>
        </p:sp>
        <p:sp>
          <p:nvSpPr>
            <p:cNvPr id="43" name="TextBox 42"/>
            <p:cNvSpPr txBox="1">
              <a:spLocks noChangeArrowheads="1"/>
            </p:cNvSpPr>
            <p:nvPr userDrawn="1"/>
          </p:nvSpPr>
          <p:spPr bwMode="auto">
            <a:xfrm>
              <a:off x="2171839" y="906549"/>
              <a:ext cx="449222" cy="607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B</a:t>
              </a:r>
            </a:p>
          </p:txBody>
        </p:sp>
      </p:grpSp>
      <p:grpSp>
        <p:nvGrpSpPr>
          <p:cNvPr id="44" name="Group 45"/>
          <p:cNvGrpSpPr>
            <a:grpSpLocks/>
          </p:cNvGrpSpPr>
          <p:nvPr userDrawn="1"/>
        </p:nvGrpSpPr>
        <p:grpSpPr bwMode="auto">
          <a:xfrm>
            <a:off x="9456738" y="1628775"/>
            <a:ext cx="557212" cy="557213"/>
            <a:chOff x="1491082" y="3426255"/>
            <a:chExt cx="557725" cy="557723"/>
          </a:xfrm>
        </p:grpSpPr>
        <p:sp>
          <p:nvSpPr>
            <p:cNvPr id="45" name="Diamond 44">
              <a:extLst>
                <a:ext uri="{FF2B5EF4-FFF2-40B4-BE49-F238E27FC236}">
                  <a16:creationId xmlns:a16="http://schemas.microsoft.com/office/drawing/2014/main" id="{085A2CE9-BB3D-405B-B23E-29887D80F73C}"/>
                </a:ext>
              </a:extLst>
            </p:cNvPr>
            <p:cNvSpPr/>
            <p:nvPr/>
          </p:nvSpPr>
          <p:spPr>
            <a:xfrm>
              <a:off x="1491082" y="3426255"/>
              <a:ext cx="557725" cy="557723"/>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350" dirty="0">
                <a:solidFill>
                  <a:schemeClr val="accent4"/>
                </a:solidFill>
              </a:endParaRPr>
            </a:p>
          </p:txBody>
        </p:sp>
        <p:sp>
          <p:nvSpPr>
            <p:cNvPr id="46" name="TextBox 45"/>
            <p:cNvSpPr txBox="1">
              <a:spLocks noChangeArrowheads="1"/>
            </p:cNvSpPr>
            <p:nvPr userDrawn="1"/>
          </p:nvSpPr>
          <p:spPr bwMode="auto">
            <a:xfrm>
              <a:off x="1607076" y="3438967"/>
              <a:ext cx="236756" cy="52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800" b="1" dirty="0">
                  <a:solidFill>
                    <a:schemeClr val="bg1"/>
                  </a:solidFill>
                </a:rPr>
                <a:t>!</a:t>
              </a:r>
            </a:p>
          </p:txBody>
        </p:sp>
      </p:grpSp>
      <p:pic>
        <p:nvPicPr>
          <p:cNvPr id="47" name="Picture 46" title="-">
            <a:extLst>
              <a:ext uri="{FF2B5EF4-FFF2-40B4-BE49-F238E27FC236}">
                <a16:creationId xmlns:a16="http://schemas.microsoft.com/office/drawing/2014/main" id="{3C70F34D-9003-48BF-BC58-6EB8EEACCB56}"/>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17711900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EB76BCD-3EA3-443C-802A-31EE233B0B8D}"/>
              </a:ext>
            </a:extLst>
          </p:cNvPr>
          <p:cNvGrpSpPr/>
          <p:nvPr userDrawn="1"/>
        </p:nvGrpSpPr>
        <p:grpSpPr>
          <a:xfrm>
            <a:off x="641701" y="5091015"/>
            <a:ext cx="2661031" cy="1446550"/>
            <a:chOff x="1363018" y="3108159"/>
            <a:chExt cx="2661031" cy="1446550"/>
          </a:xfrm>
          <a:solidFill>
            <a:schemeClr val="accent1"/>
          </a:solidFill>
        </p:grpSpPr>
        <p:sp>
          <p:nvSpPr>
            <p:cNvPr id="3" name="Triangle 3">
              <a:extLst>
                <a:ext uri="{FF2B5EF4-FFF2-40B4-BE49-F238E27FC236}">
                  <a16:creationId xmlns:a16="http://schemas.microsoft.com/office/drawing/2014/main" id="{F1529D63-47E2-4B7A-92B2-CE9777486E6B}"/>
                </a:ext>
              </a:extLst>
            </p:cNvPr>
            <p:cNvSpPr/>
            <p:nvPr/>
          </p:nvSpPr>
          <p:spPr>
            <a:xfrm rot="5400000">
              <a:off x="3675062" y="3713345"/>
              <a:ext cx="449084" cy="248890"/>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3">
              <a:extLst>
                <a:ext uri="{FF2B5EF4-FFF2-40B4-BE49-F238E27FC236}">
                  <a16:creationId xmlns:a16="http://schemas.microsoft.com/office/drawing/2014/main" id="{1FEE9E77-D471-44E7-8B08-20404C477FAB}"/>
                </a:ext>
              </a:extLst>
            </p:cNvPr>
            <p:cNvSpPr txBox="1"/>
            <p:nvPr/>
          </p:nvSpPr>
          <p:spPr>
            <a:xfrm>
              <a:off x="1363018" y="3108159"/>
              <a:ext cx="2476308" cy="1446550"/>
            </a:xfrm>
            <a:prstGeom prst="rect">
              <a:avLst/>
            </a:prstGeom>
            <a:grpFill/>
          </p:spPr>
          <p:txBody>
            <a:bodyPr lIns="182880" tIns="182880" rIns="182880" bIns="182880" anchor="ctr">
              <a:spAutoFit/>
            </a:bodyPr>
            <a:lstStyle/>
            <a:p>
              <a:pPr eaLnBrk="1" fontAlgn="auto" hangingPunct="1">
                <a:spcBef>
                  <a:spcPts val="0"/>
                </a:spcBef>
                <a:spcAft>
                  <a:spcPts val="0"/>
                </a:spcAft>
                <a:defRPr/>
              </a:pPr>
              <a:r>
                <a:rPr lang="en-US" sz="1400" dirty="0">
                  <a:solidFill>
                    <a:schemeClr val="bg1"/>
                  </a:solidFill>
                  <a:latin typeface="+mn-lt"/>
                </a:rPr>
                <a:t>Use for definitions, call outs, factoids, on-screen instructions, etc. Box will be reshaped to fit text. Lorem ipsum dolor sit. </a:t>
              </a:r>
            </a:p>
          </p:txBody>
        </p:sp>
      </p:grpSp>
      <p:grpSp>
        <p:nvGrpSpPr>
          <p:cNvPr id="5" name="Group 6"/>
          <p:cNvGrpSpPr>
            <a:grpSpLocks/>
          </p:cNvGrpSpPr>
          <p:nvPr userDrawn="1"/>
        </p:nvGrpSpPr>
        <p:grpSpPr bwMode="auto">
          <a:xfrm>
            <a:off x="3771900" y="4017963"/>
            <a:ext cx="3978275" cy="2557462"/>
            <a:chOff x="6454503" y="4163500"/>
            <a:chExt cx="3977759" cy="2557265"/>
          </a:xfrm>
        </p:grpSpPr>
        <p:sp>
          <p:nvSpPr>
            <p:cNvPr id="6" name="TextBox 5"/>
            <p:cNvSpPr txBox="1">
              <a:spLocks noChangeArrowheads="1"/>
            </p:cNvSpPr>
            <p:nvPr userDrawn="1"/>
          </p:nvSpPr>
          <p:spPr bwMode="auto">
            <a:xfrm>
              <a:off x="6454503" y="4163500"/>
              <a:ext cx="403173" cy="132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8000" dirty="0">
                  <a:solidFill>
                    <a:schemeClr val="accent1"/>
                  </a:solidFill>
                </a:rPr>
                <a:t>“</a:t>
              </a:r>
            </a:p>
          </p:txBody>
        </p:sp>
        <p:sp>
          <p:nvSpPr>
            <p:cNvPr id="7" name="TextBox 6"/>
            <p:cNvSpPr txBox="1">
              <a:spLocks noChangeArrowheads="1"/>
            </p:cNvSpPr>
            <p:nvPr userDrawn="1"/>
          </p:nvSpPr>
          <p:spPr bwMode="auto">
            <a:xfrm>
              <a:off x="10048137" y="4163500"/>
              <a:ext cx="384125" cy="1323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8000" dirty="0">
                  <a:solidFill>
                    <a:schemeClr val="accent1"/>
                  </a:solidFill>
                </a:rPr>
                <a:t>”</a:t>
              </a:r>
            </a:p>
          </p:txBody>
        </p:sp>
        <p:sp>
          <p:nvSpPr>
            <p:cNvPr id="8" name="Rectangle 7"/>
            <p:cNvSpPr>
              <a:spLocks noChangeArrowheads="1"/>
            </p:cNvSpPr>
            <p:nvPr userDrawn="1"/>
          </p:nvSpPr>
          <p:spPr bwMode="auto">
            <a:xfrm>
              <a:off x="7013231" y="4474626"/>
              <a:ext cx="2901574" cy="224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i="1" dirty="0">
                  <a:solidFill>
                    <a:schemeClr val="tx2"/>
                  </a:solidFill>
                </a:rPr>
                <a:t>Lorem ipsum dolor sit amet, consectetuer adipiscing elit, sed diam nonummy nibh euismod tincidunt ut. Adipiscing elit, sed diam nonummy nibh.</a:t>
              </a:r>
            </a:p>
            <a:p>
              <a:pPr algn="r" eaLnBrk="1" hangingPunct="1">
                <a:defRPr/>
              </a:pPr>
              <a:r>
                <a:rPr lang="en-US" altLang="en-US" sz="2000" dirty="0">
                  <a:solidFill>
                    <a:schemeClr val="tx2"/>
                  </a:solidFill>
                </a:rPr>
                <a:t>-This is a quote</a:t>
              </a:r>
            </a:p>
          </p:txBody>
        </p:sp>
      </p:grpSp>
      <p:grpSp>
        <p:nvGrpSpPr>
          <p:cNvPr id="9" name="Group 10"/>
          <p:cNvGrpSpPr>
            <a:grpSpLocks/>
          </p:cNvGrpSpPr>
          <p:nvPr userDrawn="1"/>
        </p:nvGrpSpPr>
        <p:grpSpPr bwMode="auto">
          <a:xfrm>
            <a:off x="638175" y="1490663"/>
            <a:ext cx="2859088" cy="1516062"/>
            <a:chOff x="4603315" y="701458"/>
            <a:chExt cx="2858396" cy="1516499"/>
          </a:xfrm>
        </p:grpSpPr>
        <p:sp>
          <p:nvSpPr>
            <p:cNvPr id="10" name="TextBox 11"/>
            <p:cNvSpPr>
              <a:spLocks noChangeArrowheads="1"/>
            </p:cNvSpPr>
            <p:nvPr userDrawn="1"/>
          </p:nvSpPr>
          <p:spPr bwMode="auto">
            <a:xfrm>
              <a:off x="4603315" y="701458"/>
              <a:ext cx="2461617" cy="1516499"/>
            </a:xfrm>
            <a:prstGeom prst="roundRect">
              <a:avLst>
                <a:gd name="adj" fmla="val 9421"/>
              </a:avLst>
            </a:prstGeom>
            <a:solidFill>
              <a:srgbClr val="457734"/>
            </a:solidFill>
            <a:ln>
              <a:noFill/>
            </a:ln>
            <a:extLst>
              <a:ext uri="{91240B29-F687-4F45-9708-019B960494DF}">
                <a14:hiddenLine xmlns:a14="http://schemas.microsoft.com/office/drawing/2010/main" w="9525">
                  <a:solidFill>
                    <a:srgbClr val="000000"/>
                  </a:solidFill>
                  <a:round/>
                  <a:headEnd/>
                  <a:tailEnd/>
                </a14:hiddenLine>
              </a:ext>
            </a:extLst>
          </p:spPr>
          <p:txBody>
            <a:bodyPr lIns="182880" tIns="182880" rIns="182880" bIns="18288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400" dirty="0">
                  <a:solidFill>
                    <a:schemeClr val="bg1"/>
                  </a:solidFill>
                </a:rPr>
                <a:t>Use for definitions, call outs, factoids, on-screen instructions, etc. Box will be reshaped to fit text. Lorem ipsum adipiscing.</a:t>
              </a:r>
            </a:p>
          </p:txBody>
        </p:sp>
        <p:sp>
          <p:nvSpPr>
            <p:cNvPr id="11" name="Right Triangle 10">
              <a:extLst>
                <a:ext uri="{FF2B5EF4-FFF2-40B4-BE49-F238E27FC236}">
                  <a16:creationId xmlns:a16="http://schemas.microsoft.com/office/drawing/2014/main" id="{29BDD02B-6DB4-4507-9278-34F464C9B817}"/>
                </a:ext>
              </a:extLst>
            </p:cNvPr>
            <p:cNvSpPr/>
            <p:nvPr userDrawn="1"/>
          </p:nvSpPr>
          <p:spPr>
            <a:xfrm rot="5400000">
              <a:off x="7007706" y="585688"/>
              <a:ext cx="338234" cy="569775"/>
            </a:xfrm>
            <a:prstGeom prst="rtTriangle">
              <a:avLst/>
            </a:prstGeom>
            <a:solidFill>
              <a:srgbClr val="45773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grpSp>
        <p:nvGrpSpPr>
          <p:cNvPr id="12" name="Group 11">
            <a:extLst>
              <a:ext uri="{FF2B5EF4-FFF2-40B4-BE49-F238E27FC236}">
                <a16:creationId xmlns:a16="http://schemas.microsoft.com/office/drawing/2014/main" id="{EB32B11F-9829-4006-BD3F-FD9954A900D6}"/>
              </a:ext>
            </a:extLst>
          </p:cNvPr>
          <p:cNvGrpSpPr/>
          <p:nvPr userDrawn="1"/>
        </p:nvGrpSpPr>
        <p:grpSpPr>
          <a:xfrm>
            <a:off x="201684" y="3207439"/>
            <a:ext cx="2914888" cy="1673857"/>
            <a:chOff x="201684" y="3345400"/>
            <a:chExt cx="2914888" cy="1673857"/>
          </a:xfrm>
          <a:solidFill>
            <a:schemeClr val="accent3"/>
          </a:solidFill>
        </p:grpSpPr>
        <p:sp>
          <p:nvSpPr>
            <p:cNvPr id="13" name="Right Triangle 12">
              <a:extLst>
                <a:ext uri="{FF2B5EF4-FFF2-40B4-BE49-F238E27FC236}">
                  <a16:creationId xmlns:a16="http://schemas.microsoft.com/office/drawing/2014/main" id="{5313B1DF-2E0E-4E97-A306-BB53D8BC306D}"/>
                </a:ext>
              </a:extLst>
            </p:cNvPr>
            <p:cNvSpPr/>
            <p:nvPr/>
          </p:nvSpPr>
          <p:spPr>
            <a:xfrm rot="16200000">
              <a:off x="818096" y="2728988"/>
              <a:ext cx="1673857" cy="2906682"/>
            </a:xfrm>
            <a:prstGeom prst="r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4" name="TextBox 13">
              <a:extLst>
                <a:ext uri="{FF2B5EF4-FFF2-40B4-BE49-F238E27FC236}">
                  <a16:creationId xmlns:a16="http://schemas.microsoft.com/office/drawing/2014/main" id="{C9556EBE-1F5F-4800-9AA7-ECCF51D85D59}"/>
                </a:ext>
              </a:extLst>
            </p:cNvPr>
            <p:cNvSpPr txBox="1"/>
            <p:nvPr/>
          </p:nvSpPr>
          <p:spPr>
            <a:xfrm>
              <a:off x="642464" y="3345401"/>
              <a:ext cx="2474108" cy="1661993"/>
            </a:xfrm>
            <a:prstGeom prst="rect">
              <a:avLst/>
            </a:prstGeom>
            <a:solidFill>
              <a:schemeClr val="accent3"/>
            </a:solidFill>
          </p:spPr>
          <p:txBody>
            <a:bodyPr lIns="182880" tIns="182880" rIns="182880" bIns="182880">
              <a:spAutoFit/>
            </a:bodyPr>
            <a:lstStyle/>
            <a:p>
              <a:pPr eaLnBrk="1" fontAlgn="auto" hangingPunct="1">
                <a:spcBef>
                  <a:spcPts val="0"/>
                </a:spcBef>
                <a:spcAft>
                  <a:spcPts val="0"/>
                </a:spcAft>
                <a:defRPr/>
              </a:pPr>
              <a:r>
                <a:rPr lang="en-US" sz="1400" dirty="0">
                  <a:solidFill>
                    <a:schemeClr val="bg1"/>
                  </a:solidFill>
                  <a:latin typeface="+mn-lt"/>
                </a:rPr>
                <a:t>Use for definitions, call outs, factoids, on-screen instructions, etc. Box will be reshaped to fit text. Lorem ipsum dolor sit amet, consectetuer adipiscing elit.</a:t>
              </a:r>
            </a:p>
          </p:txBody>
        </p:sp>
      </p:grpSp>
      <p:grpSp>
        <p:nvGrpSpPr>
          <p:cNvPr id="15" name="Group 14">
            <a:extLst>
              <a:ext uri="{FF2B5EF4-FFF2-40B4-BE49-F238E27FC236}">
                <a16:creationId xmlns:a16="http://schemas.microsoft.com/office/drawing/2014/main" id="{74AAD283-1B30-403A-BDAA-ED961474F4F8}"/>
              </a:ext>
            </a:extLst>
          </p:cNvPr>
          <p:cNvGrpSpPr/>
          <p:nvPr userDrawn="1"/>
        </p:nvGrpSpPr>
        <p:grpSpPr>
          <a:xfrm>
            <a:off x="8025799" y="4341616"/>
            <a:ext cx="3796803" cy="2043937"/>
            <a:chOff x="2743198" y="742708"/>
            <a:chExt cx="3796803" cy="2043937"/>
          </a:xfrm>
          <a:effectLst>
            <a:outerShdw blurRad="152400" dist="50800" dir="3600000" sx="97000" sy="97000" algn="ctr" rotWithShape="0">
              <a:srgbClr val="000000">
                <a:alpha val="28000"/>
              </a:srgbClr>
            </a:outerShdw>
          </a:effectLst>
        </p:grpSpPr>
        <p:sp>
          <p:nvSpPr>
            <p:cNvPr id="16" name="Round Same Side Corner Rectangle 16">
              <a:extLst>
                <a:ext uri="{FF2B5EF4-FFF2-40B4-BE49-F238E27FC236}">
                  <a16:creationId xmlns:a16="http://schemas.microsoft.com/office/drawing/2014/main" id="{544D0679-F9C0-4FEC-8FF0-579242D26A8F}"/>
                </a:ext>
              </a:extLst>
            </p:cNvPr>
            <p:cNvSpPr/>
            <p:nvPr/>
          </p:nvSpPr>
          <p:spPr>
            <a:xfrm rot="16200000">
              <a:off x="2874226" y="655130"/>
              <a:ext cx="496231" cy="758287"/>
            </a:xfrm>
            <a:prstGeom prst="round2SameRect">
              <a:avLst/>
            </a:prstGeom>
            <a:solidFill>
              <a:srgbClr val="C549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7" name="TextBox 16">
              <a:extLst>
                <a:ext uri="{FF2B5EF4-FFF2-40B4-BE49-F238E27FC236}">
                  <a16:creationId xmlns:a16="http://schemas.microsoft.com/office/drawing/2014/main" id="{4DF294C7-C0BD-451A-9558-CA67EC2CAAAF}"/>
                </a:ext>
              </a:extLst>
            </p:cNvPr>
            <p:cNvSpPr txBox="1"/>
            <p:nvPr/>
          </p:nvSpPr>
          <p:spPr>
            <a:xfrm>
              <a:off x="3297136" y="786157"/>
              <a:ext cx="3242865" cy="2000488"/>
            </a:xfrm>
            <a:prstGeom prst="roundRect">
              <a:avLst>
                <a:gd name="adj" fmla="val 8555"/>
              </a:avLst>
            </a:prstGeom>
            <a:solidFill>
              <a:schemeClr val="bg1"/>
            </a:solidFill>
            <a:ln w="22225">
              <a:solidFill>
                <a:srgbClr val="C54900"/>
              </a:solidFill>
            </a:ln>
          </p:spPr>
          <p:txBody>
            <a:bodyPr tIns="91440" bIns="91440">
              <a:spAutoFit/>
            </a:bodyPr>
            <a:lstStyle/>
            <a:p>
              <a:pPr eaLnBrk="1" fontAlgn="auto" hangingPunct="1">
                <a:spcBef>
                  <a:spcPts val="0"/>
                </a:spcBef>
                <a:spcAft>
                  <a:spcPts val="0"/>
                </a:spcAft>
                <a:defRPr/>
              </a:pPr>
              <a:r>
                <a:rPr lang="en-US" sz="1400" dirty="0">
                  <a:latin typeface="+mn-lt"/>
                </a:rPr>
                <a:t>Use for call outs, factoids, on-screen instructions, etc. Box will be reshaped to fit text. Lorem ipsum dolor sit amet, consectetuer adipiscing?</a:t>
              </a:r>
            </a:p>
            <a:p>
              <a:pPr eaLnBrk="1" fontAlgn="auto" hangingPunct="1">
                <a:spcBef>
                  <a:spcPts val="0"/>
                </a:spcBef>
                <a:spcAft>
                  <a:spcPts val="0"/>
                </a:spcAft>
                <a:defRPr/>
              </a:pPr>
              <a:endParaRPr lang="en-US" sz="1400" dirty="0">
                <a:latin typeface="+mn-lt"/>
              </a:endParaRPr>
            </a:p>
            <a:p>
              <a:pPr eaLnBrk="1" fontAlgn="auto" hangingPunct="1">
                <a:spcBef>
                  <a:spcPts val="0"/>
                </a:spcBef>
                <a:spcAft>
                  <a:spcPts val="0"/>
                </a:spcAft>
                <a:defRPr/>
              </a:pPr>
              <a:r>
                <a:rPr lang="en-US" sz="1400" i="1" dirty="0">
                  <a:latin typeface="+mn-lt"/>
                </a:rPr>
                <a:t>Lorem ipsum dolor sit amet, consectetuer adipiscing elit, sed diam nonummy nibh euismod tincidunt ut.</a:t>
              </a:r>
            </a:p>
          </p:txBody>
        </p:sp>
        <p:sp>
          <p:nvSpPr>
            <p:cNvPr id="18" name="TextBox 17">
              <a:extLst>
                <a:ext uri="{FF2B5EF4-FFF2-40B4-BE49-F238E27FC236}">
                  <a16:creationId xmlns:a16="http://schemas.microsoft.com/office/drawing/2014/main" id="{CC35D29C-19AC-4B7D-90DD-5C0FB5207F00}"/>
                </a:ext>
              </a:extLst>
            </p:cNvPr>
            <p:cNvSpPr txBox="1"/>
            <p:nvPr/>
          </p:nvSpPr>
          <p:spPr>
            <a:xfrm>
              <a:off x="2853252" y="742708"/>
              <a:ext cx="375424" cy="584775"/>
            </a:xfrm>
            <a:prstGeom prst="rect">
              <a:avLst/>
            </a:prstGeom>
            <a:noFill/>
          </p:spPr>
          <p:txBody>
            <a:bodyPr wrap="none">
              <a:spAutoFit/>
            </a:bodyPr>
            <a:lstStyle/>
            <a:p>
              <a:pPr eaLnBrk="1" fontAlgn="auto" hangingPunct="1">
                <a:spcBef>
                  <a:spcPts val="0"/>
                </a:spcBef>
                <a:spcAft>
                  <a:spcPts val="0"/>
                </a:spcAft>
                <a:defRPr/>
              </a:pPr>
              <a:r>
                <a:rPr lang="en-US" sz="3200" b="1" dirty="0">
                  <a:solidFill>
                    <a:schemeClr val="bg1"/>
                  </a:solidFill>
                  <a:latin typeface="+mn-lt"/>
                </a:rPr>
                <a:t>?</a:t>
              </a:r>
            </a:p>
          </p:txBody>
        </p:sp>
      </p:grpSp>
      <p:grpSp>
        <p:nvGrpSpPr>
          <p:cNvPr id="19" name="Group 18">
            <a:extLst>
              <a:ext uri="{FF2B5EF4-FFF2-40B4-BE49-F238E27FC236}">
                <a16:creationId xmlns:a16="http://schemas.microsoft.com/office/drawing/2014/main" id="{C8423F7A-31DA-4B61-800B-DC9C99B680F5}"/>
              </a:ext>
            </a:extLst>
          </p:cNvPr>
          <p:cNvGrpSpPr/>
          <p:nvPr userDrawn="1"/>
        </p:nvGrpSpPr>
        <p:grpSpPr>
          <a:xfrm>
            <a:off x="7994014" y="1406871"/>
            <a:ext cx="3796834" cy="1140492"/>
            <a:chOff x="2743198" y="742708"/>
            <a:chExt cx="3796834" cy="1140492"/>
          </a:xfrm>
          <a:effectLst>
            <a:outerShdw blurRad="152400" dist="50800" dir="3600000" sx="97000" sy="97000" algn="ctr" rotWithShape="0">
              <a:srgbClr val="000000">
                <a:alpha val="28000"/>
              </a:srgbClr>
            </a:outerShdw>
          </a:effectLst>
        </p:grpSpPr>
        <p:sp>
          <p:nvSpPr>
            <p:cNvPr id="20" name="Round Same Side Corner Rectangle 20">
              <a:extLst>
                <a:ext uri="{FF2B5EF4-FFF2-40B4-BE49-F238E27FC236}">
                  <a16:creationId xmlns:a16="http://schemas.microsoft.com/office/drawing/2014/main" id="{4535598C-6ACB-487F-BF10-CF26FB4D19EA}"/>
                </a:ext>
              </a:extLst>
            </p:cNvPr>
            <p:cNvSpPr/>
            <p:nvPr/>
          </p:nvSpPr>
          <p:spPr>
            <a:xfrm rot="16200000">
              <a:off x="2874226" y="655130"/>
              <a:ext cx="496231" cy="758287"/>
            </a:xfrm>
            <a:prstGeom prst="round2SameRect">
              <a:avLst/>
            </a:prstGeom>
            <a:solidFill>
              <a:srgbClr val="457734"/>
            </a:solidFill>
            <a:ln>
              <a:solidFill>
                <a:srgbClr val="45773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tx2"/>
                </a:solidFill>
              </a:endParaRPr>
            </a:p>
          </p:txBody>
        </p:sp>
        <p:sp>
          <p:nvSpPr>
            <p:cNvPr id="21" name="TextBox 20">
              <a:extLst>
                <a:ext uri="{FF2B5EF4-FFF2-40B4-BE49-F238E27FC236}">
                  <a16:creationId xmlns:a16="http://schemas.microsoft.com/office/drawing/2014/main" id="{638478B7-3C70-4DB0-BD18-3FF7B776FEFF}"/>
                </a:ext>
              </a:extLst>
            </p:cNvPr>
            <p:cNvSpPr txBox="1"/>
            <p:nvPr/>
          </p:nvSpPr>
          <p:spPr>
            <a:xfrm>
              <a:off x="3297136" y="786158"/>
              <a:ext cx="3242896" cy="1097042"/>
            </a:xfrm>
            <a:prstGeom prst="roundRect">
              <a:avLst>
                <a:gd name="adj" fmla="val 8555"/>
              </a:avLst>
            </a:prstGeom>
            <a:solidFill>
              <a:schemeClr val="bg1"/>
            </a:solidFill>
            <a:ln w="22225">
              <a:solidFill>
                <a:srgbClr val="457734"/>
              </a:solidFill>
            </a:ln>
          </p:spPr>
          <p:txBody>
            <a:bodyPr tIns="91440" bIns="91440">
              <a:spAutoFit/>
            </a:bodyPr>
            <a:lstStyle/>
            <a:p>
              <a:pPr eaLnBrk="1" fontAlgn="auto" hangingPunct="1">
                <a:spcBef>
                  <a:spcPts val="0"/>
                </a:spcBef>
                <a:spcAft>
                  <a:spcPts val="0"/>
                </a:spcAft>
                <a:defRPr/>
              </a:pPr>
              <a:r>
                <a:rPr lang="en-US" sz="1400" dirty="0">
                  <a:latin typeface="+mn-lt"/>
                </a:rPr>
                <a:t>Use for call outs, factoids, on-screen instructions, etc. Box will be reshaped to fit text. Lorem ipsum dolor sit amet, consectetuer adipiscing.</a:t>
              </a:r>
            </a:p>
          </p:txBody>
        </p:sp>
        <p:sp>
          <p:nvSpPr>
            <p:cNvPr id="22" name="TextBox 21">
              <a:extLst>
                <a:ext uri="{FF2B5EF4-FFF2-40B4-BE49-F238E27FC236}">
                  <a16:creationId xmlns:a16="http://schemas.microsoft.com/office/drawing/2014/main" id="{D69A913B-E9E6-469F-A488-01B602FD8D52}"/>
                </a:ext>
              </a:extLst>
            </p:cNvPr>
            <p:cNvSpPr txBox="1"/>
            <p:nvPr/>
          </p:nvSpPr>
          <p:spPr>
            <a:xfrm>
              <a:off x="2879384" y="742708"/>
              <a:ext cx="317716" cy="584775"/>
            </a:xfrm>
            <a:prstGeom prst="rect">
              <a:avLst/>
            </a:prstGeom>
            <a:noFill/>
          </p:spPr>
          <p:txBody>
            <a:bodyPr wrap="none">
              <a:spAutoFit/>
            </a:bodyPr>
            <a:lstStyle/>
            <a:p>
              <a:pPr eaLnBrk="1" fontAlgn="auto" hangingPunct="1">
                <a:spcBef>
                  <a:spcPts val="0"/>
                </a:spcBef>
                <a:spcAft>
                  <a:spcPts val="0"/>
                </a:spcAft>
                <a:defRPr/>
              </a:pPr>
              <a:r>
                <a:rPr lang="en-US" sz="3200" b="1" dirty="0">
                  <a:solidFill>
                    <a:schemeClr val="bg1"/>
                  </a:solidFill>
                  <a:latin typeface="+mn-lt"/>
                </a:rPr>
                <a:t>!</a:t>
              </a:r>
            </a:p>
          </p:txBody>
        </p:sp>
      </p:grpSp>
      <p:grpSp>
        <p:nvGrpSpPr>
          <p:cNvPr id="23" name="Group 22">
            <a:extLst>
              <a:ext uri="{FF2B5EF4-FFF2-40B4-BE49-F238E27FC236}">
                <a16:creationId xmlns:a16="http://schemas.microsoft.com/office/drawing/2014/main" id="{98F92A22-CA9A-49CF-8F75-4EE1183F3BAC}"/>
              </a:ext>
            </a:extLst>
          </p:cNvPr>
          <p:cNvGrpSpPr/>
          <p:nvPr userDrawn="1"/>
        </p:nvGrpSpPr>
        <p:grpSpPr>
          <a:xfrm>
            <a:off x="8590361" y="2970394"/>
            <a:ext cx="3223650" cy="1097042"/>
            <a:chOff x="8423329" y="5344015"/>
            <a:chExt cx="3223650" cy="1097042"/>
          </a:xfrm>
          <a:effectLst>
            <a:outerShdw blurRad="152400" dist="50800" dir="3600000" sx="97000" sy="97000" algn="ctr" rotWithShape="0">
              <a:srgbClr val="000000">
                <a:alpha val="28000"/>
              </a:srgbClr>
            </a:outerShdw>
          </a:effectLst>
        </p:grpSpPr>
        <p:grpSp>
          <p:nvGrpSpPr>
            <p:cNvPr id="24" name="Group 23">
              <a:extLst>
                <a:ext uri="{FF2B5EF4-FFF2-40B4-BE49-F238E27FC236}">
                  <a16:creationId xmlns:a16="http://schemas.microsoft.com/office/drawing/2014/main" id="{EE40646D-8CE2-4580-B476-B52646FA3E96}"/>
                </a:ext>
              </a:extLst>
            </p:cNvPr>
            <p:cNvGrpSpPr/>
            <p:nvPr/>
          </p:nvGrpSpPr>
          <p:grpSpPr>
            <a:xfrm>
              <a:off x="10908293" y="5344015"/>
              <a:ext cx="738686" cy="496231"/>
              <a:chOff x="10908293" y="5344015"/>
              <a:chExt cx="738686" cy="496231"/>
            </a:xfrm>
          </p:grpSpPr>
          <p:sp>
            <p:nvSpPr>
              <p:cNvPr id="26" name="Round Same Side Corner Rectangle 26">
                <a:extLst>
                  <a:ext uri="{FF2B5EF4-FFF2-40B4-BE49-F238E27FC236}">
                    <a16:creationId xmlns:a16="http://schemas.microsoft.com/office/drawing/2014/main" id="{8F03BB8C-5B73-4BF3-A2E2-5C2058D92A8B}"/>
                  </a:ext>
                </a:extLst>
              </p:cNvPr>
              <p:cNvSpPr/>
              <p:nvPr/>
            </p:nvSpPr>
            <p:spPr>
              <a:xfrm rot="5400000">
                <a:off x="11029520" y="5222788"/>
                <a:ext cx="496231" cy="738686"/>
              </a:xfrm>
              <a:prstGeom prst="round2Same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27" name="Right Arrow 27">
                <a:extLst>
                  <a:ext uri="{FF2B5EF4-FFF2-40B4-BE49-F238E27FC236}">
                    <a16:creationId xmlns:a16="http://schemas.microsoft.com/office/drawing/2014/main" id="{D289347C-F557-48A3-9515-E3265C4FD35F}"/>
                  </a:ext>
                </a:extLst>
              </p:cNvPr>
              <p:cNvSpPr/>
              <p:nvPr/>
            </p:nvSpPr>
            <p:spPr>
              <a:xfrm>
                <a:off x="11194947" y="5452647"/>
                <a:ext cx="356460" cy="278969"/>
              </a:xfrm>
              <a:prstGeom prst="rightArrow">
                <a:avLst>
                  <a:gd name="adj1" fmla="val 50000"/>
                  <a:gd name="adj2"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grpSp>
        <p:sp>
          <p:nvSpPr>
            <p:cNvPr id="25" name="TextBox 24">
              <a:extLst>
                <a:ext uri="{FF2B5EF4-FFF2-40B4-BE49-F238E27FC236}">
                  <a16:creationId xmlns:a16="http://schemas.microsoft.com/office/drawing/2014/main" id="{98055AE3-D716-41BD-B1C0-D25FAC83700D}"/>
                </a:ext>
              </a:extLst>
            </p:cNvPr>
            <p:cNvSpPr txBox="1"/>
            <p:nvPr/>
          </p:nvSpPr>
          <p:spPr>
            <a:xfrm>
              <a:off x="8423329" y="5344015"/>
              <a:ext cx="2676044" cy="1097042"/>
            </a:xfrm>
            <a:prstGeom prst="roundRect">
              <a:avLst>
                <a:gd name="adj" fmla="val 8555"/>
              </a:avLst>
            </a:prstGeom>
            <a:solidFill>
              <a:schemeClr val="bg1"/>
            </a:solidFill>
            <a:ln w="22225">
              <a:solidFill>
                <a:schemeClr val="tx1"/>
              </a:solidFill>
            </a:ln>
          </p:spPr>
          <p:txBody>
            <a:bodyPr tIns="91440" bIns="91440">
              <a:spAutoFit/>
            </a:bodyPr>
            <a:lstStyle/>
            <a:p>
              <a:pPr eaLnBrk="1" fontAlgn="auto" hangingPunct="1">
                <a:spcBef>
                  <a:spcPts val="0"/>
                </a:spcBef>
                <a:spcAft>
                  <a:spcPts val="0"/>
                </a:spcAft>
                <a:defRPr/>
              </a:pPr>
              <a:r>
                <a:rPr lang="en-US" sz="1400" dirty="0">
                  <a:latin typeface="+mn-lt"/>
                </a:rPr>
                <a:t>Use for call outs, factoids, on-screen instructions, etc. Box will be reshaped to fit text. Lorem ipsum dolor.</a:t>
              </a:r>
            </a:p>
          </p:txBody>
        </p:sp>
      </p:grpSp>
      <p:grpSp>
        <p:nvGrpSpPr>
          <p:cNvPr id="28" name="Group 29"/>
          <p:cNvGrpSpPr>
            <a:grpSpLocks/>
          </p:cNvGrpSpPr>
          <p:nvPr userDrawn="1"/>
        </p:nvGrpSpPr>
        <p:grpSpPr bwMode="auto">
          <a:xfrm>
            <a:off x="3943350" y="1457325"/>
            <a:ext cx="3775075" cy="2266950"/>
            <a:chOff x="4214703" y="2851101"/>
            <a:chExt cx="3259397" cy="2267269"/>
          </a:xfrm>
        </p:grpSpPr>
        <p:sp>
          <p:nvSpPr>
            <p:cNvPr id="29" name="TextBox 30"/>
            <p:cNvSpPr>
              <a:spLocks noChangeArrowheads="1"/>
            </p:cNvSpPr>
            <p:nvPr userDrawn="1"/>
          </p:nvSpPr>
          <p:spPr bwMode="auto">
            <a:xfrm>
              <a:off x="4220186" y="2859040"/>
              <a:ext cx="3242949" cy="2259330"/>
            </a:xfrm>
            <a:prstGeom prst="roundRect">
              <a:avLst>
                <a:gd name="adj" fmla="val 8556"/>
              </a:avLst>
            </a:prstGeom>
            <a:solidFill>
              <a:schemeClr val="bg1"/>
            </a:solidFill>
            <a:ln w="22225">
              <a:solidFill>
                <a:schemeClr val="accent1"/>
              </a:solidFill>
              <a:round/>
              <a:headEnd/>
              <a:tailEnd/>
            </a:ln>
          </p:spPr>
          <p:txBody>
            <a:bodyPr tIns="5486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400" dirty="0"/>
                <a:t>Use for definitions, call outs, factoids, on-screen instructions, etc. Reshape surrounding box to fit the text box.</a:t>
              </a:r>
            </a:p>
            <a:p>
              <a:pPr eaLnBrk="1" hangingPunct="1">
                <a:defRPr/>
              </a:pPr>
              <a:endParaRPr lang="en-US" altLang="en-US" sz="1400" dirty="0"/>
            </a:p>
            <a:p>
              <a:pPr eaLnBrk="1" hangingPunct="1">
                <a:defRPr/>
              </a:pPr>
              <a:r>
                <a:rPr lang="en-US" altLang="en-US" sz="1400" dirty="0"/>
                <a:t>Lorem ipsum dolor sit amet, consectetuer adipiscing elit, sed diam nonummy nibh euismod tincidunt ut</a:t>
              </a:r>
              <a:r>
                <a:rPr lang="en-US" altLang="en-US" sz="1400" i="1" dirty="0"/>
                <a:t>.</a:t>
              </a:r>
            </a:p>
          </p:txBody>
        </p:sp>
        <p:sp>
          <p:nvSpPr>
            <p:cNvPr id="30" name="Round Same Side Corner Rectangle 30">
              <a:extLst>
                <a:ext uri="{FF2B5EF4-FFF2-40B4-BE49-F238E27FC236}">
                  <a16:creationId xmlns:a16="http://schemas.microsoft.com/office/drawing/2014/main" id="{CA43E972-87D3-452C-947E-AB9218739118}"/>
                </a:ext>
              </a:extLst>
            </p:cNvPr>
            <p:cNvSpPr/>
            <p:nvPr userDrawn="1"/>
          </p:nvSpPr>
          <p:spPr>
            <a:xfrm>
              <a:off x="4214703" y="2851101"/>
              <a:ext cx="3259397" cy="500133"/>
            </a:xfrm>
            <a:prstGeom prst="round2SameRect">
              <a:avLst>
                <a:gd name="adj1" fmla="val 9634"/>
                <a:gd name="adj2"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31" name="TextBox 30"/>
            <p:cNvSpPr txBox="1">
              <a:spLocks noChangeArrowheads="1"/>
            </p:cNvSpPr>
            <p:nvPr userDrawn="1"/>
          </p:nvSpPr>
          <p:spPr bwMode="auto">
            <a:xfrm>
              <a:off x="4259935" y="2874917"/>
              <a:ext cx="1051285" cy="46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400" dirty="0">
                  <a:solidFill>
                    <a:schemeClr val="bg1"/>
                  </a:solidFill>
                </a:rPr>
                <a:t>Heading</a:t>
              </a:r>
            </a:p>
          </p:txBody>
        </p:sp>
      </p:grpSp>
      <p:pic>
        <p:nvPicPr>
          <p:cNvPr id="32" name="Picture 31" title="-">
            <a:extLst>
              <a:ext uri="{FF2B5EF4-FFF2-40B4-BE49-F238E27FC236}">
                <a16:creationId xmlns:a16="http://schemas.microsoft.com/office/drawing/2014/main" id="{84C8739F-CAA1-446D-B7FD-58FDEAA6C240}"/>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928161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aphicFrame>
        <p:nvGraphicFramePr>
          <p:cNvPr id="2" name="Chart 3"/>
          <p:cNvGraphicFramePr>
            <a:graphicFrameLocks/>
          </p:cNvGraphicFramePr>
          <p:nvPr/>
        </p:nvGraphicFramePr>
        <p:xfrm>
          <a:off x="8131175" y="1265238"/>
          <a:ext cx="2998788" cy="2949575"/>
        </p:xfrm>
        <a:graphic>
          <a:graphicData uri="http://schemas.openxmlformats.org/presentationml/2006/ole">
            <mc:AlternateContent xmlns:mc="http://schemas.openxmlformats.org/markup-compatibility/2006">
              <mc:Choice xmlns:v="urn:schemas-microsoft-com:vml" Requires="v">
                <p:oleObj name="Chart" r:id="rId2" imgW="3005588" imgH="2956816" progId="Excel.Chart.8">
                  <p:embed/>
                </p:oleObj>
              </mc:Choice>
              <mc:Fallback>
                <p:oleObj name="Chart" r:id="rId2" imgW="3005588" imgH="2956816" progId="Excel.Chart.8">
                  <p:embed/>
                  <p:pic>
                    <p:nvPicPr>
                      <p:cNvPr id="2" name="Chart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175" y="1265238"/>
                        <a:ext cx="2998788" cy="294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Chart 4"/>
          <p:cNvGraphicFramePr>
            <a:graphicFrameLocks/>
          </p:cNvGraphicFramePr>
          <p:nvPr/>
        </p:nvGraphicFramePr>
        <p:xfrm>
          <a:off x="8061325" y="4333875"/>
          <a:ext cx="3140075" cy="2076450"/>
        </p:xfrm>
        <a:graphic>
          <a:graphicData uri="http://schemas.openxmlformats.org/presentationml/2006/ole">
            <mc:AlternateContent xmlns:mc="http://schemas.openxmlformats.org/markup-compatibility/2006">
              <mc:Choice xmlns:v="urn:schemas-microsoft-com:vml" Requires="v">
                <p:oleObj name="Chart" r:id="rId4" imgW="3145809" imgH="2085013" progId="Excel.Chart.8">
                  <p:embed/>
                </p:oleObj>
              </mc:Choice>
              <mc:Fallback>
                <p:oleObj name="Chart" r:id="rId4" imgW="3145809" imgH="2085013" progId="Excel.Chart.8">
                  <p:embed/>
                  <p:pic>
                    <p:nvPicPr>
                      <p:cNvPr id="3" name="Chart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61325" y="4333875"/>
                        <a:ext cx="3140075" cy="207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4" name="Group 5"/>
          <p:cNvGrpSpPr>
            <a:grpSpLocks/>
          </p:cNvGrpSpPr>
          <p:nvPr userDrawn="1"/>
        </p:nvGrpSpPr>
        <p:grpSpPr bwMode="auto">
          <a:xfrm>
            <a:off x="749300" y="1943100"/>
            <a:ext cx="6080125" cy="3705225"/>
            <a:chOff x="930122" y="1876493"/>
            <a:chExt cx="6080277" cy="3705484"/>
          </a:xfrm>
        </p:grpSpPr>
        <p:grpSp>
          <p:nvGrpSpPr>
            <p:cNvPr id="5" name="Group 6"/>
            <p:cNvGrpSpPr>
              <a:grpSpLocks/>
            </p:cNvGrpSpPr>
            <p:nvPr userDrawn="1"/>
          </p:nvGrpSpPr>
          <p:grpSpPr bwMode="auto">
            <a:xfrm>
              <a:off x="930122" y="1876493"/>
              <a:ext cx="6080277" cy="3011725"/>
              <a:chOff x="463888" y="994530"/>
              <a:chExt cx="5240218" cy="2595620"/>
            </a:xfrm>
          </p:grpSpPr>
          <p:grpSp>
            <p:nvGrpSpPr>
              <p:cNvPr id="7" name="Group 8"/>
              <p:cNvGrpSpPr>
                <a:grpSpLocks/>
              </p:cNvGrpSpPr>
              <p:nvPr userDrawn="1"/>
            </p:nvGrpSpPr>
            <p:grpSpPr bwMode="auto">
              <a:xfrm>
                <a:off x="463888" y="1314202"/>
                <a:ext cx="1550141" cy="1312842"/>
                <a:chOff x="463888" y="1314202"/>
                <a:chExt cx="1550141" cy="1312842"/>
              </a:xfrm>
            </p:grpSpPr>
            <p:cxnSp>
              <p:nvCxnSpPr>
                <p:cNvPr id="20" name="Straight Connector 19">
                  <a:extLst>
                    <a:ext uri="{FF2B5EF4-FFF2-40B4-BE49-F238E27FC236}">
                      <a16:creationId xmlns:a16="http://schemas.microsoft.com/office/drawing/2014/main" id="{3A4767CA-8E16-444F-A9F4-1B14405FA213}"/>
                    </a:ext>
                  </a:extLst>
                </p:cNvPr>
                <p:cNvCxnSpPr/>
                <p:nvPr userDrawn="1"/>
              </p:nvCxnSpPr>
              <p:spPr>
                <a:xfrm flipV="1">
                  <a:off x="1189036" y="1615722"/>
                  <a:ext cx="0" cy="563725"/>
                </a:xfrm>
                <a:prstGeom prst="line">
                  <a:avLst/>
                </a:prstGeom>
                <a:ln w="25400">
                  <a:solidFill>
                    <a:srgbClr val="457734"/>
                  </a:solidFill>
                </a:ln>
              </p:spPr>
              <p:style>
                <a:lnRef idx="1">
                  <a:schemeClr val="accent1"/>
                </a:lnRef>
                <a:fillRef idx="0">
                  <a:schemeClr val="accent1"/>
                </a:fillRef>
                <a:effectRef idx="0">
                  <a:schemeClr val="accent1"/>
                </a:effectRef>
                <a:fontRef idx="minor">
                  <a:schemeClr val="tx1"/>
                </a:fontRef>
              </p:style>
            </p:cxnSp>
            <p:sp>
              <p:nvSpPr>
                <p:cNvPr id="21" name="Freeform 48">
                  <a:extLst>
                    <a:ext uri="{FF2B5EF4-FFF2-40B4-BE49-F238E27FC236}">
                      <a16:creationId xmlns:a16="http://schemas.microsoft.com/office/drawing/2014/main" id="{62B244DF-1862-4439-A9AA-126EF1E7DC9F}"/>
                    </a:ext>
                  </a:extLst>
                </p:cNvPr>
                <p:cNvSpPr/>
                <p:nvPr userDrawn="1"/>
              </p:nvSpPr>
              <p:spPr>
                <a:xfrm>
                  <a:off x="578817" y="2112402"/>
                  <a:ext cx="1435246"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rgbClr val="45773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88011" rIns="423394" bIns="88011" spcCol="1270" anchor="ctr">
                  <a:normAutofit/>
                </a:bodyPr>
                <a:lstStyle/>
                <a:p>
                  <a:pPr algn="ctr" defTabSz="1466850" eaLnBrk="1" fontAlgn="auto" hangingPunct="1">
                    <a:lnSpc>
                      <a:spcPct val="90000"/>
                    </a:lnSpc>
                    <a:spcAft>
                      <a:spcPct val="35000"/>
                    </a:spcAft>
                    <a:defRPr/>
                  </a:pPr>
                  <a:r>
                    <a:rPr lang="en-US" sz="1400" b="1" dirty="0">
                      <a:solidFill>
                        <a:schemeClr val="bg1"/>
                      </a:solidFill>
                    </a:rPr>
                    <a:t>1955</a:t>
                  </a:r>
                </a:p>
              </p:txBody>
            </p:sp>
            <p:sp>
              <p:nvSpPr>
                <p:cNvPr id="22" name="TextBox 23"/>
                <p:cNvSpPr>
                  <a:spLocks noChangeArrowheads="1"/>
                </p:cNvSpPr>
                <p:nvPr userDrawn="1"/>
              </p:nvSpPr>
              <p:spPr bwMode="auto">
                <a:xfrm>
                  <a:off x="463888" y="1314704"/>
                  <a:ext cx="1481764" cy="636243"/>
                </a:xfrm>
                <a:prstGeom prst="roundRect">
                  <a:avLst>
                    <a:gd name="adj" fmla="val 0"/>
                  </a:avLst>
                </a:prstGeom>
                <a:solidFill>
                  <a:schemeClr val="bg1"/>
                </a:solidFill>
                <a:ln w="25400">
                  <a:solidFill>
                    <a:srgbClr val="457734"/>
                  </a:solidFill>
                  <a:round/>
                  <a:headEnd/>
                  <a:tailEnd/>
                </a:ln>
              </p:spPr>
              <p:txBody>
                <a:bodyPr tIns="91440" bIns="9144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defRPr/>
                  </a:pPr>
                  <a:r>
                    <a:rPr lang="en-US" altLang="en-US" sz="1200" dirty="0"/>
                    <a:t>Sed diam nonummy nibh euismod tincidunt ut</a:t>
                  </a:r>
                  <a:r>
                    <a:rPr lang="en-US" altLang="en-US" sz="1200" i="1" dirty="0"/>
                    <a:t>.</a:t>
                  </a:r>
                  <a:endParaRPr lang="en-US" altLang="en-US" sz="1200" dirty="0"/>
                </a:p>
              </p:txBody>
            </p:sp>
          </p:grpSp>
          <p:grpSp>
            <p:nvGrpSpPr>
              <p:cNvPr id="8" name="Group 9"/>
              <p:cNvGrpSpPr>
                <a:grpSpLocks/>
              </p:cNvGrpSpPr>
              <p:nvPr userDrawn="1"/>
            </p:nvGrpSpPr>
            <p:grpSpPr bwMode="auto">
              <a:xfrm>
                <a:off x="2908205" y="994530"/>
                <a:ext cx="1551795" cy="1632078"/>
                <a:chOff x="2908205" y="994530"/>
                <a:chExt cx="1551795" cy="1632078"/>
              </a:xfrm>
            </p:grpSpPr>
            <p:cxnSp>
              <p:nvCxnSpPr>
                <p:cNvPr id="17" name="Straight Connector 16">
                  <a:extLst>
                    <a:ext uri="{FF2B5EF4-FFF2-40B4-BE49-F238E27FC236}">
                      <a16:creationId xmlns:a16="http://schemas.microsoft.com/office/drawing/2014/main" id="{5DC29C77-0AFE-4743-B6C1-08899044570A}"/>
                    </a:ext>
                  </a:extLst>
                </p:cNvPr>
                <p:cNvCxnSpPr/>
                <p:nvPr userDrawn="1"/>
              </p:nvCxnSpPr>
              <p:spPr>
                <a:xfrm flipV="1">
                  <a:off x="3644961" y="1706028"/>
                  <a:ext cx="0" cy="563725"/>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Freeform 45">
                  <a:extLst>
                    <a:ext uri="{FF2B5EF4-FFF2-40B4-BE49-F238E27FC236}">
                      <a16:creationId xmlns:a16="http://schemas.microsoft.com/office/drawing/2014/main" id="{94C2A3FA-A81A-4CB2-9D8A-31545223886A}"/>
                    </a:ext>
                  </a:extLst>
                </p:cNvPr>
                <p:cNvSpPr/>
                <p:nvPr/>
              </p:nvSpPr>
              <p:spPr>
                <a:xfrm>
                  <a:off x="3025165" y="2112403"/>
                  <a:ext cx="1435246"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91440" rIns="423394" bIns="91440" spcCol="1270" anchor="ctr">
                  <a:normAutofit/>
                </a:bodyPr>
                <a:lstStyle/>
                <a:p>
                  <a:pPr algn="ctr" defTabSz="1466850" eaLnBrk="1" fontAlgn="auto" hangingPunct="1">
                    <a:lnSpc>
                      <a:spcPct val="90000"/>
                    </a:lnSpc>
                    <a:spcAft>
                      <a:spcPct val="35000"/>
                    </a:spcAft>
                    <a:defRPr/>
                  </a:pPr>
                  <a:r>
                    <a:rPr lang="en-US" sz="1400" b="1" dirty="0">
                      <a:solidFill>
                        <a:schemeClr val="bg1"/>
                      </a:solidFill>
                    </a:rPr>
                    <a:t>1984</a:t>
                  </a:r>
                </a:p>
              </p:txBody>
            </p:sp>
            <p:sp>
              <p:nvSpPr>
                <p:cNvPr id="19" name="TextBox 20"/>
                <p:cNvSpPr>
                  <a:spLocks noChangeArrowheads="1"/>
                </p:cNvSpPr>
                <p:nvPr userDrawn="1"/>
              </p:nvSpPr>
              <p:spPr bwMode="auto">
                <a:xfrm>
                  <a:off x="2908868" y="994530"/>
                  <a:ext cx="1477659" cy="955049"/>
                </a:xfrm>
                <a:prstGeom prst="roundRect">
                  <a:avLst>
                    <a:gd name="adj" fmla="val 0"/>
                  </a:avLst>
                </a:prstGeom>
                <a:solidFill>
                  <a:schemeClr val="bg1"/>
                </a:solidFill>
                <a:ln w="25400">
                  <a:solidFill>
                    <a:schemeClr val="accent1"/>
                  </a:solidFill>
                  <a:round/>
                  <a:headEnd/>
                  <a:tailEnd/>
                </a:ln>
              </p:spPr>
              <p:txBody>
                <a:bodyPr tIns="91440" bIns="91440" anchor="b">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dirty="0"/>
                    <a:t>Lorem ipsum dolor sit amet, consectetuer adipiscing elit, sed diam nonummy nibh euismod tincidunt ut</a:t>
                  </a:r>
                  <a:r>
                    <a:rPr lang="en-US" altLang="en-US" sz="1200" i="1" dirty="0"/>
                    <a:t>.</a:t>
                  </a:r>
                </a:p>
              </p:txBody>
            </p:sp>
          </p:grpSp>
          <p:grpSp>
            <p:nvGrpSpPr>
              <p:cNvPr id="9" name="Group 10"/>
              <p:cNvGrpSpPr>
                <a:grpSpLocks/>
              </p:cNvGrpSpPr>
              <p:nvPr userDrawn="1"/>
            </p:nvGrpSpPr>
            <p:grpSpPr bwMode="auto">
              <a:xfrm>
                <a:off x="1713069" y="2111118"/>
                <a:ext cx="1523945" cy="1479032"/>
                <a:chOff x="1713069" y="2111118"/>
                <a:chExt cx="1523945" cy="1479032"/>
              </a:xfrm>
            </p:grpSpPr>
            <p:cxnSp>
              <p:nvCxnSpPr>
                <p:cNvPr id="14" name="Straight Connector 13">
                  <a:extLst>
                    <a:ext uri="{FF2B5EF4-FFF2-40B4-BE49-F238E27FC236}">
                      <a16:creationId xmlns:a16="http://schemas.microsoft.com/office/drawing/2014/main" id="{6579C5A2-7417-4022-96E2-569A5B6BFA61}"/>
                    </a:ext>
                  </a:extLst>
                </p:cNvPr>
                <p:cNvCxnSpPr>
                  <a:cxnSpLocks/>
                </p:cNvCxnSpPr>
                <p:nvPr userDrawn="1"/>
              </p:nvCxnSpPr>
              <p:spPr>
                <a:xfrm flipV="1">
                  <a:off x="2446415" y="2503726"/>
                  <a:ext cx="2736" cy="413216"/>
                </a:xfrm>
                <a:prstGeom prst="line">
                  <a:avLst/>
                </a:prstGeom>
                <a:ln w="25400">
                  <a:solidFill>
                    <a:srgbClr val="457734"/>
                  </a:solidFill>
                </a:ln>
              </p:spPr>
              <p:style>
                <a:lnRef idx="1">
                  <a:schemeClr val="accent1"/>
                </a:lnRef>
                <a:fillRef idx="0">
                  <a:schemeClr val="accent1"/>
                </a:fillRef>
                <a:effectRef idx="0">
                  <a:schemeClr val="accent1"/>
                </a:effectRef>
                <a:fontRef idx="minor">
                  <a:schemeClr val="tx1"/>
                </a:fontRef>
              </p:style>
            </p:cxnSp>
            <p:sp>
              <p:nvSpPr>
                <p:cNvPr id="15" name="Freeform 41">
                  <a:extLst>
                    <a:ext uri="{FF2B5EF4-FFF2-40B4-BE49-F238E27FC236}">
                      <a16:creationId xmlns:a16="http://schemas.microsoft.com/office/drawing/2014/main" id="{58A01C03-36CD-4738-8EF4-A278330F034F}"/>
                    </a:ext>
                  </a:extLst>
                </p:cNvPr>
                <p:cNvSpPr/>
                <p:nvPr/>
              </p:nvSpPr>
              <p:spPr>
                <a:xfrm>
                  <a:off x="1800623" y="2111034"/>
                  <a:ext cx="1436614"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rgbClr val="45773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88011" rIns="423394" bIns="88011" spcCol="1270" anchor="ctr">
                  <a:normAutofit/>
                </a:bodyPr>
                <a:lstStyle/>
                <a:p>
                  <a:pPr algn="ctr" defTabSz="1466850" eaLnBrk="1" fontAlgn="auto" hangingPunct="1">
                    <a:lnSpc>
                      <a:spcPct val="90000"/>
                    </a:lnSpc>
                    <a:spcAft>
                      <a:spcPct val="35000"/>
                    </a:spcAft>
                    <a:defRPr/>
                  </a:pPr>
                  <a:r>
                    <a:rPr lang="en-US" sz="1400" b="1" dirty="0">
                      <a:solidFill>
                        <a:schemeClr val="bg1"/>
                      </a:solidFill>
                    </a:rPr>
                    <a:t>1972</a:t>
                  </a:r>
                </a:p>
              </p:txBody>
            </p:sp>
            <p:sp>
              <p:nvSpPr>
                <p:cNvPr id="16" name="TextBox 17"/>
                <p:cNvSpPr>
                  <a:spLocks noChangeArrowheads="1"/>
                </p:cNvSpPr>
                <p:nvPr userDrawn="1"/>
              </p:nvSpPr>
              <p:spPr bwMode="auto">
                <a:xfrm>
                  <a:off x="1713058" y="2793798"/>
                  <a:ext cx="1479027" cy="796330"/>
                </a:xfrm>
                <a:prstGeom prst="roundRect">
                  <a:avLst>
                    <a:gd name="adj" fmla="val 0"/>
                  </a:avLst>
                </a:prstGeom>
                <a:solidFill>
                  <a:schemeClr val="bg1"/>
                </a:solidFill>
                <a:ln w="25400">
                  <a:solidFill>
                    <a:srgbClr val="457734"/>
                  </a:solidFill>
                  <a:round/>
                  <a:headEnd/>
                  <a:tailEnd/>
                </a:ln>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dirty="0"/>
                    <a:t>Amet  consectetuer adipiscing elit, sed diam nonummy nibh euismod.</a:t>
                  </a:r>
                  <a:endParaRPr lang="en-US" altLang="en-US" sz="1200" i="1" dirty="0"/>
                </a:p>
              </p:txBody>
            </p:sp>
          </p:grpSp>
          <p:grpSp>
            <p:nvGrpSpPr>
              <p:cNvPr id="10" name="Group 11"/>
              <p:cNvGrpSpPr>
                <a:grpSpLocks/>
              </p:cNvGrpSpPr>
              <p:nvPr userDrawn="1"/>
            </p:nvGrpSpPr>
            <p:grpSpPr bwMode="auto">
              <a:xfrm>
                <a:off x="4208763" y="2110683"/>
                <a:ext cx="1495343" cy="1161162"/>
                <a:chOff x="4208763" y="2110683"/>
                <a:chExt cx="1495343" cy="1161162"/>
              </a:xfrm>
            </p:grpSpPr>
            <p:cxnSp>
              <p:nvCxnSpPr>
                <p:cNvPr id="11" name="Straight Connector 10">
                  <a:extLst>
                    <a:ext uri="{FF2B5EF4-FFF2-40B4-BE49-F238E27FC236}">
                      <a16:creationId xmlns:a16="http://schemas.microsoft.com/office/drawing/2014/main" id="{F6A19B55-590F-4648-AA06-8043929914E5}"/>
                    </a:ext>
                  </a:extLst>
                </p:cNvPr>
                <p:cNvCxnSpPr>
                  <a:cxnSpLocks/>
                </p:cNvCxnSpPr>
                <p:nvPr userDrawn="1"/>
              </p:nvCxnSpPr>
              <p:spPr>
                <a:xfrm flipV="1">
                  <a:off x="4943385" y="2552984"/>
                  <a:ext cx="2736" cy="413216"/>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 name="Freeform 39">
                  <a:extLst>
                    <a:ext uri="{FF2B5EF4-FFF2-40B4-BE49-F238E27FC236}">
                      <a16:creationId xmlns:a16="http://schemas.microsoft.com/office/drawing/2014/main" id="{7D689491-FE26-4D9A-9B45-05D8EF227170}"/>
                    </a:ext>
                  </a:extLst>
                </p:cNvPr>
                <p:cNvSpPr/>
                <p:nvPr userDrawn="1"/>
              </p:nvSpPr>
              <p:spPr>
                <a:xfrm>
                  <a:off x="4246970" y="2111034"/>
                  <a:ext cx="1457136" cy="514467"/>
                </a:xfrm>
                <a:custGeom>
                  <a:avLst/>
                  <a:gdLst>
                    <a:gd name="connsiteX0" fmla="*/ 0 w 1896941"/>
                    <a:gd name="connsiteY0" fmla="*/ 0 h 758776"/>
                    <a:gd name="connsiteX1" fmla="*/ 1517553 w 1896941"/>
                    <a:gd name="connsiteY1" fmla="*/ 0 h 758776"/>
                    <a:gd name="connsiteX2" fmla="*/ 1896941 w 1896941"/>
                    <a:gd name="connsiteY2" fmla="*/ 379388 h 758776"/>
                    <a:gd name="connsiteX3" fmla="*/ 1517553 w 1896941"/>
                    <a:gd name="connsiteY3" fmla="*/ 758776 h 758776"/>
                    <a:gd name="connsiteX4" fmla="*/ 0 w 1896941"/>
                    <a:gd name="connsiteY4" fmla="*/ 758776 h 758776"/>
                    <a:gd name="connsiteX5" fmla="*/ 379388 w 1896941"/>
                    <a:gd name="connsiteY5" fmla="*/ 379388 h 758776"/>
                    <a:gd name="connsiteX6" fmla="*/ 0 w 1896941"/>
                    <a:gd name="connsiteY6" fmla="*/ 0 h 7587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96941" h="758776">
                      <a:moveTo>
                        <a:pt x="0" y="0"/>
                      </a:moveTo>
                      <a:lnTo>
                        <a:pt x="1517553" y="0"/>
                      </a:lnTo>
                      <a:lnTo>
                        <a:pt x="1896941" y="379388"/>
                      </a:lnTo>
                      <a:lnTo>
                        <a:pt x="1517553" y="758776"/>
                      </a:lnTo>
                      <a:lnTo>
                        <a:pt x="0" y="758776"/>
                      </a:lnTo>
                      <a:lnTo>
                        <a:pt x="379388" y="379388"/>
                      </a:lnTo>
                      <a:lnTo>
                        <a:pt x="0" y="0"/>
                      </a:lnTo>
                      <a:close/>
                    </a:path>
                  </a:pathLst>
                </a:custGeom>
                <a:solidFill>
                  <a:srgbClr val="C5490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511405" tIns="91440" rIns="423394" bIns="91440" spcCol="1270" anchor="ctr">
                  <a:normAutofit/>
                </a:bodyPr>
                <a:lstStyle/>
                <a:p>
                  <a:pPr algn="ctr" defTabSz="1466850" eaLnBrk="1" fontAlgn="auto" hangingPunct="1">
                    <a:lnSpc>
                      <a:spcPct val="90000"/>
                    </a:lnSpc>
                    <a:spcAft>
                      <a:spcPct val="35000"/>
                    </a:spcAft>
                    <a:defRPr/>
                  </a:pPr>
                  <a:r>
                    <a:rPr lang="en-US" sz="1400" b="1" dirty="0">
                      <a:solidFill>
                        <a:schemeClr val="bg1"/>
                      </a:solidFill>
                    </a:rPr>
                    <a:t>2004</a:t>
                  </a:r>
                </a:p>
              </p:txBody>
            </p:sp>
            <p:sp>
              <p:nvSpPr>
                <p:cNvPr id="13" name="TextBox 14"/>
                <p:cNvSpPr>
                  <a:spLocks noChangeArrowheads="1"/>
                </p:cNvSpPr>
                <p:nvPr userDrawn="1"/>
              </p:nvSpPr>
              <p:spPr bwMode="auto">
                <a:xfrm>
                  <a:off x="4208660" y="2793798"/>
                  <a:ext cx="1477659" cy="477524"/>
                </a:xfrm>
                <a:prstGeom prst="roundRect">
                  <a:avLst>
                    <a:gd name="adj" fmla="val 0"/>
                  </a:avLst>
                </a:prstGeom>
                <a:solidFill>
                  <a:schemeClr val="bg1"/>
                </a:solidFill>
                <a:ln w="25400">
                  <a:solidFill>
                    <a:srgbClr val="C54900"/>
                  </a:solidFill>
                  <a:round/>
                  <a:headEnd/>
                  <a:tailEnd/>
                </a:ln>
              </p:spPr>
              <p:txBody>
                <a:bodyPr tIns="91440" bIns="9144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1200" dirty="0"/>
                    <a:t>Diam nonummy nibh euismod tincidunt ut</a:t>
                  </a:r>
                  <a:r>
                    <a:rPr lang="en-US" altLang="en-US" sz="1200" i="1" dirty="0"/>
                    <a:t>.</a:t>
                  </a:r>
                </a:p>
              </p:txBody>
            </p:sp>
          </p:grpSp>
        </p:grpSp>
        <p:sp>
          <p:nvSpPr>
            <p:cNvPr id="6" name="TextBox 5"/>
            <p:cNvSpPr txBox="1">
              <a:spLocks noChangeArrowheads="1"/>
            </p:cNvSpPr>
            <p:nvPr userDrawn="1"/>
          </p:nvSpPr>
          <p:spPr bwMode="auto">
            <a:xfrm>
              <a:off x="2709754" y="5181899"/>
              <a:ext cx="2171754" cy="400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US" sz="2000" b="1" dirty="0">
                  <a:solidFill>
                    <a:schemeClr val="tx2"/>
                  </a:solidFill>
                </a:rPr>
                <a:t>Time Line Example</a:t>
              </a:r>
            </a:p>
          </p:txBody>
        </p:sp>
      </p:grpSp>
      <p:pic>
        <p:nvPicPr>
          <p:cNvPr id="23" name="Picture 22" title="-">
            <a:extLst>
              <a:ext uri="{FF2B5EF4-FFF2-40B4-BE49-F238E27FC236}">
                <a16:creationId xmlns:a16="http://schemas.microsoft.com/office/drawing/2014/main" id="{BEAFA010-852D-4C85-9184-6EBCB4011750}"/>
              </a:ext>
            </a:extLst>
          </p:cNvPr>
          <p:cNvPicPr>
            <a:picLocks noChangeAspect="1"/>
          </p:cNvPicPr>
          <p:nvPr userDrawn="1"/>
        </p:nvPicPr>
        <p:blipFill>
          <a:blip r:embed="rId6"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Tree>
    <p:extLst>
      <p:ext uri="{BB962C8B-B14F-4D97-AF65-F5344CB8AC3E}">
        <p14:creationId xmlns:p14="http://schemas.microsoft.com/office/powerpoint/2010/main" val="40980778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52400"/>
            <a:ext cx="10972800" cy="1143000"/>
          </a:xfrm>
          <a:prstGeom prst="rect">
            <a:avLst/>
          </a:prstGeo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Tree>
    <p:extLst>
      <p:ext uri="{BB962C8B-B14F-4D97-AF65-F5344CB8AC3E}">
        <p14:creationId xmlns:p14="http://schemas.microsoft.com/office/powerpoint/2010/main" val="3174885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2">
        <a:schemeClr val="bg1"/>
      </p:bgRef>
    </p:bg>
    <p:spTree>
      <p:nvGrpSpPr>
        <p:cNvPr id="1" name=""/>
        <p:cNvGrpSpPr/>
        <p:nvPr/>
      </p:nvGrpSpPr>
      <p:grpSpPr>
        <a:xfrm>
          <a:off x="0" y="0"/>
          <a:ext cx="0" cy="0"/>
          <a:chOff x="0" y="0"/>
          <a:chExt cx="0" cy="0"/>
        </a:xfrm>
      </p:grpSpPr>
      <p:sp>
        <p:nvSpPr>
          <p:cNvPr id="10" name="Freeform 6" title="Page Number Shape">
            <a:extLst>
              <a:ext uri="{FF2B5EF4-FFF2-40B4-BE49-F238E27FC236}">
                <a16:creationId xmlns:a16="http://schemas.microsoft.com/office/drawing/2014/main" id="{DD4C4B28-6B4B-4445-8535-F516D74E4AA9}"/>
              </a:ext>
            </a:extLst>
          </p:cNvPr>
          <p:cNvSpPr/>
          <p:nvPr/>
        </p:nvSpPr>
        <p:spPr bwMode="auto">
          <a:xfrm>
            <a:off x="11784011" y="578356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txBody>
          <a:bodyPr anchor="ctr"/>
          <a:lstStyle/>
          <a:p>
            <a:endParaRPr lang="en-US" dirty="0"/>
          </a:p>
        </p:txBody>
      </p:sp>
      <p:sp>
        <p:nvSpPr>
          <p:cNvPr id="2" name="Title 1">
            <a:extLst>
              <a:ext uri="{FF2B5EF4-FFF2-40B4-BE49-F238E27FC236}">
                <a16:creationId xmlns:a16="http://schemas.microsoft.com/office/drawing/2014/main" id="{F03AA199-952B-427F-A5BE-B97D25FD0733}"/>
              </a:ext>
            </a:extLst>
          </p:cNvPr>
          <p:cNvSpPr>
            <a:spLocks noGrp="1"/>
          </p:cNvSpPr>
          <p:nvPr>
            <p:ph type="ctrTitle"/>
          </p:nvPr>
        </p:nvSpPr>
        <p:spPr>
          <a:xfrm>
            <a:off x="1078992" y="1143000"/>
            <a:ext cx="6720840" cy="3730752"/>
          </a:xfrm>
        </p:spPr>
        <p:txBody>
          <a:bodyPr anchor="t">
            <a:normAutofit/>
          </a:bodyPr>
          <a:lstStyle>
            <a:lvl1pPr algn="l">
              <a:defRPr sz="72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6A1AA393-A876-475F-A05B-1CCAB6C1F089}"/>
              </a:ext>
            </a:extLst>
          </p:cNvPr>
          <p:cNvSpPr>
            <a:spLocks noGrp="1"/>
          </p:cNvSpPr>
          <p:nvPr>
            <p:ph type="subTitle" idx="1"/>
          </p:nvPr>
        </p:nvSpPr>
        <p:spPr>
          <a:xfrm>
            <a:off x="1078992" y="5010912"/>
            <a:ext cx="6720840" cy="704088"/>
          </a:xfrm>
        </p:spPr>
        <p:txBody>
          <a:bodyPr>
            <a:normAutofit/>
          </a:bodyPr>
          <a:lstStyle>
            <a:lvl1pPr marL="0" indent="0" algn="l">
              <a:lnSpc>
                <a:spcPct val="100000"/>
              </a:lnSpc>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3395621-D631-4F31-AEEF-C8574E507372}"/>
              </a:ext>
            </a:extLst>
          </p:cNvPr>
          <p:cNvSpPr>
            <a:spLocks noGrp="1"/>
          </p:cNvSpPr>
          <p:nvPr>
            <p:ph type="dt" sz="half" idx="10"/>
          </p:nvPr>
        </p:nvSpPr>
        <p:spPr>
          <a:xfrm>
            <a:off x="8286356" y="6007608"/>
            <a:ext cx="3143643" cy="365125"/>
          </a:xfrm>
        </p:spPr>
        <p:txBody>
          <a:bodyPr/>
          <a:lstStyle/>
          <a:p>
            <a:fld id="{53BEF823-48A5-43FC-BE03-E79964288B41}" type="datetimeFigureOut">
              <a:rPr lang="en-US" smtClean="0"/>
              <a:t>12/14/2023</a:t>
            </a:fld>
            <a:endParaRPr lang="en-US" dirty="0"/>
          </a:p>
        </p:txBody>
      </p:sp>
      <p:sp>
        <p:nvSpPr>
          <p:cNvPr id="5" name="Footer Placeholder 4">
            <a:extLst>
              <a:ext uri="{FF2B5EF4-FFF2-40B4-BE49-F238E27FC236}">
                <a16:creationId xmlns:a16="http://schemas.microsoft.com/office/drawing/2014/main" id="{305EE125-77AD-4E23-AFB7-C5CFDEACACF1}"/>
              </a:ext>
            </a:extLst>
          </p:cNvPr>
          <p:cNvSpPr>
            <a:spLocks noGrp="1"/>
          </p:cNvSpPr>
          <p:nvPr>
            <p:ph type="ftr" sz="quarter" idx="11"/>
          </p:nvPr>
        </p:nvSpPr>
        <p:spPr>
          <a:xfrm>
            <a:off x="1078991" y="6007608"/>
            <a:ext cx="6720837" cy="365125"/>
          </a:xfrm>
        </p:spPr>
        <p:txBody>
          <a:bodyPr/>
          <a:lstStyle/>
          <a:p>
            <a:endParaRPr lang="en-US" dirty="0"/>
          </a:p>
        </p:txBody>
      </p:sp>
      <p:sp>
        <p:nvSpPr>
          <p:cNvPr id="6" name="Slide Number Placeholder 5">
            <a:extLst>
              <a:ext uri="{FF2B5EF4-FFF2-40B4-BE49-F238E27FC236}">
                <a16:creationId xmlns:a16="http://schemas.microsoft.com/office/drawing/2014/main" id="{DC569682-B530-4F52-87B9-39464A0930B3}"/>
              </a:ext>
            </a:extLst>
          </p:cNvPr>
          <p:cNvSpPr>
            <a:spLocks noGrp="1"/>
          </p:cNvSpPr>
          <p:nvPr>
            <p:ph type="sldNum" sz="quarter" idx="12"/>
          </p:nvPr>
        </p:nvSpPr>
        <p:spPr/>
        <p:txBody>
          <a:bodyPr/>
          <a:lstStyle>
            <a:lvl1pPr algn="ctr">
              <a:defRPr/>
            </a:lvl1pPr>
          </a:lstStyle>
          <a:p>
            <a:pPr algn="ctr"/>
            <a:fld id="{D79E6812-DF0E-4B88-AFAA-EAC7168F54C0}" type="slidenum">
              <a:rPr lang="en-US" smtClean="0"/>
              <a:pPr algn="ctr"/>
              <a:t>‹#›</a:t>
            </a:fld>
            <a:endParaRPr lang="en-US" dirty="0"/>
          </a:p>
        </p:txBody>
      </p:sp>
    </p:spTree>
    <p:extLst>
      <p:ext uri="{BB962C8B-B14F-4D97-AF65-F5344CB8AC3E}">
        <p14:creationId xmlns:p14="http://schemas.microsoft.com/office/powerpoint/2010/main" val="15569937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3" title="-">
            <a:extLst>
              <a:ext uri="{FF2B5EF4-FFF2-40B4-BE49-F238E27FC236}">
                <a16:creationId xmlns:a16="http://schemas.microsoft.com/office/drawing/2014/main" id="{2C37EA4F-022B-4C8C-AB58-112ABE72C739}"/>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604810" cy="701731"/>
          </a:xfrm>
        </p:spPr>
        <p:txBody>
          <a:bodyPr>
            <a:normAutofit/>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748990" y="1353014"/>
            <a:ext cx="10604810" cy="50254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81727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6" name="Picture 5" title="-">
            <a:extLst>
              <a:ext uri="{FF2B5EF4-FFF2-40B4-BE49-F238E27FC236}">
                <a16:creationId xmlns:a16="http://schemas.microsoft.com/office/drawing/2014/main" id="{BB534E65-8DAE-479B-8573-4E76F2D89E8B}"/>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3" name="Content Placeholder 2"/>
          <p:cNvSpPr>
            <a:spLocks noGrp="1"/>
          </p:cNvSpPr>
          <p:nvPr>
            <p:ph idx="1"/>
          </p:nvPr>
        </p:nvSpPr>
        <p:spPr>
          <a:xfrm>
            <a:off x="748989" y="2586525"/>
            <a:ext cx="10604810"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6CE3D-739B-7641-BFEF-63C2A6A484EF}"/>
              </a:ext>
            </a:extLst>
          </p:cNvPr>
          <p:cNvSpPr>
            <a:spLocks noGrp="1"/>
          </p:cNvSpPr>
          <p:nvPr>
            <p:ph type="body" sz="quarter" idx="10"/>
          </p:nvPr>
        </p:nvSpPr>
        <p:spPr>
          <a:xfrm>
            <a:off x="748990" y="1383820"/>
            <a:ext cx="10639425" cy="892175"/>
          </a:xfrm>
        </p:spPr>
        <p:txBody>
          <a:bodyPr/>
          <a:lstStyle>
            <a:lvl1pPr marL="0" indent="0">
              <a:buNone/>
              <a:defRPr>
                <a:solidFill>
                  <a:schemeClr val="tx1"/>
                </a:solidFill>
              </a:defRPr>
            </a:lvl1pPr>
          </a:lstStyle>
          <a:p>
            <a:pPr lvl="0"/>
            <a:r>
              <a:rPr lang="en-US"/>
              <a:t>Click to edit Master text styles</a:t>
            </a:r>
          </a:p>
        </p:txBody>
      </p:sp>
      <p:sp>
        <p:nvSpPr>
          <p:cNvPr id="8" name="Title 1">
            <a:extLst>
              <a:ext uri="{FF2B5EF4-FFF2-40B4-BE49-F238E27FC236}">
                <a16:creationId xmlns:a16="http://schemas.microsoft.com/office/drawing/2014/main" id="{BCCAE4D7-98CA-8941-89D9-77B2924A9626}"/>
              </a:ext>
            </a:extLst>
          </p:cNvPr>
          <p:cNvSpPr>
            <a:spLocks noGrp="1"/>
          </p:cNvSpPr>
          <p:nvPr>
            <p:ph type="title"/>
          </p:nvPr>
        </p:nvSpPr>
        <p:spPr>
          <a:xfrm>
            <a:off x="748990" y="75508"/>
            <a:ext cx="10721898" cy="701731"/>
          </a:xfrm>
        </p:spPr>
        <p:txBody>
          <a:bodyPr>
            <a:normAutofit/>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020759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6" name="Picture 5" title="-">
            <a:extLst>
              <a:ext uri="{FF2B5EF4-FFF2-40B4-BE49-F238E27FC236}">
                <a16:creationId xmlns:a16="http://schemas.microsoft.com/office/drawing/2014/main" id="{CAE43805-4C5C-4563-9FD8-0DDB8E766353}"/>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508"/>
            <a:ext cx="10721898" cy="701731"/>
          </a:xfrm>
        </p:spPr>
        <p:txBody>
          <a:bodyPr>
            <a:normAutofit/>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48990" y="1391564"/>
            <a:ext cx="10721898"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6CE3D-739B-7641-BFEF-63C2A6A484EF}"/>
              </a:ext>
            </a:extLst>
          </p:cNvPr>
          <p:cNvSpPr>
            <a:spLocks noGrp="1"/>
          </p:cNvSpPr>
          <p:nvPr>
            <p:ph type="body" sz="quarter" idx="10"/>
          </p:nvPr>
        </p:nvSpPr>
        <p:spPr>
          <a:xfrm>
            <a:off x="749300" y="5485702"/>
            <a:ext cx="10721588" cy="892175"/>
          </a:xfrm>
        </p:spPr>
        <p:txBody>
          <a:bodyPr/>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321718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title="-">
            <a:extLst>
              <a:ext uri="{FF2B5EF4-FFF2-40B4-BE49-F238E27FC236}">
                <a16:creationId xmlns:a16="http://schemas.microsoft.com/office/drawing/2014/main" id="{94E17E02-FA15-4205-B336-5E63221C8D00}"/>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48990" y="1391564"/>
            <a:ext cx="5071947"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7A6CE3D-739B-7641-BFEF-63C2A6A484EF}"/>
              </a:ext>
            </a:extLst>
          </p:cNvPr>
          <p:cNvSpPr>
            <a:spLocks noGrp="1"/>
          </p:cNvSpPr>
          <p:nvPr>
            <p:ph type="body" sz="quarter" idx="10"/>
          </p:nvPr>
        </p:nvSpPr>
        <p:spPr>
          <a:xfrm>
            <a:off x="749300" y="5485702"/>
            <a:ext cx="5071637" cy="892175"/>
          </a:xfrm>
        </p:spPr>
        <p:txBody>
          <a:bodyPr/>
          <a:lstStyle>
            <a:lvl1pPr marL="0" indent="0">
              <a:buNone/>
              <a:defRPr>
                <a:solidFill>
                  <a:schemeClr val="tx1"/>
                </a:solidFill>
              </a:defRPr>
            </a:lvl1pPr>
          </a:lstStyle>
          <a:p>
            <a:pPr lvl="0"/>
            <a:r>
              <a:rPr lang="en-US"/>
              <a:t>Click to edit Master text styles</a:t>
            </a:r>
          </a:p>
        </p:txBody>
      </p:sp>
      <p:sp>
        <p:nvSpPr>
          <p:cNvPr id="6" name="Content Placeholder 2">
            <a:extLst>
              <a:ext uri="{FF2B5EF4-FFF2-40B4-BE49-F238E27FC236}">
                <a16:creationId xmlns:a16="http://schemas.microsoft.com/office/drawing/2014/main" id="{C1BE0CEC-158A-3849-AE68-CD56BFA9EFA3}"/>
              </a:ext>
            </a:extLst>
          </p:cNvPr>
          <p:cNvSpPr>
            <a:spLocks noGrp="1"/>
          </p:cNvSpPr>
          <p:nvPr>
            <p:ph idx="11"/>
          </p:nvPr>
        </p:nvSpPr>
        <p:spPr>
          <a:xfrm>
            <a:off x="6365487" y="1391564"/>
            <a:ext cx="5071947" cy="379884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6D8FD1FF-9DC6-A045-90EC-BBDC7388C007}"/>
              </a:ext>
            </a:extLst>
          </p:cNvPr>
          <p:cNvSpPr>
            <a:spLocks noGrp="1"/>
          </p:cNvSpPr>
          <p:nvPr>
            <p:ph type="body" sz="quarter" idx="12"/>
          </p:nvPr>
        </p:nvSpPr>
        <p:spPr>
          <a:xfrm>
            <a:off x="6365797" y="5485702"/>
            <a:ext cx="5071637" cy="892175"/>
          </a:xfrm>
        </p:spPr>
        <p:txBody>
          <a:bodyPr/>
          <a:lstStyle>
            <a:lvl1pPr marL="0" indent="0">
              <a:buNone/>
              <a:defRPr>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55294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4" title="-">
            <a:extLst>
              <a:ext uri="{FF2B5EF4-FFF2-40B4-BE49-F238E27FC236}">
                <a16:creationId xmlns:a16="http://schemas.microsoft.com/office/drawing/2014/main" id="{7D61FE8A-85A5-4D9E-BD49-18CD46D52C7C}"/>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748990" y="1391564"/>
            <a:ext cx="5071947" cy="48828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a:extLst>
              <a:ext uri="{FF2B5EF4-FFF2-40B4-BE49-F238E27FC236}">
                <a16:creationId xmlns:a16="http://schemas.microsoft.com/office/drawing/2014/main" id="{C1BE0CEC-158A-3849-AE68-CD56BFA9EFA3}"/>
              </a:ext>
            </a:extLst>
          </p:cNvPr>
          <p:cNvSpPr>
            <a:spLocks noGrp="1"/>
          </p:cNvSpPr>
          <p:nvPr>
            <p:ph idx="11"/>
          </p:nvPr>
        </p:nvSpPr>
        <p:spPr>
          <a:xfrm>
            <a:off x="6365487" y="1391564"/>
            <a:ext cx="5071947" cy="488285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16246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3" name="Picture 2" title="-">
            <a:extLst>
              <a:ext uri="{FF2B5EF4-FFF2-40B4-BE49-F238E27FC236}">
                <a16:creationId xmlns:a16="http://schemas.microsoft.com/office/drawing/2014/main" id="{F356D8FD-877B-465F-9F18-5689E13037CB}"/>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227787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title="-">
            <a:extLst>
              <a:ext uri="{FF2B5EF4-FFF2-40B4-BE49-F238E27FC236}">
                <a16:creationId xmlns:a16="http://schemas.microsoft.com/office/drawing/2014/main" id="{F7D4EDF6-2A4F-4BE6-B824-96AC67FAB9C0}"/>
              </a:ext>
            </a:extLst>
          </p:cNvPr>
          <p:cNvPicPr>
            <a:picLocks noChangeAspect="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0" y="0"/>
            <a:ext cx="12192000" cy="889000"/>
          </a:xfrm>
          <a:prstGeom prst="rect">
            <a:avLst/>
          </a:prstGeom>
        </p:spPr>
      </p:pic>
      <p:sp>
        <p:nvSpPr>
          <p:cNvPr id="2" name="Title 1"/>
          <p:cNvSpPr>
            <a:spLocks noGrp="1"/>
          </p:cNvSpPr>
          <p:nvPr>
            <p:ph type="title"/>
          </p:nvPr>
        </p:nvSpPr>
        <p:spPr>
          <a:xfrm>
            <a:off x="748990" y="75767"/>
            <a:ext cx="10515600" cy="701731"/>
          </a:xfrm>
        </p:spPr>
        <p:txBody>
          <a:bodyPr>
            <a:normAutofit/>
          </a:bodyPr>
          <a:lstStyle>
            <a:lvl1pPr>
              <a:defRPr>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41341104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Title Left">
    <p:spTree>
      <p:nvGrpSpPr>
        <p:cNvPr id="1" name=""/>
        <p:cNvGrpSpPr/>
        <p:nvPr/>
      </p:nvGrpSpPr>
      <p:grpSpPr>
        <a:xfrm>
          <a:off x="0" y="0"/>
          <a:ext cx="0" cy="0"/>
          <a:chOff x="0" y="0"/>
          <a:chExt cx="0" cy="0"/>
        </a:xfrm>
      </p:grpSpPr>
      <p:pic>
        <p:nvPicPr>
          <p:cNvPr id="3" name="Picture 2"/>
          <p:cNvPicPr>
            <a:picLocks noChangeAspect="1" noChangeArrowheads="1"/>
          </p:cNvPicPr>
          <p:nvPr userDrawn="1"/>
        </p:nvPicPr>
        <p:blipFill>
          <a:blip r:embed="rId2"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0" y="0"/>
            <a:ext cx="895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rot="16200000">
            <a:off x="-2761143" y="3118955"/>
            <a:ext cx="6357179" cy="556591"/>
          </a:xfrm>
        </p:spPr>
        <p:txBody>
          <a:bodyPr>
            <a:normAutofit/>
          </a:bodyPr>
          <a:lstStyle>
            <a:lvl1pPr>
              <a:defRPr sz="36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363222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2"/>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8906731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7" r:id="rId16"/>
    <p:sldLayoutId id="2147483679" r:id="rId17"/>
  </p:sldLayoutIdLst>
  <p:txStyles>
    <p:titleStyle>
      <a:lvl1pPr algn="l" rtl="0" eaLnBrk="0" fontAlgn="base" hangingPunct="0">
        <a:lnSpc>
          <a:spcPct val="90000"/>
        </a:lnSpc>
        <a:spcBef>
          <a:spcPct val="0"/>
        </a:spcBef>
        <a:spcAft>
          <a:spcPct val="0"/>
        </a:spcAft>
        <a:defRPr sz="4400" b="1"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osha.gov/laws-regs/regulations/standardnumber/1926/1926.104" TargetMode="External"/><Relationship Id="rId3" Type="http://schemas.openxmlformats.org/officeDocument/2006/relationships/hyperlink" Target="https://www.osha.gov/laws-regs/regulations/standardnumber/1926/1926.96" TargetMode="External"/><Relationship Id="rId7" Type="http://schemas.openxmlformats.org/officeDocument/2006/relationships/hyperlink" Target="https://www.osha.gov/laws-regs/regulations/standardnumber/1926/1926.103"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osha.gov/laws-regs/regulations/standardnumber/1926/1926.102" TargetMode="External"/><Relationship Id="rId5" Type="http://schemas.openxmlformats.org/officeDocument/2006/relationships/hyperlink" Target="https://www.osha.gov/laws-regs/regulations/standardnumber/1926/1926.101" TargetMode="External"/><Relationship Id="rId10" Type="http://schemas.openxmlformats.org/officeDocument/2006/relationships/hyperlink" Target="https://www.osha.gov/laws-regs/regulations/standardnumber/1926/1926SubpartE" TargetMode="External"/><Relationship Id="rId4" Type="http://schemas.openxmlformats.org/officeDocument/2006/relationships/hyperlink" Target="https://www.osha.gov/laws-regs/regulations/standardnumber/1926/1926.100" TargetMode="External"/><Relationship Id="rId9" Type="http://schemas.openxmlformats.org/officeDocument/2006/relationships/hyperlink" Target="https://www.osha.gov/laws-regs/regulations/standardnumber/1926/1926.105"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1.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blog.ansi.org/2016/06/ansiisea-z891-industrial-head-protection/#gref" TargetMode="External"/><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26.jpe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41.xml.rels><?xml version="1.0" encoding="UTF-8" standalone="yes"?>
<Relationships xmlns="http://schemas.openxmlformats.org/package/2006/relationships"><Relationship Id="rId3" Type="http://schemas.openxmlformats.org/officeDocument/2006/relationships/hyperlink" Target="https://www.osha.gov/laws-regs/interlinking/standards/1926.102(a)"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osha.gov/laws-regs/interlinking/standards/1926.102(a)"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43.xml.rels><?xml version="1.0" encoding="UTF-8" standalone="yes"?>
<Relationships xmlns="http://schemas.openxmlformats.org/package/2006/relationships"><Relationship Id="rId3" Type="http://schemas.openxmlformats.org/officeDocument/2006/relationships/hyperlink" Target="https://www.osha.gov/laws-regs/interlinking/standards/1926.102(a)"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31.jpeg"/><Relationship Id="rId4" Type="http://schemas.openxmlformats.org/officeDocument/2006/relationships/image" Target="../media/image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21.svg"/></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0.xml"/><Relationship Id="rId1" Type="http://schemas.openxmlformats.org/officeDocument/2006/relationships/slideLayout" Target="../slideLayouts/slideLayout9.xml"/><Relationship Id="rId4" Type="http://schemas.openxmlformats.org/officeDocument/2006/relationships/image" Target="../media/image23.svg"/></Relationships>
</file>

<file path=ppt/slides/_rels/slide57.xml.rels><?xml version="1.0" encoding="UTF-8" standalone="yes"?>
<Relationships xmlns="http://schemas.openxmlformats.org/package/2006/relationships"><Relationship Id="rId3" Type="http://schemas.openxmlformats.org/officeDocument/2006/relationships/hyperlink" Target="https://www.osha.gov/laws-regs/regulations/standardnumber/1926/1926.104"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osha.gov/laws-regs/regulations/standardnumber/1926/1926.105"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osha.gov/laws-regs/regulations/standardnumber/1926/1926.28" TargetMode="External"/><Relationship Id="rId2" Type="http://schemas.openxmlformats.org/officeDocument/2006/relationships/hyperlink" Target="https://www.osha.gov/laws-regs/regulations/standardnumber/1926/1926SubpartC" TargetMode="External"/><Relationship Id="rId1" Type="http://schemas.openxmlformats.org/officeDocument/2006/relationships/slideLayout" Target="../slideLayouts/slideLayout2.xml"/><Relationship Id="rId5" Type="http://schemas.openxmlformats.org/officeDocument/2006/relationships/hyperlink" Target="https://www.osha.gov/laws-regs/regulations/standardnumber/1926/1926SubpartAA" TargetMode="External"/><Relationship Id="rId4" Type="http://schemas.openxmlformats.org/officeDocument/2006/relationships/hyperlink" Target="https://www.osha.gov/laws-regs/regulations/standardnumber/1926/1926Subpart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21081-6FAD-70D7-D3CF-B55AAF180480}"/>
              </a:ext>
            </a:extLst>
          </p:cNvPr>
          <p:cNvSpPr>
            <a:spLocks noGrp="1"/>
          </p:cNvSpPr>
          <p:nvPr>
            <p:ph type="ctrTitle"/>
          </p:nvPr>
        </p:nvSpPr>
        <p:spPr>
          <a:xfrm>
            <a:off x="233265" y="1747649"/>
            <a:ext cx="4655890" cy="3581868"/>
          </a:xfrm>
        </p:spPr>
        <p:txBody>
          <a:bodyPr anchor="b">
            <a:noAutofit/>
          </a:bodyPr>
          <a:lstStyle/>
          <a:p>
            <a:pPr algn="ctr"/>
            <a:r>
              <a:rPr lang="en-US" sz="4400" b="1" dirty="0"/>
              <a:t>Personal Protective Equipment (PPE) </a:t>
            </a:r>
            <a:br>
              <a:rPr lang="en-US" sz="4400" b="1" dirty="0"/>
            </a:br>
            <a:r>
              <a:rPr lang="en-US" sz="4400" b="1" dirty="0"/>
              <a:t>for Workers in Construction Industry Who Enter Confined Spaces</a:t>
            </a:r>
          </a:p>
        </p:txBody>
      </p:sp>
      <p:pic>
        <p:nvPicPr>
          <p:cNvPr id="4" name="Picture 3" descr="Construction PPE including hard hat, safety gloves, ear protection, respirator, orange safety vest, and boots.">
            <a:extLst>
              <a:ext uri="{FF2B5EF4-FFF2-40B4-BE49-F238E27FC236}">
                <a16:creationId xmlns:a16="http://schemas.microsoft.com/office/drawing/2014/main" id="{FC641406-4089-D61A-021A-795959CF143F}"/>
              </a:ext>
            </a:extLst>
          </p:cNvPr>
          <p:cNvPicPr>
            <a:picLocks noChangeAspect="1"/>
          </p:cNvPicPr>
          <p:nvPr/>
        </p:nvPicPr>
        <p:blipFill rotWithShape="1">
          <a:blip r:embed="rId3" cstate="hqprint">
            <a:alphaModFix/>
            <a:extLst>
              <a:ext uri="{28A0092B-C50C-407E-A947-70E740481C1C}">
                <a14:useLocalDpi xmlns:a14="http://schemas.microsoft.com/office/drawing/2010/main"/>
              </a:ext>
            </a:extLst>
          </a:blip>
          <a:srcRect b="-1"/>
          <a:stretch/>
        </p:blipFill>
        <p:spPr>
          <a:xfrm>
            <a:off x="3396907" y="10"/>
            <a:ext cx="8860407" cy="6857990"/>
          </a:xfrm>
          <a:custGeom>
            <a:avLst/>
            <a:gdLst/>
            <a:ahLst/>
            <a:cxnLst/>
            <a:rect l="l" t="t" r="r" b="b"/>
            <a:pathLst>
              <a:path w="8860407" h="6858000">
                <a:moveTo>
                  <a:pt x="0" y="0"/>
                </a:moveTo>
                <a:lnTo>
                  <a:pt x="8860407" y="0"/>
                </a:lnTo>
                <a:lnTo>
                  <a:pt x="8860407" y="6858000"/>
                </a:lnTo>
                <a:lnTo>
                  <a:pt x="661049" y="6858000"/>
                </a:lnTo>
                <a:lnTo>
                  <a:pt x="832672" y="6662026"/>
                </a:lnTo>
                <a:cubicBezTo>
                  <a:pt x="1465328" y="5866432"/>
                  <a:pt x="1845374" y="4846462"/>
                  <a:pt x="1845374" y="3734370"/>
                </a:cubicBezTo>
                <a:cubicBezTo>
                  <a:pt x="1845374" y="2244963"/>
                  <a:pt x="1163691" y="920792"/>
                  <a:pt x="106458" y="79568"/>
                </a:cubicBezTo>
                <a:close/>
              </a:path>
            </a:pathLst>
          </a:custGeom>
          <a:noFill/>
        </p:spPr>
      </p:pic>
    </p:spTree>
    <p:extLst>
      <p:ext uri="{BB962C8B-B14F-4D97-AF65-F5344CB8AC3E}">
        <p14:creationId xmlns:p14="http://schemas.microsoft.com/office/powerpoint/2010/main" val="10639536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3B4E8-A1FF-82F3-5C3D-D91696F83681}"/>
              </a:ext>
            </a:extLst>
          </p:cNvPr>
          <p:cNvSpPr>
            <a:spLocks noGrp="1"/>
          </p:cNvSpPr>
          <p:nvPr>
            <p:ph type="title"/>
          </p:nvPr>
        </p:nvSpPr>
        <p:spPr/>
        <p:txBody>
          <a:bodyPr/>
          <a:lstStyle/>
          <a:p>
            <a:r>
              <a:rPr lang="en-US" b="1" dirty="0"/>
              <a:t>Definitions</a:t>
            </a:r>
          </a:p>
        </p:txBody>
      </p:sp>
      <p:sp>
        <p:nvSpPr>
          <p:cNvPr id="3" name="Content Placeholder 2">
            <a:extLst>
              <a:ext uri="{FF2B5EF4-FFF2-40B4-BE49-F238E27FC236}">
                <a16:creationId xmlns:a16="http://schemas.microsoft.com/office/drawing/2014/main" id="{CA0252F6-C40F-5E89-A4FB-BB9A6F61484C}"/>
              </a:ext>
            </a:extLst>
          </p:cNvPr>
          <p:cNvSpPr>
            <a:spLocks noGrp="1"/>
          </p:cNvSpPr>
          <p:nvPr>
            <p:ph idx="1"/>
          </p:nvPr>
        </p:nvSpPr>
        <p:spPr/>
        <p:txBody>
          <a:bodyPr>
            <a:normAutofit/>
          </a:bodyPr>
          <a:lstStyle/>
          <a:p>
            <a:r>
              <a:rPr lang="en-US" b="1" dirty="0"/>
              <a:t>Protective Equipment- </a:t>
            </a:r>
            <a:r>
              <a:rPr lang="en-US" dirty="0"/>
              <a:t>includes personal protective equipment (PPE) for eyes, face, head, and extremities, protective clothing, respiratory devices, and protective shields and barriers</a:t>
            </a:r>
          </a:p>
          <a:p>
            <a:pPr lvl="1"/>
            <a:r>
              <a:rPr lang="en-US" sz="2800" dirty="0"/>
              <a:t>Example: glasses, face shield, hard hats, N95, earplugs</a:t>
            </a:r>
          </a:p>
          <a:p>
            <a:pPr lvl="1"/>
            <a:endParaRPr lang="en-US" sz="2800" dirty="0"/>
          </a:p>
          <a:p>
            <a:r>
              <a:rPr lang="en-US" b="1" dirty="0"/>
              <a:t>Confined space- </a:t>
            </a:r>
            <a:r>
              <a:rPr lang="en-US" dirty="0"/>
              <a:t> a space that:</a:t>
            </a:r>
          </a:p>
          <a:p>
            <a:pPr lvl="1"/>
            <a:r>
              <a:rPr lang="en-US" sz="2800" dirty="0"/>
              <a:t>Is large enough and so configured that an employee can bodily enter it;</a:t>
            </a:r>
          </a:p>
          <a:p>
            <a:pPr lvl="1"/>
            <a:r>
              <a:rPr lang="en-US" sz="2800" dirty="0"/>
              <a:t>Has limited or restricted means for entry and exit; and</a:t>
            </a:r>
          </a:p>
          <a:p>
            <a:pPr lvl="1"/>
            <a:r>
              <a:rPr lang="en-US" sz="2800" dirty="0"/>
              <a:t>Is not designed for continuous employee occupancy</a:t>
            </a:r>
          </a:p>
        </p:txBody>
      </p:sp>
    </p:spTree>
    <p:extLst>
      <p:ext uri="{BB962C8B-B14F-4D97-AF65-F5344CB8AC3E}">
        <p14:creationId xmlns:p14="http://schemas.microsoft.com/office/powerpoint/2010/main" val="94330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0CC5B7-3D47-90CA-1675-F476C143D991}"/>
              </a:ext>
            </a:extLst>
          </p:cNvPr>
          <p:cNvSpPr>
            <a:spLocks noGrp="1"/>
          </p:cNvSpPr>
          <p:nvPr>
            <p:ph type="title"/>
          </p:nvPr>
        </p:nvSpPr>
        <p:spPr/>
        <p:txBody>
          <a:bodyPr>
            <a:normAutofit fontScale="90000"/>
          </a:bodyPr>
          <a:lstStyle/>
          <a:p>
            <a:r>
              <a:rPr lang="en-US" b="1" i="0" dirty="0">
                <a:effectLst/>
              </a:rPr>
              <a:t>Criteria for Personal </a:t>
            </a:r>
            <a:r>
              <a:rPr lang="en-US" b="1" dirty="0"/>
              <a:t>P</a:t>
            </a:r>
            <a:r>
              <a:rPr lang="en-US" b="1" i="0" dirty="0">
                <a:effectLst/>
              </a:rPr>
              <a:t>rotective </a:t>
            </a:r>
            <a:r>
              <a:rPr lang="en-US" b="1" dirty="0"/>
              <a:t>E</a:t>
            </a:r>
            <a:r>
              <a:rPr lang="en-US" b="1" i="0" dirty="0">
                <a:effectLst/>
              </a:rPr>
              <a:t>quipment (PPE)</a:t>
            </a:r>
            <a:endParaRPr lang="en-US" b="1" dirty="0"/>
          </a:p>
        </p:txBody>
      </p:sp>
      <p:sp>
        <p:nvSpPr>
          <p:cNvPr id="3" name="Content Placeholder 2">
            <a:extLst>
              <a:ext uri="{FF2B5EF4-FFF2-40B4-BE49-F238E27FC236}">
                <a16:creationId xmlns:a16="http://schemas.microsoft.com/office/drawing/2014/main" id="{C6A36730-7AC7-940B-650F-BECC881FBFCA}"/>
              </a:ext>
            </a:extLst>
          </p:cNvPr>
          <p:cNvSpPr>
            <a:spLocks noGrp="1"/>
          </p:cNvSpPr>
          <p:nvPr>
            <p:ph idx="1"/>
          </p:nvPr>
        </p:nvSpPr>
        <p:spPr/>
        <p:txBody>
          <a:bodyPr/>
          <a:lstStyle/>
          <a:p>
            <a:pPr marL="0" indent="0">
              <a:buNone/>
            </a:pPr>
            <a:r>
              <a:rPr lang="en-US" dirty="0"/>
              <a:t>Personal Protective equipment (PPE) shall be </a:t>
            </a:r>
            <a:r>
              <a:rPr lang="en-US" b="1" dirty="0"/>
              <a:t>provided,</a:t>
            </a:r>
            <a:r>
              <a:rPr lang="en-US" dirty="0"/>
              <a:t> </a:t>
            </a:r>
            <a:r>
              <a:rPr lang="en-US" b="1" dirty="0"/>
              <a:t>used</a:t>
            </a:r>
            <a:r>
              <a:rPr lang="en-US" dirty="0"/>
              <a:t>, and </a:t>
            </a:r>
            <a:r>
              <a:rPr lang="en-US" b="1" dirty="0"/>
              <a:t>maintained</a:t>
            </a:r>
            <a:r>
              <a:rPr lang="en-US" dirty="0"/>
              <a:t> in a sanitary and reliable condition wherever it is necessary by:</a:t>
            </a:r>
          </a:p>
          <a:p>
            <a:pPr lvl="1"/>
            <a:r>
              <a:rPr lang="en-US" sz="2800" dirty="0"/>
              <a:t>hazards of processes or environment </a:t>
            </a:r>
          </a:p>
          <a:p>
            <a:pPr lvl="1"/>
            <a:r>
              <a:rPr lang="en-US" sz="2800" dirty="0"/>
              <a:t>chemical hazards</a:t>
            </a:r>
          </a:p>
          <a:p>
            <a:pPr lvl="1"/>
            <a:r>
              <a:rPr lang="en-US" sz="2800" dirty="0"/>
              <a:t>radiological hazards</a:t>
            </a:r>
          </a:p>
          <a:p>
            <a:pPr lvl="1"/>
            <a:r>
              <a:rPr lang="en-US" sz="2800" dirty="0"/>
              <a:t>mechanical irritants </a:t>
            </a:r>
          </a:p>
          <a:p>
            <a:pPr marL="0" indent="0">
              <a:buNone/>
            </a:pPr>
            <a:r>
              <a:rPr lang="en-US" dirty="0"/>
              <a:t>Encountered in a manner capable of causing injury or impairment in the function of any part of the body through absorption, inhalation or physical contact.</a:t>
            </a:r>
          </a:p>
          <a:p>
            <a:endParaRPr lang="en-US" dirty="0"/>
          </a:p>
        </p:txBody>
      </p:sp>
    </p:spTree>
    <p:extLst>
      <p:ext uri="{BB962C8B-B14F-4D97-AF65-F5344CB8AC3E}">
        <p14:creationId xmlns:p14="http://schemas.microsoft.com/office/powerpoint/2010/main" val="726465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76FB5-1EF5-3D61-986F-B3A3FFB108E3}"/>
              </a:ext>
            </a:extLst>
          </p:cNvPr>
          <p:cNvSpPr>
            <a:spLocks noGrp="1"/>
          </p:cNvSpPr>
          <p:nvPr>
            <p:ph type="title"/>
          </p:nvPr>
        </p:nvSpPr>
        <p:spPr/>
        <p:txBody>
          <a:bodyPr>
            <a:normAutofit/>
          </a:bodyPr>
          <a:lstStyle/>
          <a:p>
            <a:r>
              <a:rPr lang="en-US" b="1" dirty="0"/>
              <a:t>Employee - Owned Equipment </a:t>
            </a:r>
          </a:p>
        </p:txBody>
      </p:sp>
      <p:sp>
        <p:nvSpPr>
          <p:cNvPr id="3" name="Content Placeholder 2">
            <a:extLst>
              <a:ext uri="{FF2B5EF4-FFF2-40B4-BE49-F238E27FC236}">
                <a16:creationId xmlns:a16="http://schemas.microsoft.com/office/drawing/2014/main" id="{2B72F0AE-46E8-0EFB-27A6-BAD35D626F66}"/>
              </a:ext>
            </a:extLst>
          </p:cNvPr>
          <p:cNvSpPr>
            <a:spLocks noGrp="1"/>
          </p:cNvSpPr>
          <p:nvPr>
            <p:ph idx="1"/>
          </p:nvPr>
        </p:nvSpPr>
        <p:spPr>
          <a:xfrm>
            <a:off x="671168" y="2169702"/>
            <a:ext cx="5160197" cy="2518595"/>
          </a:xfrm>
        </p:spPr>
        <p:txBody>
          <a:bodyPr/>
          <a:lstStyle/>
          <a:p>
            <a:pPr marL="0" indent="0" algn="l">
              <a:buNone/>
            </a:pPr>
            <a:r>
              <a:rPr lang="en-US" b="0" i="0" dirty="0">
                <a:solidFill>
                  <a:srgbClr val="333333"/>
                </a:solidFill>
                <a:effectLst/>
              </a:rPr>
              <a:t>Where employees provide their own protective equipment, the employer shall be responsible to assure its adequacy, including </a:t>
            </a:r>
            <a:r>
              <a:rPr lang="en-US" b="1" i="0" dirty="0">
                <a:solidFill>
                  <a:srgbClr val="333333"/>
                </a:solidFill>
                <a:effectLst/>
              </a:rPr>
              <a:t>proper maintenance</a:t>
            </a:r>
            <a:r>
              <a:rPr lang="en-US" b="0" i="0" dirty="0">
                <a:solidFill>
                  <a:srgbClr val="333333"/>
                </a:solidFill>
                <a:effectLst/>
              </a:rPr>
              <a:t>, and </a:t>
            </a:r>
            <a:r>
              <a:rPr lang="en-US" b="1" i="0" dirty="0">
                <a:solidFill>
                  <a:srgbClr val="333333"/>
                </a:solidFill>
                <a:effectLst/>
              </a:rPr>
              <a:t>sanitation</a:t>
            </a:r>
            <a:r>
              <a:rPr lang="en-US" b="0" i="0" dirty="0">
                <a:solidFill>
                  <a:srgbClr val="333333"/>
                </a:solidFill>
                <a:effectLst/>
              </a:rPr>
              <a:t> of such equipment.</a:t>
            </a:r>
          </a:p>
          <a:p>
            <a:pPr marL="0" indent="0" algn="l">
              <a:buNone/>
            </a:pPr>
            <a:endParaRPr lang="en-US" b="0" i="0" dirty="0">
              <a:solidFill>
                <a:srgbClr val="333333"/>
              </a:solidFill>
              <a:effectLst/>
            </a:endParaRPr>
          </a:p>
          <a:p>
            <a:endParaRPr lang="en-US" sz="3200" dirty="0"/>
          </a:p>
        </p:txBody>
      </p:sp>
      <p:pic>
        <p:nvPicPr>
          <p:cNvPr id="6" name="Picture 5" descr="A picture containing a construction worker in helmet, safety goggles, ear protection, gloves, and vest at a construction site.">
            <a:extLst>
              <a:ext uri="{FF2B5EF4-FFF2-40B4-BE49-F238E27FC236}">
                <a16:creationId xmlns:a16="http://schemas.microsoft.com/office/drawing/2014/main" id="{7EF38647-50F7-136F-CE16-4CF4379C4B9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55772" y="1708934"/>
            <a:ext cx="5160198" cy="3440132"/>
          </a:xfrm>
          <a:prstGeom prst="rect">
            <a:avLst/>
          </a:prstGeom>
        </p:spPr>
      </p:pic>
    </p:spTree>
    <p:extLst>
      <p:ext uri="{BB962C8B-B14F-4D97-AF65-F5344CB8AC3E}">
        <p14:creationId xmlns:p14="http://schemas.microsoft.com/office/powerpoint/2010/main" val="1386751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676FB5-1EF5-3D61-986F-B3A3FFB108E3}"/>
              </a:ext>
            </a:extLst>
          </p:cNvPr>
          <p:cNvSpPr>
            <a:spLocks noGrp="1"/>
          </p:cNvSpPr>
          <p:nvPr>
            <p:ph type="title"/>
          </p:nvPr>
        </p:nvSpPr>
        <p:spPr/>
        <p:txBody>
          <a:bodyPr>
            <a:normAutofit/>
          </a:bodyPr>
          <a:lstStyle/>
          <a:p>
            <a:r>
              <a:rPr lang="en-US" b="1" dirty="0"/>
              <a:t>Design of the Equipment </a:t>
            </a:r>
          </a:p>
        </p:txBody>
      </p:sp>
      <p:sp>
        <p:nvSpPr>
          <p:cNvPr id="3" name="Content Placeholder 2">
            <a:extLst>
              <a:ext uri="{FF2B5EF4-FFF2-40B4-BE49-F238E27FC236}">
                <a16:creationId xmlns:a16="http://schemas.microsoft.com/office/drawing/2014/main" id="{2B72F0AE-46E8-0EFB-27A6-BAD35D626F66}"/>
              </a:ext>
            </a:extLst>
          </p:cNvPr>
          <p:cNvSpPr>
            <a:spLocks noGrp="1"/>
          </p:cNvSpPr>
          <p:nvPr>
            <p:ph idx="1"/>
          </p:nvPr>
        </p:nvSpPr>
        <p:spPr>
          <a:xfrm>
            <a:off x="748990" y="2878599"/>
            <a:ext cx="4855397" cy="1759837"/>
          </a:xfrm>
        </p:spPr>
        <p:txBody>
          <a:bodyPr/>
          <a:lstStyle/>
          <a:p>
            <a:pPr marL="0" indent="0" algn="l">
              <a:buNone/>
            </a:pPr>
            <a:r>
              <a:rPr lang="en-US" b="0" i="0" dirty="0">
                <a:solidFill>
                  <a:srgbClr val="333333"/>
                </a:solidFill>
                <a:effectLst/>
              </a:rPr>
              <a:t>All personal protective equipment shall be of safe design and construction for the work to be performed.</a:t>
            </a:r>
          </a:p>
          <a:p>
            <a:pPr marL="0" indent="0" algn="l">
              <a:buNone/>
            </a:pPr>
            <a:endParaRPr lang="en-US" b="0" i="0" dirty="0">
              <a:solidFill>
                <a:srgbClr val="333333"/>
              </a:solidFill>
              <a:effectLst/>
            </a:endParaRPr>
          </a:p>
          <a:p>
            <a:endParaRPr lang="en-US" sz="3200" dirty="0"/>
          </a:p>
        </p:txBody>
      </p:sp>
      <p:pic>
        <p:nvPicPr>
          <p:cNvPr id="6" name="Picture 5" descr="A construction worker in a helmet, an orange vest , and safety gloves at a construction site.">
            <a:extLst>
              <a:ext uri="{FF2B5EF4-FFF2-40B4-BE49-F238E27FC236}">
                <a16:creationId xmlns:a16="http://schemas.microsoft.com/office/drawing/2014/main" id="{86559560-643B-8423-F4E6-3EBD1C38B02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87615" y="2020909"/>
            <a:ext cx="5212827" cy="3475218"/>
          </a:xfrm>
          <a:prstGeom prst="rect">
            <a:avLst/>
          </a:prstGeom>
        </p:spPr>
      </p:pic>
    </p:spTree>
    <p:extLst>
      <p:ext uri="{BB962C8B-B14F-4D97-AF65-F5344CB8AC3E}">
        <p14:creationId xmlns:p14="http://schemas.microsoft.com/office/powerpoint/2010/main" val="185835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1D1A-75F5-86CE-E782-4FE8BBBF60EF}"/>
              </a:ext>
            </a:extLst>
          </p:cNvPr>
          <p:cNvSpPr>
            <a:spLocks noGrp="1"/>
          </p:cNvSpPr>
          <p:nvPr>
            <p:ph type="title"/>
          </p:nvPr>
        </p:nvSpPr>
        <p:spPr>
          <a:xfrm>
            <a:off x="0" y="75767"/>
            <a:ext cx="12192000" cy="701731"/>
          </a:xfrm>
        </p:spPr>
        <p:txBody>
          <a:bodyPr>
            <a:normAutofit/>
          </a:bodyPr>
          <a:lstStyle/>
          <a:p>
            <a:r>
              <a:rPr lang="en-US" b="1" i="0" dirty="0">
                <a:effectLst/>
              </a:rPr>
              <a:t>Payment for Protective Equipment - Requirements</a:t>
            </a:r>
            <a:endParaRPr lang="en-US" b="1" dirty="0"/>
          </a:p>
        </p:txBody>
      </p:sp>
      <p:sp>
        <p:nvSpPr>
          <p:cNvPr id="3" name="Content Placeholder 2">
            <a:extLst>
              <a:ext uri="{FF2B5EF4-FFF2-40B4-BE49-F238E27FC236}">
                <a16:creationId xmlns:a16="http://schemas.microsoft.com/office/drawing/2014/main" id="{77BC113A-EDF8-FFFD-83CD-A949EBDE2BDD}"/>
              </a:ext>
            </a:extLst>
          </p:cNvPr>
          <p:cNvSpPr>
            <a:spLocks noGrp="1"/>
          </p:cNvSpPr>
          <p:nvPr>
            <p:ph idx="1"/>
          </p:nvPr>
        </p:nvSpPr>
        <p:spPr>
          <a:xfrm>
            <a:off x="590628" y="1353014"/>
            <a:ext cx="11010743" cy="4327940"/>
          </a:xfrm>
        </p:spPr>
        <p:txBody>
          <a:bodyPr>
            <a:normAutofit/>
          </a:bodyPr>
          <a:lstStyle/>
          <a:p>
            <a:pPr algn="l"/>
            <a:r>
              <a:rPr lang="en-US" dirty="0">
                <a:solidFill>
                  <a:srgbClr val="333333"/>
                </a:solidFill>
              </a:rPr>
              <a:t>T</a:t>
            </a:r>
            <a:r>
              <a:rPr lang="en-US" b="0" i="0" dirty="0">
                <a:solidFill>
                  <a:srgbClr val="333333"/>
                </a:solidFill>
                <a:effectLst/>
              </a:rPr>
              <a:t>he protective equipment, including personal protective equipment (PPE), used, shall be </a:t>
            </a:r>
            <a:r>
              <a:rPr lang="en-US" b="1" i="0" dirty="0">
                <a:solidFill>
                  <a:srgbClr val="333333"/>
                </a:solidFill>
                <a:effectLst/>
              </a:rPr>
              <a:t>provided by the employer at no cost to employees</a:t>
            </a:r>
            <a:endParaRPr lang="en-US" b="0" i="0" dirty="0">
              <a:solidFill>
                <a:srgbClr val="333333"/>
              </a:solidFill>
              <a:effectLst/>
            </a:endParaRPr>
          </a:p>
          <a:p>
            <a:pPr algn="l"/>
            <a:r>
              <a:rPr lang="en-US" b="0" i="0" dirty="0">
                <a:solidFill>
                  <a:srgbClr val="333333"/>
                </a:solidFill>
                <a:effectLst/>
              </a:rPr>
              <a:t>The </a:t>
            </a:r>
            <a:r>
              <a:rPr lang="en-US" b="1" i="0" dirty="0">
                <a:solidFill>
                  <a:srgbClr val="333333"/>
                </a:solidFill>
                <a:effectLst/>
              </a:rPr>
              <a:t>employer is not required</a:t>
            </a:r>
            <a:r>
              <a:rPr lang="en-US" b="0" i="0" dirty="0">
                <a:solidFill>
                  <a:srgbClr val="333333"/>
                </a:solidFill>
                <a:effectLst/>
              </a:rPr>
              <a:t> to pay for non-specialty safety-toe protective footwear (including steel-toe shoes or steel-toe boots) and non-specialty prescription safety eyewear, provided that the employer permits such items to be worn off the job-site</a:t>
            </a:r>
          </a:p>
          <a:p>
            <a:pPr algn="l"/>
            <a:r>
              <a:rPr lang="en-US" b="0" i="0" dirty="0">
                <a:solidFill>
                  <a:srgbClr val="333333"/>
                </a:solidFill>
                <a:effectLst/>
              </a:rPr>
              <a:t> When the employer provides metatarsal guards and allows the employee, at his or her request, to use shoes or boots with built-in metatarsal protection, the </a:t>
            </a:r>
            <a:r>
              <a:rPr lang="en-US" b="1" i="0" dirty="0">
                <a:solidFill>
                  <a:srgbClr val="333333"/>
                </a:solidFill>
                <a:effectLst/>
              </a:rPr>
              <a:t>employer is not required </a:t>
            </a:r>
            <a:r>
              <a:rPr lang="en-US" b="0" i="0" dirty="0">
                <a:solidFill>
                  <a:srgbClr val="333333"/>
                </a:solidFill>
                <a:effectLst/>
              </a:rPr>
              <a:t>to reimburse the employee for the shoes or boots</a:t>
            </a:r>
          </a:p>
          <a:p>
            <a:pPr marL="0" indent="0">
              <a:buNone/>
            </a:pPr>
            <a:endParaRPr lang="en-US" sz="3200" dirty="0"/>
          </a:p>
        </p:txBody>
      </p:sp>
      <p:sp>
        <p:nvSpPr>
          <p:cNvPr id="5" name="TextBox 4">
            <a:extLst>
              <a:ext uri="{FF2B5EF4-FFF2-40B4-BE49-F238E27FC236}">
                <a16:creationId xmlns:a16="http://schemas.microsoft.com/office/drawing/2014/main" id="{C87698F6-A2BA-5A94-3915-BBF295D7798F}"/>
              </a:ext>
            </a:extLst>
          </p:cNvPr>
          <p:cNvSpPr txBox="1"/>
          <p:nvPr/>
        </p:nvSpPr>
        <p:spPr>
          <a:xfrm>
            <a:off x="156343" y="6402831"/>
            <a:ext cx="10835911" cy="338554"/>
          </a:xfrm>
          <a:prstGeom prst="rect">
            <a:avLst/>
          </a:prstGeom>
          <a:noFill/>
        </p:spPr>
        <p:txBody>
          <a:bodyPr wrap="square">
            <a:spAutoFit/>
          </a:bodyPr>
          <a:lstStyle/>
          <a:p>
            <a:r>
              <a:rPr lang="en-US" sz="1600" i="1" dirty="0">
                <a:solidFill>
                  <a:srgbClr val="E4322B"/>
                </a:solidFill>
              </a:rPr>
              <a:t>Review Handout: https://www.osha.gov/sites/default/files/Handout_2_Employers_Must_Provide_and_Pay_for_PPE.pdf</a:t>
            </a:r>
          </a:p>
        </p:txBody>
      </p:sp>
      <p:pic>
        <p:nvPicPr>
          <p:cNvPr id="6" name="Graphic 5">
            <a:extLst>
              <a:ext uri="{FF2B5EF4-FFF2-40B4-BE49-F238E27FC236}">
                <a16:creationId xmlns:a16="http://schemas.microsoft.com/office/drawing/2014/main" id="{611256A8-BEF4-05C7-3215-FD9F7ED44FD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73905" y="5769385"/>
            <a:ext cx="633446" cy="633446"/>
          </a:xfrm>
          <a:prstGeom prst="rect">
            <a:avLst/>
          </a:prstGeom>
        </p:spPr>
      </p:pic>
      <p:pic>
        <p:nvPicPr>
          <p:cNvPr id="7" name="Picture 6" descr="Qr code&#10;&#10;https://www.osha.gov/sites/default/files/Handout_2_Employers_Must_Provide_and_Pay_for_PPE.pdf&#10;">
            <a:extLst>
              <a:ext uri="{FF2B5EF4-FFF2-40B4-BE49-F238E27FC236}">
                <a16:creationId xmlns:a16="http://schemas.microsoft.com/office/drawing/2014/main" id="{A56865F1-C642-F141-4853-02B5E0FC89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156192" y="5946857"/>
            <a:ext cx="794528" cy="794528"/>
          </a:xfrm>
          <a:prstGeom prst="rect">
            <a:avLst/>
          </a:prstGeom>
        </p:spPr>
      </p:pic>
    </p:spTree>
    <p:extLst>
      <p:ext uri="{BB962C8B-B14F-4D97-AF65-F5344CB8AC3E}">
        <p14:creationId xmlns:p14="http://schemas.microsoft.com/office/powerpoint/2010/main" val="4168898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1D1A-75F5-86CE-E782-4FE8BBBF60EF}"/>
              </a:ext>
            </a:extLst>
          </p:cNvPr>
          <p:cNvSpPr>
            <a:spLocks noGrp="1"/>
          </p:cNvSpPr>
          <p:nvPr>
            <p:ph type="title"/>
          </p:nvPr>
        </p:nvSpPr>
        <p:spPr/>
        <p:txBody>
          <a:bodyPr>
            <a:normAutofit/>
          </a:bodyPr>
          <a:lstStyle/>
          <a:p>
            <a:r>
              <a:rPr lang="en-US" b="1" i="0" dirty="0">
                <a:effectLst/>
              </a:rPr>
              <a:t>Payment for Protective Equipment</a:t>
            </a:r>
            <a:endParaRPr lang="en-US" b="1" dirty="0"/>
          </a:p>
        </p:txBody>
      </p:sp>
      <p:sp>
        <p:nvSpPr>
          <p:cNvPr id="3" name="Content Placeholder 2">
            <a:extLst>
              <a:ext uri="{FF2B5EF4-FFF2-40B4-BE49-F238E27FC236}">
                <a16:creationId xmlns:a16="http://schemas.microsoft.com/office/drawing/2014/main" id="{77BC113A-EDF8-FFFD-83CD-A949EBDE2BDD}"/>
              </a:ext>
            </a:extLst>
          </p:cNvPr>
          <p:cNvSpPr>
            <a:spLocks noGrp="1"/>
          </p:cNvSpPr>
          <p:nvPr>
            <p:ph idx="1"/>
          </p:nvPr>
        </p:nvSpPr>
        <p:spPr/>
        <p:txBody>
          <a:bodyPr>
            <a:normAutofit/>
          </a:bodyPr>
          <a:lstStyle/>
          <a:p>
            <a:pPr marL="0" indent="0" algn="l">
              <a:buNone/>
            </a:pPr>
            <a:r>
              <a:rPr lang="en-US" b="0" i="0" dirty="0">
                <a:solidFill>
                  <a:srgbClr val="333333"/>
                </a:solidFill>
                <a:effectLst/>
              </a:rPr>
              <a:t>The </a:t>
            </a:r>
            <a:r>
              <a:rPr lang="en-US" b="1" i="0" dirty="0">
                <a:solidFill>
                  <a:srgbClr val="333333"/>
                </a:solidFill>
                <a:effectLst/>
              </a:rPr>
              <a:t>employer is not required </a:t>
            </a:r>
            <a:r>
              <a:rPr lang="en-US" b="0" i="0" dirty="0">
                <a:solidFill>
                  <a:srgbClr val="333333"/>
                </a:solidFill>
                <a:effectLst/>
              </a:rPr>
              <a:t>to pay for:</a:t>
            </a:r>
          </a:p>
          <a:p>
            <a:pPr algn="l"/>
            <a:r>
              <a:rPr lang="en-US" b="0" i="0" dirty="0">
                <a:solidFill>
                  <a:srgbClr val="333333"/>
                </a:solidFill>
                <a:effectLst/>
              </a:rPr>
              <a:t>Everyday clothing, such as long-sleeve shirts, long pants, street shoes, and normal work boots; or</a:t>
            </a:r>
          </a:p>
          <a:p>
            <a:pPr algn="l"/>
            <a:r>
              <a:rPr lang="en-US" b="0" i="0" dirty="0">
                <a:solidFill>
                  <a:srgbClr val="333333"/>
                </a:solidFill>
                <a:effectLst/>
              </a:rPr>
              <a:t>Ordinary clothing, skin creams, or other items, used solely for protection from weather, such as winter coats, jackets, gloves, parkas, rubber boots, hats, raincoats, ordinary sunglasses, and sunscreen</a:t>
            </a:r>
          </a:p>
          <a:p>
            <a:endParaRPr lang="en-US" sz="3200" dirty="0"/>
          </a:p>
        </p:txBody>
      </p:sp>
    </p:spTree>
    <p:extLst>
      <p:ext uri="{BB962C8B-B14F-4D97-AF65-F5344CB8AC3E}">
        <p14:creationId xmlns:p14="http://schemas.microsoft.com/office/powerpoint/2010/main" val="4136740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C1D1A-75F5-86CE-E782-4FE8BBBF60EF}"/>
              </a:ext>
            </a:extLst>
          </p:cNvPr>
          <p:cNvSpPr>
            <a:spLocks noGrp="1"/>
          </p:cNvSpPr>
          <p:nvPr>
            <p:ph type="title"/>
          </p:nvPr>
        </p:nvSpPr>
        <p:spPr>
          <a:xfrm>
            <a:off x="748990" y="75767"/>
            <a:ext cx="11443010" cy="701731"/>
          </a:xfrm>
        </p:spPr>
        <p:txBody>
          <a:bodyPr>
            <a:normAutofit/>
          </a:bodyPr>
          <a:lstStyle/>
          <a:p>
            <a:r>
              <a:rPr lang="en-US" b="1" i="0" dirty="0">
                <a:effectLst/>
              </a:rPr>
              <a:t>Payment for Protective </a:t>
            </a:r>
            <a:r>
              <a:rPr lang="en-US" b="1" dirty="0"/>
              <a:t>E</a:t>
            </a:r>
            <a:r>
              <a:rPr lang="en-US" b="1" i="0" dirty="0">
                <a:effectLst/>
              </a:rPr>
              <a:t>quipment (continued)</a:t>
            </a:r>
            <a:endParaRPr lang="en-US" b="1" dirty="0"/>
          </a:p>
        </p:txBody>
      </p:sp>
      <p:sp>
        <p:nvSpPr>
          <p:cNvPr id="3" name="Content Placeholder 2">
            <a:extLst>
              <a:ext uri="{FF2B5EF4-FFF2-40B4-BE49-F238E27FC236}">
                <a16:creationId xmlns:a16="http://schemas.microsoft.com/office/drawing/2014/main" id="{77BC113A-EDF8-FFFD-83CD-A949EBDE2BDD}"/>
              </a:ext>
            </a:extLst>
          </p:cNvPr>
          <p:cNvSpPr>
            <a:spLocks noGrp="1"/>
          </p:cNvSpPr>
          <p:nvPr>
            <p:ph idx="1"/>
          </p:nvPr>
        </p:nvSpPr>
        <p:spPr/>
        <p:txBody>
          <a:bodyPr>
            <a:normAutofit/>
          </a:bodyPr>
          <a:lstStyle/>
          <a:p>
            <a:pPr algn="l"/>
            <a:r>
              <a:rPr lang="en-US" b="0" i="0" dirty="0">
                <a:solidFill>
                  <a:srgbClr val="333333"/>
                </a:solidFill>
                <a:effectLst/>
              </a:rPr>
              <a:t>The employer must pay for replacement PPE, except when the employee has lost or intentionally damaged the PPE</a:t>
            </a:r>
          </a:p>
          <a:p>
            <a:pPr algn="l"/>
            <a:r>
              <a:rPr lang="en-US" b="0" i="0" dirty="0">
                <a:solidFill>
                  <a:srgbClr val="333333"/>
                </a:solidFill>
                <a:effectLst/>
              </a:rPr>
              <a:t>Where an employee provides adequate protective equipment, the employer may allow the employee to use it and is not required to reimburse the employee for that equipment</a:t>
            </a:r>
          </a:p>
          <a:p>
            <a:pPr algn="l"/>
            <a:r>
              <a:rPr lang="en-US" b="0" i="0" dirty="0">
                <a:solidFill>
                  <a:srgbClr val="333333"/>
                </a:solidFill>
                <a:effectLst/>
              </a:rPr>
              <a:t>The employer shall not require an employee to provide or pay for his or her own PPE, unless the PPE is excepted by the regulation</a:t>
            </a:r>
            <a:endParaRPr lang="en-US" dirty="0"/>
          </a:p>
        </p:txBody>
      </p:sp>
    </p:spTree>
    <p:extLst>
      <p:ext uri="{BB962C8B-B14F-4D97-AF65-F5344CB8AC3E}">
        <p14:creationId xmlns:p14="http://schemas.microsoft.com/office/powerpoint/2010/main" val="1227865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B059-E2F3-B6F7-28E2-35ED7E549D09}"/>
              </a:ext>
            </a:extLst>
          </p:cNvPr>
          <p:cNvSpPr>
            <a:spLocks noGrp="1"/>
          </p:cNvSpPr>
          <p:nvPr>
            <p:ph type="title"/>
          </p:nvPr>
        </p:nvSpPr>
        <p:spPr/>
        <p:txBody>
          <a:bodyPr/>
          <a:lstStyle/>
          <a:p>
            <a:r>
              <a:rPr lang="en-US" b="1" dirty="0"/>
              <a:t>Training </a:t>
            </a:r>
          </a:p>
        </p:txBody>
      </p:sp>
      <p:sp>
        <p:nvSpPr>
          <p:cNvPr id="3" name="Content Placeholder 2">
            <a:extLst>
              <a:ext uri="{FF2B5EF4-FFF2-40B4-BE49-F238E27FC236}">
                <a16:creationId xmlns:a16="http://schemas.microsoft.com/office/drawing/2014/main" id="{96B5D75D-7155-99E4-04E1-AFD4D2ED3DF3}"/>
              </a:ext>
            </a:extLst>
          </p:cNvPr>
          <p:cNvSpPr>
            <a:spLocks noGrp="1"/>
          </p:cNvSpPr>
          <p:nvPr>
            <p:ph idx="1"/>
          </p:nvPr>
        </p:nvSpPr>
        <p:spPr/>
        <p:txBody>
          <a:bodyPr/>
          <a:lstStyle/>
          <a:p>
            <a:r>
              <a:rPr lang="en-US" dirty="0"/>
              <a:t>Employer shall instruct each employee in the recognition and avoidance of unsafe conditions and the regulations applicable to the work environment to eliminate or control any hazards or other exposure to illness or injury</a:t>
            </a:r>
          </a:p>
        </p:txBody>
      </p:sp>
    </p:spTree>
    <p:extLst>
      <p:ext uri="{BB962C8B-B14F-4D97-AF65-F5344CB8AC3E}">
        <p14:creationId xmlns:p14="http://schemas.microsoft.com/office/powerpoint/2010/main" val="16580260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9D612-DDD4-5E8B-C35D-023A93E4F3B9}"/>
              </a:ext>
            </a:extLst>
          </p:cNvPr>
          <p:cNvSpPr>
            <a:spLocks noGrp="1"/>
          </p:cNvSpPr>
          <p:nvPr>
            <p:ph type="title"/>
          </p:nvPr>
        </p:nvSpPr>
        <p:spPr/>
        <p:txBody>
          <a:bodyPr>
            <a:normAutofit/>
          </a:bodyPr>
          <a:lstStyle/>
          <a:p>
            <a:r>
              <a:rPr lang="en-US" b="1" dirty="0"/>
              <a:t>Recognizing Hazards and Protecting Employees </a:t>
            </a:r>
          </a:p>
        </p:txBody>
      </p:sp>
      <p:pic>
        <p:nvPicPr>
          <p:cNvPr id="4" name="Picture 2" descr="Graphic displaying Hierarchy of Controls, most effective to least effective: elimination, substitution, engineering controls, administrative controls, PPE.">
            <a:extLst>
              <a:ext uri="{FF2B5EF4-FFF2-40B4-BE49-F238E27FC236}">
                <a16:creationId xmlns:a16="http://schemas.microsoft.com/office/drawing/2014/main" id="{D8CB51E6-EE2E-232F-A7EA-F73EB03354A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186" y="933855"/>
            <a:ext cx="8463568" cy="568095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00FB5049-D274-82FC-5D09-65A6C169A229}"/>
              </a:ext>
            </a:extLst>
          </p:cNvPr>
          <p:cNvSpPr>
            <a:spLocks noGrp="1"/>
          </p:cNvSpPr>
          <p:nvPr>
            <p:ph idx="1"/>
          </p:nvPr>
        </p:nvSpPr>
        <p:spPr>
          <a:xfrm>
            <a:off x="8715983" y="1944490"/>
            <a:ext cx="3476017" cy="3659681"/>
          </a:xfrm>
        </p:spPr>
        <p:txBody>
          <a:bodyPr/>
          <a:lstStyle/>
          <a:p>
            <a:pPr marL="0" indent="0" algn="l">
              <a:buNone/>
            </a:pPr>
            <a:r>
              <a:rPr lang="en-US" sz="2400" b="0" i="0" u="none" strike="noStrike" baseline="0" dirty="0"/>
              <a:t>Employers must institute all feasible </a:t>
            </a:r>
            <a:r>
              <a:rPr lang="en-US" b="1" i="0" u="none" strike="noStrike" baseline="0" dirty="0">
                <a:solidFill>
                  <a:srgbClr val="F5C631"/>
                </a:solidFill>
                <a:effectLst>
                  <a:outerShdw blurRad="38100" dist="38100" dir="2700000" algn="tl">
                    <a:srgbClr val="000000">
                      <a:alpha val="43137"/>
                    </a:srgbClr>
                  </a:outerShdw>
                </a:effectLst>
              </a:rPr>
              <a:t>engineering</a:t>
            </a:r>
            <a:r>
              <a:rPr lang="en-US" sz="2400" b="0" i="0" u="none" strike="noStrike" baseline="0" dirty="0"/>
              <a:t> and </a:t>
            </a:r>
            <a:r>
              <a:rPr lang="en-US" b="1" i="0" u="none" strike="noStrike" baseline="0" dirty="0">
                <a:solidFill>
                  <a:srgbClr val="E6622C"/>
                </a:solidFill>
                <a:effectLst>
                  <a:outerShdw blurRad="38100" dist="38100" dir="2700000" algn="tl">
                    <a:srgbClr val="000000">
                      <a:alpha val="43137"/>
                    </a:srgbClr>
                  </a:outerShdw>
                </a:effectLst>
              </a:rPr>
              <a:t>work practice</a:t>
            </a:r>
            <a:r>
              <a:rPr lang="en-US" b="0" i="0" u="none" strike="noStrike" baseline="0" dirty="0"/>
              <a:t> </a:t>
            </a:r>
            <a:r>
              <a:rPr lang="en-US" sz="2400" b="0" i="0" u="none" strike="noStrike" baseline="0" dirty="0"/>
              <a:t>controls to eliminate and reduce hazards </a:t>
            </a:r>
            <a:r>
              <a:rPr lang="en-US" sz="2400" b="0" i="1" u="none" strike="noStrike" baseline="0" dirty="0"/>
              <a:t>before </a:t>
            </a:r>
            <a:r>
              <a:rPr lang="en-US" sz="2400" b="0" i="0" u="none" strike="noStrike" baseline="0" dirty="0"/>
              <a:t>using </a:t>
            </a:r>
            <a:r>
              <a:rPr lang="en-US" b="1" i="0" u="none" strike="noStrike" baseline="0" dirty="0">
                <a:solidFill>
                  <a:srgbClr val="E4322B"/>
                </a:solidFill>
                <a:effectLst>
                  <a:outerShdw blurRad="38100" dist="38100" dir="2700000" algn="tl">
                    <a:srgbClr val="000000">
                      <a:alpha val="43137"/>
                    </a:srgbClr>
                  </a:outerShdw>
                </a:effectLst>
              </a:rPr>
              <a:t>PPE</a:t>
            </a:r>
            <a:r>
              <a:rPr lang="en-US" sz="2400" b="0" i="0" u="none" strike="noStrike" baseline="0" dirty="0"/>
              <a:t> to protect against hazards.</a:t>
            </a:r>
            <a:endParaRPr lang="en-US" sz="3600" dirty="0"/>
          </a:p>
        </p:txBody>
      </p:sp>
    </p:spTree>
    <p:extLst>
      <p:ext uri="{BB962C8B-B14F-4D97-AF65-F5344CB8AC3E}">
        <p14:creationId xmlns:p14="http://schemas.microsoft.com/office/powerpoint/2010/main" val="5713257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AC45D-7AF9-8FF1-200C-2C5F67292C7B}"/>
              </a:ext>
            </a:extLst>
          </p:cNvPr>
          <p:cNvSpPr>
            <a:spLocks noGrp="1"/>
          </p:cNvSpPr>
          <p:nvPr>
            <p:ph type="title"/>
          </p:nvPr>
        </p:nvSpPr>
        <p:spPr/>
        <p:txBody>
          <a:bodyPr/>
          <a:lstStyle/>
          <a:p>
            <a:r>
              <a:rPr lang="en-US" b="1" dirty="0"/>
              <a:t>Hazards </a:t>
            </a:r>
          </a:p>
        </p:txBody>
      </p:sp>
      <p:sp>
        <p:nvSpPr>
          <p:cNvPr id="3" name="Content Placeholder 2">
            <a:extLst>
              <a:ext uri="{FF2B5EF4-FFF2-40B4-BE49-F238E27FC236}">
                <a16:creationId xmlns:a16="http://schemas.microsoft.com/office/drawing/2014/main" id="{D2661B5B-7C9E-23CF-E7F4-EBF59D90FF88}"/>
              </a:ext>
            </a:extLst>
          </p:cNvPr>
          <p:cNvSpPr>
            <a:spLocks noGrp="1"/>
          </p:cNvSpPr>
          <p:nvPr>
            <p:ph idx="1"/>
          </p:nvPr>
        </p:nvSpPr>
        <p:spPr/>
        <p:txBody>
          <a:bodyPr/>
          <a:lstStyle/>
          <a:p>
            <a:pPr marL="0" indent="0">
              <a:buNone/>
            </a:pPr>
            <a:r>
              <a:rPr lang="en-US" dirty="0"/>
              <a:t>Common hazards that workers encounter in confined spaces:</a:t>
            </a:r>
          </a:p>
          <a:p>
            <a:endParaRPr lang="en-US" dirty="0"/>
          </a:p>
        </p:txBody>
      </p:sp>
      <p:graphicFrame>
        <p:nvGraphicFramePr>
          <p:cNvPr id="4" name="Diagram 3">
            <a:extLst>
              <a:ext uri="{FF2B5EF4-FFF2-40B4-BE49-F238E27FC236}">
                <a16:creationId xmlns:a16="http://schemas.microsoft.com/office/drawing/2014/main" id="{7EE1D56A-CE1B-AFAA-3EF7-53DC3B5BCD13}"/>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930491756"/>
              </p:ext>
            </p:extLst>
          </p:nvPr>
        </p:nvGraphicFramePr>
        <p:xfrm>
          <a:off x="2336260" y="2110903"/>
          <a:ext cx="7519480" cy="42675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60367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7281B-29AF-E6A7-033D-CABB095CBD29}"/>
              </a:ext>
            </a:extLst>
          </p:cNvPr>
          <p:cNvSpPr>
            <a:spLocks noGrp="1"/>
          </p:cNvSpPr>
          <p:nvPr>
            <p:ph type="title"/>
          </p:nvPr>
        </p:nvSpPr>
        <p:spPr/>
        <p:txBody>
          <a:bodyPr/>
          <a:lstStyle/>
          <a:p>
            <a:r>
              <a:rPr lang="en-US" b="1" dirty="0"/>
              <a:t>Harwood Grant Disclaimer</a:t>
            </a:r>
          </a:p>
        </p:txBody>
      </p:sp>
      <p:sp>
        <p:nvSpPr>
          <p:cNvPr id="4" name="Content Placeholder 3">
            <a:extLst>
              <a:ext uri="{FF2B5EF4-FFF2-40B4-BE49-F238E27FC236}">
                <a16:creationId xmlns:a16="http://schemas.microsoft.com/office/drawing/2014/main" id="{57CAC189-7914-E0FD-96FA-B6E5E2B76878}"/>
              </a:ext>
            </a:extLst>
          </p:cNvPr>
          <p:cNvSpPr>
            <a:spLocks noGrp="1"/>
          </p:cNvSpPr>
          <p:nvPr>
            <p:ph idx="1"/>
          </p:nvPr>
        </p:nvSpPr>
        <p:spPr/>
        <p:txBody>
          <a:bodyPr/>
          <a:lstStyle/>
          <a:p>
            <a:pPr marL="0" indent="0">
              <a:buNone/>
            </a:pPr>
            <a:r>
              <a:rPr lang="en-US" dirty="0"/>
              <a:t>This material was produced under grant number SH-39169-SH2 from the Occupational Safety and Health Administration, U.S. Department of Labor. It does not necessarily reflect the views or policies of the U.S. Department of Labor, nor does mention of trade names, commercial products, or organizations imply endorsement by the U.S. Government.</a:t>
            </a:r>
          </a:p>
        </p:txBody>
      </p:sp>
    </p:spTree>
    <p:extLst>
      <p:ext uri="{BB962C8B-B14F-4D97-AF65-F5344CB8AC3E}">
        <p14:creationId xmlns:p14="http://schemas.microsoft.com/office/powerpoint/2010/main" val="2297697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F212B-3D45-4EC8-FA96-932E4B3C78F3}"/>
              </a:ext>
            </a:extLst>
          </p:cNvPr>
          <p:cNvSpPr>
            <a:spLocks noGrp="1"/>
          </p:cNvSpPr>
          <p:nvPr>
            <p:ph type="title"/>
          </p:nvPr>
        </p:nvSpPr>
        <p:spPr>
          <a:xfrm>
            <a:off x="748990" y="-701731"/>
            <a:ext cx="10604810" cy="701731"/>
          </a:xfrm>
        </p:spPr>
        <p:txBody>
          <a:bodyPr vert="horz" wrap="square" lIns="91440" tIns="45720" rIns="91440" bIns="45720" numCol="1" anchor="b" anchorCtr="0" compatLnSpc="1">
            <a:prstTxWarp prst="textNoShape">
              <a:avLst/>
            </a:prstTxWarp>
            <a:normAutofit fontScale="90000"/>
          </a:bodyPr>
          <a:lstStyle/>
          <a:p>
            <a:r>
              <a:rPr lang="en-US" dirty="0">
                <a:solidFill>
                  <a:srgbClr val="003399"/>
                </a:solidFill>
              </a:rPr>
              <a:t>1926 Subpart E </a:t>
            </a:r>
            <a:br>
              <a:rPr lang="en-US" dirty="0">
                <a:solidFill>
                  <a:srgbClr val="003399"/>
                </a:solidFill>
              </a:rPr>
            </a:br>
            <a:endParaRPr lang="en-US" dirty="0"/>
          </a:p>
        </p:txBody>
      </p:sp>
      <p:sp>
        <p:nvSpPr>
          <p:cNvPr id="3" name="Content Placeholder 2">
            <a:extLst>
              <a:ext uri="{FF2B5EF4-FFF2-40B4-BE49-F238E27FC236}">
                <a16:creationId xmlns:a16="http://schemas.microsoft.com/office/drawing/2014/main" id="{5E61F5EE-267C-1D5F-44E1-809575456DE9}"/>
              </a:ext>
            </a:extLst>
          </p:cNvPr>
          <p:cNvSpPr>
            <a:spLocks noGrp="1"/>
          </p:cNvSpPr>
          <p:nvPr>
            <p:ph idx="1"/>
          </p:nvPr>
        </p:nvSpPr>
        <p:spPr>
          <a:xfrm>
            <a:off x="748990" y="2390079"/>
            <a:ext cx="10604810" cy="701731"/>
          </a:xfrm>
        </p:spPr>
        <p:txBody>
          <a:bodyPr/>
          <a:lstStyle/>
          <a:p>
            <a:pPr marL="0" indent="0" algn="ctr">
              <a:buNone/>
            </a:pPr>
            <a:r>
              <a:rPr lang="en-US" sz="4400" b="1" i="0" u="none" strike="noStrike" dirty="0">
                <a:solidFill>
                  <a:srgbClr val="003399"/>
                </a:solidFill>
                <a:effectLst/>
                <a:latin typeface="+mj-lt"/>
              </a:rPr>
              <a:t>1926 Subpart E </a:t>
            </a:r>
            <a:endParaRPr lang="en-US" sz="4400" b="1" dirty="0">
              <a:solidFill>
                <a:srgbClr val="003399"/>
              </a:solidFill>
              <a:latin typeface="+mj-lt"/>
            </a:endParaRPr>
          </a:p>
          <a:p>
            <a:pPr marL="0" indent="0" algn="ctr">
              <a:buNone/>
            </a:pPr>
            <a:r>
              <a:rPr lang="en-US" sz="4400" b="1" i="0" u="none" strike="noStrike" dirty="0">
                <a:solidFill>
                  <a:srgbClr val="003399"/>
                </a:solidFill>
                <a:effectLst/>
                <a:latin typeface="+mj-lt"/>
              </a:rPr>
              <a:t>Personal Protective and Life Saving Equipment</a:t>
            </a:r>
            <a:endParaRPr lang="en-US" sz="4400" b="1" i="0" dirty="0">
              <a:solidFill>
                <a:srgbClr val="333333"/>
              </a:solidFill>
              <a:effectLst/>
              <a:latin typeface="+mj-lt"/>
            </a:endParaRPr>
          </a:p>
          <a:p>
            <a:pPr algn="ctr"/>
            <a:endParaRPr lang="en-US" sz="3200" b="1" dirty="0">
              <a:latin typeface="+mj-lt"/>
            </a:endParaRPr>
          </a:p>
        </p:txBody>
      </p:sp>
    </p:spTree>
    <p:extLst>
      <p:ext uri="{BB962C8B-B14F-4D97-AF65-F5344CB8AC3E}">
        <p14:creationId xmlns:p14="http://schemas.microsoft.com/office/powerpoint/2010/main" val="950703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BF929-A0E4-F567-02F2-D49383954E77}"/>
              </a:ext>
            </a:extLst>
          </p:cNvPr>
          <p:cNvSpPr>
            <a:spLocks noGrp="1"/>
          </p:cNvSpPr>
          <p:nvPr>
            <p:ph type="title"/>
          </p:nvPr>
        </p:nvSpPr>
        <p:spPr>
          <a:xfrm>
            <a:off x="0" y="75767"/>
            <a:ext cx="12192000" cy="701731"/>
          </a:xfrm>
        </p:spPr>
        <p:txBody>
          <a:bodyPr>
            <a:noAutofit/>
          </a:bodyPr>
          <a:lstStyle/>
          <a:p>
            <a:r>
              <a:rPr lang="en-US" sz="3600" b="1" dirty="0"/>
              <a:t>1926 Subpart E - Personal Protective and Life Saving Equipment</a:t>
            </a:r>
          </a:p>
        </p:txBody>
      </p:sp>
      <p:sp>
        <p:nvSpPr>
          <p:cNvPr id="3" name="Content Placeholder 2">
            <a:extLst>
              <a:ext uri="{FF2B5EF4-FFF2-40B4-BE49-F238E27FC236}">
                <a16:creationId xmlns:a16="http://schemas.microsoft.com/office/drawing/2014/main" id="{10D0DD56-7BCD-D271-A3E3-E65D6AF1AF7B}"/>
              </a:ext>
            </a:extLst>
          </p:cNvPr>
          <p:cNvSpPr>
            <a:spLocks noGrp="1"/>
          </p:cNvSpPr>
          <p:nvPr>
            <p:ph idx="1"/>
          </p:nvPr>
        </p:nvSpPr>
        <p:spPr/>
        <p:txBody>
          <a:bodyPr/>
          <a:lstStyle/>
          <a:p>
            <a:r>
              <a:rPr lang="en-US" dirty="0">
                <a:hlinkClick r:id="rId3" tooltip="1926.96"/>
              </a:rPr>
              <a:t>1926.96 - Occupational foot protection</a:t>
            </a:r>
            <a:endParaRPr lang="en-US" dirty="0"/>
          </a:p>
          <a:p>
            <a:r>
              <a:rPr lang="en-US" dirty="0">
                <a:hlinkClick r:id="rId4" tooltip="1926.100"/>
              </a:rPr>
              <a:t>1926.100 - Head protection</a:t>
            </a:r>
            <a:endParaRPr lang="en-US" dirty="0"/>
          </a:p>
          <a:p>
            <a:r>
              <a:rPr lang="en-US" dirty="0">
                <a:hlinkClick r:id="rId5" tooltip="1926.101"/>
              </a:rPr>
              <a:t>1926.101 - Hearing protection</a:t>
            </a:r>
            <a:endParaRPr lang="en-US" dirty="0"/>
          </a:p>
          <a:p>
            <a:r>
              <a:rPr lang="en-US" dirty="0">
                <a:hlinkClick r:id="rId6" tooltip="1926.102"/>
              </a:rPr>
              <a:t>1926.102 - Eye and face protection</a:t>
            </a:r>
            <a:endParaRPr lang="en-US" dirty="0"/>
          </a:p>
          <a:p>
            <a:r>
              <a:rPr lang="en-US" dirty="0">
                <a:hlinkClick r:id="rId7" tooltip="1926.103"/>
              </a:rPr>
              <a:t>1926.103 - Respiratory protection</a:t>
            </a:r>
            <a:endParaRPr lang="en-US" dirty="0"/>
          </a:p>
          <a:p>
            <a:r>
              <a:rPr lang="en-US" dirty="0">
                <a:hlinkClick r:id="rId8" tooltip="1926.104"/>
              </a:rPr>
              <a:t>1926.104 - Safety belts, lifelines, and lanyards</a:t>
            </a:r>
            <a:endParaRPr lang="en-US" dirty="0"/>
          </a:p>
          <a:p>
            <a:r>
              <a:rPr lang="en-US" dirty="0">
                <a:hlinkClick r:id="rId9" tooltip="1926.105"/>
              </a:rPr>
              <a:t>1926.105 - Safety nets</a:t>
            </a:r>
            <a:endParaRPr lang="en-US" dirty="0"/>
          </a:p>
          <a:p>
            <a:endParaRPr lang="en-US" sz="3200" dirty="0"/>
          </a:p>
          <a:p>
            <a:endParaRPr lang="en-US" sz="3200" dirty="0"/>
          </a:p>
          <a:p>
            <a:pPr marL="0" indent="0">
              <a:buNone/>
            </a:pPr>
            <a:r>
              <a:rPr lang="en-US" sz="2000" dirty="0">
                <a:hlinkClick r:id="rId10"/>
              </a:rPr>
              <a:t>https://www.osha.gov/laws-regs/regulations/standardnumber/1926/1926SubpartE</a:t>
            </a:r>
            <a:r>
              <a:rPr lang="en-US" sz="2000" dirty="0"/>
              <a:t> </a:t>
            </a:r>
          </a:p>
        </p:txBody>
      </p:sp>
    </p:spTree>
    <p:extLst>
      <p:ext uri="{BB962C8B-B14F-4D97-AF65-F5344CB8AC3E}">
        <p14:creationId xmlns:p14="http://schemas.microsoft.com/office/powerpoint/2010/main" val="5173412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1926.96 Foot Protection</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p:txBody>
          <a:bodyPr/>
          <a:lstStyle/>
          <a:p>
            <a:pPr marL="0" indent="0">
              <a:buNone/>
            </a:pPr>
            <a:r>
              <a:rPr lang="en-US" b="1" i="0" dirty="0">
                <a:solidFill>
                  <a:srgbClr val="333333"/>
                </a:solidFill>
                <a:effectLst/>
              </a:rPr>
              <a:t>Standard Requirements:  </a:t>
            </a:r>
            <a:r>
              <a:rPr lang="en-US" b="0" i="0" dirty="0">
                <a:solidFill>
                  <a:srgbClr val="333333"/>
                </a:solidFill>
                <a:effectLst/>
              </a:rPr>
              <a:t>Safety-toe footwear for employees shall meet the requirements and specifications in American National Standard for Men's Safety-Toe Footwear, Z41.1-1967.</a:t>
            </a:r>
          </a:p>
          <a:p>
            <a:endParaRPr lang="en-US" dirty="0"/>
          </a:p>
        </p:txBody>
      </p:sp>
    </p:spTree>
    <p:extLst>
      <p:ext uri="{BB962C8B-B14F-4D97-AF65-F5344CB8AC3E}">
        <p14:creationId xmlns:p14="http://schemas.microsoft.com/office/powerpoint/2010/main" val="18834678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Foot Protection - Hazards</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90" y="1929468"/>
            <a:ext cx="10351629" cy="4510904"/>
          </a:xfrm>
        </p:spPr>
        <p:txBody>
          <a:bodyPr/>
          <a:lstStyle/>
          <a:p>
            <a:r>
              <a:rPr lang="en-US" b="0" i="0" dirty="0">
                <a:solidFill>
                  <a:srgbClr val="333333"/>
                </a:solidFill>
                <a:effectLst/>
              </a:rPr>
              <a:t>Molten metal or welding sparks</a:t>
            </a:r>
          </a:p>
          <a:p>
            <a:r>
              <a:rPr lang="en-US" b="0" i="0" dirty="0">
                <a:solidFill>
                  <a:srgbClr val="333333"/>
                </a:solidFill>
                <a:effectLst/>
              </a:rPr>
              <a:t>Impact and compression (heavy objects or </a:t>
            </a:r>
            <a:r>
              <a:rPr lang="en-US" b="0" i="0" u="none" strike="noStrike" baseline="0" dirty="0"/>
              <a:t>tools that may roll, fall onto, or strike)</a:t>
            </a:r>
            <a:endParaRPr lang="en-US" u="none" strike="noStrike" baseline="0" dirty="0">
              <a:solidFill>
                <a:srgbClr val="333333"/>
              </a:solidFill>
            </a:endParaRPr>
          </a:p>
          <a:p>
            <a:r>
              <a:rPr lang="en-US" b="0" i="0" dirty="0">
                <a:solidFill>
                  <a:srgbClr val="333333"/>
                </a:solidFill>
                <a:effectLst/>
              </a:rPr>
              <a:t>Electrical hazards (</a:t>
            </a:r>
            <a:r>
              <a:rPr lang="en-US" b="0" i="0" u="none" strike="noStrike" baseline="0" dirty="0"/>
              <a:t>exposed electrical wiring or components)</a:t>
            </a:r>
            <a:r>
              <a:rPr lang="en-US" b="0" i="0" dirty="0">
                <a:solidFill>
                  <a:srgbClr val="333333"/>
                </a:solidFill>
                <a:effectLst/>
              </a:rPr>
              <a:t> </a:t>
            </a:r>
          </a:p>
          <a:p>
            <a:r>
              <a:rPr lang="en-US" dirty="0"/>
              <a:t>Chemical hazards (corrosive chemicals)</a:t>
            </a:r>
          </a:p>
          <a:p>
            <a:r>
              <a:rPr lang="en-US" dirty="0"/>
              <a:t>Wet or slippery surfaces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6526167" cy="525010"/>
          </a:xfrm>
        </p:spPr>
        <p:txBody>
          <a:bodyPr/>
          <a:lstStyle/>
          <a:p>
            <a:r>
              <a:rPr lang="en-US" b="1" i="0" dirty="0">
                <a:effectLst/>
              </a:rPr>
              <a:t>Common hazards in a confined space:</a:t>
            </a:r>
          </a:p>
          <a:p>
            <a:endParaRPr lang="en-US" dirty="0"/>
          </a:p>
        </p:txBody>
      </p:sp>
    </p:spTree>
    <p:extLst>
      <p:ext uri="{BB962C8B-B14F-4D97-AF65-F5344CB8AC3E}">
        <p14:creationId xmlns:p14="http://schemas.microsoft.com/office/powerpoint/2010/main" val="15188200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Foot Protection - Examples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8"/>
            <a:ext cx="6526167" cy="892175"/>
          </a:xfrm>
        </p:spPr>
        <p:txBody>
          <a:bodyPr/>
          <a:lstStyle/>
          <a:p>
            <a:r>
              <a:rPr lang="en-US" b="1" i="0" dirty="0">
                <a:effectLst/>
              </a:rPr>
              <a:t>Examples of PPE:</a:t>
            </a:r>
          </a:p>
          <a:p>
            <a:endParaRPr lang="en-US"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90" y="1929468"/>
            <a:ext cx="5071947" cy="4510904"/>
          </a:xfrm>
        </p:spPr>
        <p:txBody>
          <a:bodyPr/>
          <a:lstStyle/>
          <a:p>
            <a:r>
              <a:rPr lang="en-US" b="0" i="0" dirty="0">
                <a:solidFill>
                  <a:srgbClr val="333333"/>
                </a:solidFill>
                <a:effectLst/>
              </a:rPr>
              <a:t>Leggings</a:t>
            </a:r>
          </a:p>
          <a:p>
            <a:r>
              <a:rPr lang="en-US" b="0" i="0" dirty="0">
                <a:solidFill>
                  <a:srgbClr val="333333"/>
                </a:solidFill>
                <a:effectLst/>
              </a:rPr>
              <a:t>Metatarsal guards</a:t>
            </a:r>
          </a:p>
          <a:p>
            <a:r>
              <a:rPr lang="en-US" b="0" i="0" dirty="0">
                <a:solidFill>
                  <a:srgbClr val="333333"/>
                </a:solidFill>
                <a:effectLst/>
              </a:rPr>
              <a:t>Toe guards</a:t>
            </a:r>
          </a:p>
          <a:p>
            <a:r>
              <a:rPr lang="en-US" b="0" i="0" dirty="0">
                <a:solidFill>
                  <a:srgbClr val="333333"/>
                </a:solidFill>
                <a:effectLst/>
              </a:rPr>
              <a:t>Safety shoes (boots)</a:t>
            </a:r>
          </a:p>
          <a:p>
            <a:r>
              <a:rPr lang="en-US" b="0" i="0" dirty="0">
                <a:solidFill>
                  <a:srgbClr val="333333"/>
                </a:solidFill>
                <a:effectLst/>
              </a:rPr>
              <a:t>Rubber boots</a:t>
            </a:r>
          </a:p>
        </p:txBody>
      </p:sp>
      <p:pic>
        <p:nvPicPr>
          <p:cNvPr id="7" name="Picture 6" descr="Image of leather protection for lower legs">
            <a:extLst>
              <a:ext uri="{FF2B5EF4-FFF2-40B4-BE49-F238E27FC236}">
                <a16:creationId xmlns:a16="http://schemas.microsoft.com/office/drawing/2014/main" id="{F3426B76-E6CF-D1C3-B47D-0D34156BDD1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1519" y="1440811"/>
            <a:ext cx="3123747" cy="2082498"/>
          </a:xfrm>
          <a:prstGeom prst="rect">
            <a:avLst/>
          </a:prstGeom>
        </p:spPr>
      </p:pic>
      <p:pic>
        <p:nvPicPr>
          <p:cNvPr id="13" name="Picture 12" descr="A picture containing steel toed construction boots.">
            <a:extLst>
              <a:ext uri="{FF2B5EF4-FFF2-40B4-BE49-F238E27FC236}">
                <a16:creationId xmlns:a16="http://schemas.microsoft.com/office/drawing/2014/main" id="{6EDC0941-AEAE-1710-BEFE-D83F0EED6DB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89754" y="4186623"/>
            <a:ext cx="3262655" cy="2631173"/>
          </a:xfrm>
          <a:prstGeom prst="rect">
            <a:avLst/>
          </a:prstGeom>
        </p:spPr>
      </p:pic>
      <p:pic>
        <p:nvPicPr>
          <p:cNvPr id="9" name="Picture 8" descr="A pair of yellow rubber boots&#10;&#10;">
            <a:extLst>
              <a:ext uri="{FF2B5EF4-FFF2-40B4-BE49-F238E27FC236}">
                <a16:creationId xmlns:a16="http://schemas.microsoft.com/office/drawing/2014/main" id="{C31AF058-C553-56DA-29DB-1B3C5952714F}"/>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593393" y="4077706"/>
            <a:ext cx="3460341" cy="2614078"/>
          </a:xfrm>
          <a:prstGeom prst="rect">
            <a:avLst/>
          </a:prstGeom>
        </p:spPr>
      </p:pic>
    </p:spTree>
    <p:extLst>
      <p:ext uri="{BB962C8B-B14F-4D97-AF65-F5344CB8AC3E}">
        <p14:creationId xmlns:p14="http://schemas.microsoft.com/office/powerpoint/2010/main" val="28283323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Foot Protection </a:t>
            </a:r>
            <a:r>
              <a:rPr lang="en-US" dirty="0"/>
              <a:t>Use and Care</a:t>
            </a:r>
            <a:endParaRPr lang="en-US" b="1" dirty="0"/>
          </a:p>
        </p:txBody>
      </p:sp>
      <p:pic>
        <p:nvPicPr>
          <p:cNvPr id="7" name="Graphic 6" descr="Clapper board indicating there is a video to watch.">
            <a:extLst>
              <a:ext uri="{FF2B5EF4-FFF2-40B4-BE49-F238E27FC236}">
                <a16:creationId xmlns:a16="http://schemas.microsoft.com/office/drawing/2014/main" id="{5E0E980E-8D42-17A1-0762-D37B4DF7CC69}"/>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9920" y="35192"/>
            <a:ext cx="914400" cy="914400"/>
          </a:xfrm>
          <a:prstGeom prst="rect">
            <a:avLst/>
          </a:prstGeom>
        </p:spPr>
      </p:pic>
      <p:sp>
        <p:nvSpPr>
          <p:cNvPr id="4" name="TextBox 3">
            <a:extLst>
              <a:ext uri="{FF2B5EF4-FFF2-40B4-BE49-F238E27FC236}">
                <a16:creationId xmlns:a16="http://schemas.microsoft.com/office/drawing/2014/main" id="{C6601A66-23D4-8A4B-1960-1F7C0FE96361}"/>
              </a:ext>
            </a:extLst>
          </p:cNvPr>
          <p:cNvSpPr txBox="1"/>
          <p:nvPr/>
        </p:nvSpPr>
        <p:spPr>
          <a:xfrm>
            <a:off x="8973312" y="989908"/>
            <a:ext cx="3340608" cy="923330"/>
          </a:xfrm>
          <a:prstGeom prst="rect">
            <a:avLst/>
          </a:prstGeom>
          <a:noFill/>
        </p:spPr>
        <p:txBody>
          <a:bodyPr wrap="square">
            <a:spAutoFit/>
          </a:bodyPr>
          <a:lstStyle/>
          <a:p>
            <a:pPr lvl="0"/>
            <a:r>
              <a:rPr lang="en-US" sz="1800" b="1" dirty="0">
                <a:solidFill>
                  <a:srgbClr val="EF4A25"/>
                </a:solidFill>
              </a:rPr>
              <a:t>How to properly put on the PPE.</a:t>
            </a:r>
          </a:p>
          <a:p>
            <a:pPr lvl="0"/>
            <a:r>
              <a:rPr lang="en-US" sz="1800" b="1" dirty="0">
                <a:solidFill>
                  <a:srgbClr val="EF4A25"/>
                </a:solidFill>
              </a:rPr>
              <a:t>How to adjust straps, laces, and other parts.</a:t>
            </a: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0"/>
          </p:nvPr>
        </p:nvSpPr>
        <p:spPr>
          <a:xfrm>
            <a:off x="748990" y="1383821"/>
            <a:ext cx="10639425" cy="396212"/>
          </a:xfrm>
        </p:spPr>
        <p:txBody>
          <a:bodyPr/>
          <a:lstStyle/>
          <a:p>
            <a:r>
              <a:rPr lang="en-US" b="1" dirty="0"/>
              <a:t>Training: Use and care</a:t>
            </a:r>
            <a:endParaRPr lang="en-US" dirty="0"/>
          </a:p>
        </p:txBody>
      </p:sp>
      <p:sp>
        <p:nvSpPr>
          <p:cNvPr id="5" name="Content Placeholder 4">
            <a:extLst>
              <a:ext uri="{FF2B5EF4-FFF2-40B4-BE49-F238E27FC236}">
                <a16:creationId xmlns:a16="http://schemas.microsoft.com/office/drawing/2014/main" id="{75287131-DCB5-2B75-0177-6DFB2ADD4B05}"/>
              </a:ext>
            </a:extLst>
          </p:cNvPr>
          <p:cNvSpPr>
            <a:spLocks noGrp="1"/>
          </p:cNvSpPr>
          <p:nvPr>
            <p:ph idx="1"/>
          </p:nvPr>
        </p:nvSpPr>
        <p:spPr>
          <a:xfrm>
            <a:off x="748990" y="2098845"/>
            <a:ext cx="10721898" cy="3798848"/>
          </a:xfrm>
        </p:spPr>
        <p:txBody>
          <a:bodyPr/>
          <a:lstStyle/>
          <a:p>
            <a:pPr lvl="0"/>
            <a:r>
              <a:rPr lang="en-US" b="1" dirty="0"/>
              <a:t>Limitations of foot or leg protection:  </a:t>
            </a:r>
            <a:r>
              <a:rPr lang="en-US" dirty="0"/>
              <a:t>Poorly fitting safety shoes can result in bunions, corns, calluses, and other foot problems</a:t>
            </a:r>
          </a:p>
          <a:p>
            <a:pPr lvl="0"/>
            <a:r>
              <a:rPr lang="en-US" b="1" dirty="0"/>
              <a:t>Inspection:</a:t>
            </a:r>
          </a:p>
          <a:p>
            <a:pPr lvl="1"/>
            <a:r>
              <a:rPr lang="en-US" sz="2800" dirty="0"/>
              <a:t>Scuffed, cracked, or lacerated uppers</a:t>
            </a:r>
          </a:p>
          <a:p>
            <a:pPr lvl="1"/>
            <a:r>
              <a:rPr lang="en-US" sz="2800" dirty="0"/>
              <a:t>Signs of separation between soles and uppers</a:t>
            </a:r>
          </a:p>
          <a:p>
            <a:pPr lvl="1"/>
            <a:r>
              <a:rPr lang="en-US" sz="2800" dirty="0"/>
              <a:t>Holes or cracks in soles or heels</a:t>
            </a:r>
          </a:p>
          <a:p>
            <a:pPr lvl="1"/>
            <a:r>
              <a:rPr lang="en-US" sz="2800" dirty="0"/>
              <a:t>Metal embedded in heels or soles or electrical hazard, safety-toe shoes</a:t>
            </a:r>
          </a:p>
          <a:p>
            <a:pPr lvl="0"/>
            <a:r>
              <a:rPr lang="en-US" b="1" dirty="0"/>
              <a:t>Care: </a:t>
            </a:r>
            <a:r>
              <a:rPr lang="en-US" dirty="0"/>
              <a:t>How to clean and maintain leg and foot protection?</a:t>
            </a:r>
          </a:p>
        </p:txBody>
      </p:sp>
    </p:spTree>
    <p:extLst>
      <p:ext uri="{BB962C8B-B14F-4D97-AF65-F5344CB8AC3E}">
        <p14:creationId xmlns:p14="http://schemas.microsoft.com/office/powerpoint/2010/main" val="41794432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5"/>
            <a:ext cx="6858002" cy="556591"/>
          </a:xfrm>
        </p:spPr>
        <p:txBody>
          <a:bodyPr>
            <a:noAutofit/>
          </a:bodyPr>
          <a:lstStyle/>
          <a:p>
            <a:r>
              <a:rPr lang="en-US" sz="4000" b="1" dirty="0"/>
              <a:t>Let’s Review : Foot Protection</a:t>
            </a:r>
          </a:p>
        </p:txBody>
      </p:sp>
      <p:pic>
        <p:nvPicPr>
          <p:cNvPr id="11" name="Graphic 10" descr="Customer review with solid fill">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n-US" b="0" i="0" dirty="0">
                <a:solidFill>
                  <a:srgbClr val="333333"/>
                </a:solidFill>
                <a:effectLst/>
              </a:rPr>
              <a:t>Why is foot protection necessary?</a:t>
            </a:r>
          </a:p>
          <a:p>
            <a:r>
              <a:rPr lang="en-US" dirty="0">
                <a:solidFill>
                  <a:srgbClr val="333333"/>
                </a:solidFill>
              </a:rPr>
              <a:t>Give</a:t>
            </a:r>
            <a:r>
              <a:rPr lang="en-US" b="0" i="0" dirty="0">
                <a:solidFill>
                  <a:srgbClr val="333333"/>
                </a:solidFill>
                <a:effectLst/>
              </a:rPr>
              <a:t> examp</a:t>
            </a:r>
            <a:r>
              <a:rPr lang="en-US" dirty="0">
                <a:solidFill>
                  <a:srgbClr val="333333"/>
                </a:solidFill>
              </a:rPr>
              <a:t>les of foot protection.</a:t>
            </a:r>
          </a:p>
          <a:p>
            <a:r>
              <a:rPr lang="en-US" b="0" i="0" dirty="0">
                <a:solidFill>
                  <a:srgbClr val="333333"/>
                </a:solidFill>
                <a:effectLst/>
              </a:rPr>
              <a:t>What are some common confined space hazards that threaten feet or legs?</a:t>
            </a:r>
          </a:p>
          <a:p>
            <a:r>
              <a:rPr lang="en-US" b="0" i="0" dirty="0">
                <a:solidFill>
                  <a:srgbClr val="333333"/>
                </a:solidFill>
                <a:effectLst/>
              </a:rPr>
              <a:t>How will foot protection protect you from the hazards in a confined space?</a:t>
            </a:r>
          </a:p>
        </p:txBody>
      </p:sp>
    </p:spTree>
    <p:extLst>
      <p:ext uri="{BB962C8B-B14F-4D97-AF65-F5344CB8AC3E}">
        <p14:creationId xmlns:p14="http://schemas.microsoft.com/office/powerpoint/2010/main" val="42335617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C5DA9-6DD8-2BD9-E964-B152E7131926}"/>
              </a:ext>
            </a:extLst>
          </p:cNvPr>
          <p:cNvSpPr>
            <a:spLocks noGrp="1"/>
          </p:cNvSpPr>
          <p:nvPr>
            <p:ph type="title"/>
          </p:nvPr>
        </p:nvSpPr>
        <p:spPr/>
        <p:txBody>
          <a:bodyPr/>
          <a:lstStyle/>
          <a:p>
            <a:r>
              <a:rPr lang="en-US" b="1" dirty="0"/>
              <a:t>1926.100 - Head Protection</a:t>
            </a:r>
          </a:p>
        </p:txBody>
      </p:sp>
      <p:sp>
        <p:nvSpPr>
          <p:cNvPr id="3" name="Content Placeholder 2">
            <a:extLst>
              <a:ext uri="{FF2B5EF4-FFF2-40B4-BE49-F238E27FC236}">
                <a16:creationId xmlns:a16="http://schemas.microsoft.com/office/drawing/2014/main" id="{67B8807C-ADF8-CBC7-0E53-37D795561871}"/>
              </a:ext>
            </a:extLst>
          </p:cNvPr>
          <p:cNvSpPr>
            <a:spLocks noGrp="1"/>
          </p:cNvSpPr>
          <p:nvPr>
            <p:ph idx="1"/>
          </p:nvPr>
        </p:nvSpPr>
        <p:spPr>
          <a:xfrm>
            <a:off x="536448" y="1353014"/>
            <a:ext cx="10817352" cy="5025483"/>
          </a:xfrm>
        </p:spPr>
        <p:txBody>
          <a:bodyPr>
            <a:normAutofit/>
          </a:bodyPr>
          <a:lstStyle/>
          <a:p>
            <a:pPr marL="0" indent="0" algn="l">
              <a:buNone/>
            </a:pPr>
            <a:r>
              <a:rPr lang="en-US" b="1" i="0" strike="noStrike" dirty="0">
                <a:effectLst/>
              </a:rPr>
              <a:t>Standard Requirements:  </a:t>
            </a:r>
            <a:endParaRPr lang="en-US" b="1" dirty="0"/>
          </a:p>
          <a:p>
            <a:pPr marL="0" indent="0" algn="l">
              <a:buNone/>
            </a:pPr>
            <a:r>
              <a:rPr lang="en-US" b="0" i="0" dirty="0">
                <a:effectLst/>
              </a:rPr>
              <a:t>Employees working in areas where there is a possible danger of head injury from impact, or from falling or flying objects, or from electrical shock and burns, shall be protected by protective helmets.</a:t>
            </a:r>
          </a:p>
          <a:p>
            <a:pPr marL="0" indent="0" algn="l">
              <a:buNone/>
            </a:pPr>
            <a:r>
              <a:rPr lang="en-US" b="0" i="1" dirty="0">
                <a:effectLst/>
              </a:rPr>
              <a:t>Criteria for head protection</a:t>
            </a:r>
            <a:endParaRPr lang="en-US" b="0" i="0" dirty="0">
              <a:effectLst/>
            </a:endParaRPr>
          </a:p>
          <a:p>
            <a:pPr algn="l"/>
            <a:r>
              <a:rPr lang="en-US" b="0" i="0" dirty="0">
                <a:effectLst/>
              </a:rPr>
              <a:t>The employer must provide each employee with head protection that meets the specifications contained on the consensus standards</a:t>
            </a:r>
            <a:endParaRPr lang="en-US" dirty="0"/>
          </a:p>
          <a:p>
            <a:pPr algn="l"/>
            <a:r>
              <a:rPr lang="en-US" b="0" i="0" dirty="0">
                <a:effectLst/>
              </a:rPr>
              <a:t>The employer must ensure that the head protection provided for each employee exposed to high-voltage electric shock and burns also meets the specifications</a:t>
            </a:r>
          </a:p>
          <a:p>
            <a:pPr algn="l"/>
            <a:endParaRPr lang="en-US" sz="3200" dirty="0"/>
          </a:p>
        </p:txBody>
      </p:sp>
    </p:spTree>
    <p:extLst>
      <p:ext uri="{BB962C8B-B14F-4D97-AF65-F5344CB8AC3E}">
        <p14:creationId xmlns:p14="http://schemas.microsoft.com/office/powerpoint/2010/main" val="3508496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Head Protection – Common Hazards</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378687" y="1892892"/>
            <a:ext cx="11233209" cy="4510904"/>
          </a:xfrm>
        </p:spPr>
        <p:txBody>
          <a:bodyPr/>
          <a:lstStyle/>
          <a:p>
            <a:r>
              <a:rPr lang="en-US" b="0" i="0" dirty="0">
                <a:solidFill>
                  <a:srgbClr val="333333"/>
                </a:solidFill>
                <a:effectLst/>
              </a:rPr>
              <a:t>Objects or tools may fall from above and strike the head</a:t>
            </a:r>
          </a:p>
          <a:p>
            <a:r>
              <a:rPr lang="en-US" b="0" i="0" dirty="0">
                <a:solidFill>
                  <a:srgbClr val="333333"/>
                </a:solidFill>
                <a:effectLst/>
              </a:rPr>
              <a:t>Low hanging objects or protruding objects (ex: exposed beams or pipes)</a:t>
            </a:r>
          </a:p>
          <a:p>
            <a:r>
              <a:rPr lang="en-US" dirty="0">
                <a:solidFill>
                  <a:srgbClr val="333333"/>
                </a:solidFill>
              </a:rPr>
              <a:t>W</a:t>
            </a:r>
            <a:r>
              <a:rPr lang="en-US" b="0" i="0" dirty="0">
                <a:solidFill>
                  <a:srgbClr val="333333"/>
                </a:solidFill>
                <a:effectLst/>
              </a:rPr>
              <a:t>orking with or near exposed electrical wiring or components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6403436" cy="389508"/>
          </a:xfrm>
        </p:spPr>
        <p:txBody>
          <a:bodyPr/>
          <a:lstStyle/>
          <a:p>
            <a:r>
              <a:rPr lang="en-US" b="1" i="0" dirty="0">
                <a:effectLst/>
              </a:rPr>
              <a:t>Common hazards in a confined space:</a:t>
            </a:r>
          </a:p>
          <a:p>
            <a:endParaRPr lang="en-US" sz="3200" dirty="0"/>
          </a:p>
        </p:txBody>
      </p:sp>
    </p:spTree>
    <p:extLst>
      <p:ext uri="{BB962C8B-B14F-4D97-AF65-F5344CB8AC3E}">
        <p14:creationId xmlns:p14="http://schemas.microsoft.com/office/powerpoint/2010/main" val="1311537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Head Protection - Examples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6403436" cy="389508"/>
          </a:xfrm>
        </p:spPr>
        <p:txBody>
          <a:bodyPr/>
          <a:lstStyle/>
          <a:p>
            <a:r>
              <a:rPr lang="en-US" b="1" i="0" dirty="0">
                <a:effectLst/>
              </a:rPr>
              <a:t>Example of PPE:</a:t>
            </a:r>
          </a:p>
          <a:p>
            <a:endParaRPr lang="en-US" sz="3200"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378688" y="1892892"/>
            <a:ext cx="4660576" cy="4510904"/>
          </a:xfrm>
        </p:spPr>
        <p:txBody>
          <a:bodyPr/>
          <a:lstStyle/>
          <a:p>
            <a:r>
              <a:rPr lang="en-US" b="0" i="0" dirty="0">
                <a:solidFill>
                  <a:srgbClr val="333333"/>
                </a:solidFill>
                <a:effectLst/>
              </a:rPr>
              <a:t>Hard hats </a:t>
            </a:r>
          </a:p>
          <a:p>
            <a:endParaRPr lang="en-US" b="0" i="0" dirty="0">
              <a:solidFill>
                <a:srgbClr val="333333"/>
              </a:solidFill>
              <a:effectLst/>
            </a:endParaRPr>
          </a:p>
        </p:txBody>
      </p:sp>
      <p:pic>
        <p:nvPicPr>
          <p:cNvPr id="6" name="Picture 5" descr="A picture of workers performing a confined space rescue, wearing hard hats.">
            <a:extLst>
              <a:ext uri="{FF2B5EF4-FFF2-40B4-BE49-F238E27FC236}">
                <a16:creationId xmlns:a16="http://schemas.microsoft.com/office/drawing/2014/main" id="{FFEAAA30-0E6B-4AF3-15EB-CACF2E59B78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8688" y="2496028"/>
            <a:ext cx="3777376" cy="3886339"/>
          </a:xfrm>
          <a:prstGeom prst="rect">
            <a:avLst/>
          </a:prstGeom>
        </p:spPr>
      </p:pic>
      <p:sp>
        <p:nvSpPr>
          <p:cNvPr id="9" name="Text Placeholder 3">
            <a:extLst>
              <a:ext uri="{FF2B5EF4-FFF2-40B4-BE49-F238E27FC236}">
                <a16:creationId xmlns:a16="http://schemas.microsoft.com/office/drawing/2014/main" id="{CBCB52A7-B5BB-CCCC-336D-B809F3EE4D42}"/>
              </a:ext>
            </a:extLst>
          </p:cNvPr>
          <p:cNvSpPr txBox="1">
            <a:spLocks/>
          </p:cNvSpPr>
          <p:nvPr/>
        </p:nvSpPr>
        <p:spPr bwMode="auto">
          <a:xfrm>
            <a:off x="5788564" y="2950809"/>
            <a:ext cx="6403436" cy="389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ct val="90000"/>
              </a:lnSpc>
              <a:spcBef>
                <a:spcPts val="1000"/>
              </a:spcBef>
              <a:spcAft>
                <a:spcPct val="0"/>
              </a:spcAft>
              <a:buFont typeface="Arial" panose="020B0604020202020204" pitchFamily="34" charset="0"/>
              <a:buNone/>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Characteristics:</a:t>
            </a:r>
          </a:p>
          <a:p>
            <a:endParaRPr lang="en-US" sz="3200" dirty="0"/>
          </a:p>
        </p:txBody>
      </p:sp>
      <p:sp>
        <p:nvSpPr>
          <p:cNvPr id="10" name="Content Placeholder 2">
            <a:extLst>
              <a:ext uri="{FF2B5EF4-FFF2-40B4-BE49-F238E27FC236}">
                <a16:creationId xmlns:a16="http://schemas.microsoft.com/office/drawing/2014/main" id="{30D852B0-9789-D20C-A11A-CC9D9D649484}"/>
              </a:ext>
            </a:extLst>
          </p:cNvPr>
          <p:cNvSpPr txBox="1">
            <a:spLocks/>
          </p:cNvSpPr>
          <p:nvPr/>
        </p:nvSpPr>
        <p:spPr bwMode="auto">
          <a:xfrm>
            <a:off x="5788564" y="3415341"/>
            <a:ext cx="4660576" cy="2046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333333"/>
                </a:solidFill>
              </a:rPr>
              <a:t>Resist penetration by objects</a:t>
            </a:r>
          </a:p>
          <a:p>
            <a:r>
              <a:rPr lang="en-US" dirty="0">
                <a:solidFill>
                  <a:srgbClr val="333333"/>
                </a:solidFill>
              </a:rPr>
              <a:t>Absorb shock </a:t>
            </a:r>
          </a:p>
          <a:p>
            <a:r>
              <a:rPr lang="en-US" dirty="0">
                <a:solidFill>
                  <a:srgbClr val="333333"/>
                </a:solidFill>
              </a:rPr>
              <a:t>Water resistant</a:t>
            </a:r>
          </a:p>
          <a:p>
            <a:endParaRPr lang="en-US" dirty="0">
              <a:solidFill>
                <a:srgbClr val="333333"/>
              </a:solidFill>
            </a:endParaRPr>
          </a:p>
        </p:txBody>
      </p:sp>
    </p:spTree>
    <p:extLst>
      <p:ext uri="{BB962C8B-B14F-4D97-AF65-F5344CB8AC3E}">
        <p14:creationId xmlns:p14="http://schemas.microsoft.com/office/powerpoint/2010/main" val="3681958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0E2ED-D77A-2F29-3575-F3670039DC63}"/>
              </a:ext>
            </a:extLst>
          </p:cNvPr>
          <p:cNvSpPr>
            <a:spLocks noGrp="1"/>
          </p:cNvSpPr>
          <p:nvPr>
            <p:ph type="title"/>
          </p:nvPr>
        </p:nvSpPr>
        <p:spPr/>
        <p:txBody>
          <a:bodyPr/>
          <a:lstStyle/>
          <a:p>
            <a:r>
              <a:rPr lang="en-US" b="1" dirty="0"/>
              <a:t>Introduction </a:t>
            </a:r>
          </a:p>
        </p:txBody>
      </p:sp>
      <p:sp>
        <p:nvSpPr>
          <p:cNvPr id="3" name="Content Placeholder 2">
            <a:extLst>
              <a:ext uri="{FF2B5EF4-FFF2-40B4-BE49-F238E27FC236}">
                <a16:creationId xmlns:a16="http://schemas.microsoft.com/office/drawing/2014/main" id="{CAD12A7A-FF76-940F-A82F-0B7C77F0E692}"/>
              </a:ext>
            </a:extLst>
          </p:cNvPr>
          <p:cNvSpPr>
            <a:spLocks noGrp="1"/>
          </p:cNvSpPr>
          <p:nvPr>
            <p:ph idx="1"/>
          </p:nvPr>
        </p:nvSpPr>
        <p:spPr/>
        <p:txBody>
          <a:bodyPr/>
          <a:lstStyle/>
          <a:p>
            <a:r>
              <a:rPr lang="en-US" dirty="0"/>
              <a:t>Accidents occur during confined space operations because employers fail to recognize hazards and establish control measures.</a:t>
            </a:r>
          </a:p>
          <a:p>
            <a:r>
              <a:rPr lang="en-US" dirty="0"/>
              <a:t>It is critical that employers recognize and control hazards at the workplace.</a:t>
            </a:r>
          </a:p>
          <a:p>
            <a:r>
              <a:rPr lang="en-US" dirty="0"/>
              <a:t>Although PPE is considered the least effective method, it is important to select the appropriate PPE for the specific hazard that workers encounter during their task.</a:t>
            </a:r>
          </a:p>
          <a:p>
            <a:endParaRPr lang="en-US" dirty="0"/>
          </a:p>
        </p:txBody>
      </p:sp>
    </p:spTree>
    <p:extLst>
      <p:ext uri="{BB962C8B-B14F-4D97-AF65-F5344CB8AC3E}">
        <p14:creationId xmlns:p14="http://schemas.microsoft.com/office/powerpoint/2010/main" val="8433493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normAutofit/>
          </a:bodyPr>
          <a:lstStyle/>
          <a:p>
            <a:r>
              <a:rPr lang="en-US" b="1" dirty="0"/>
              <a:t>Head Protection </a:t>
            </a:r>
            <a:r>
              <a:rPr lang="en-US" dirty="0"/>
              <a:t>(continued)</a:t>
            </a:r>
            <a:endParaRPr lang="en-US" b="1" dirty="0"/>
          </a:p>
        </p:txBody>
      </p:sp>
      <p:sp>
        <p:nvSpPr>
          <p:cNvPr id="15" name="Text Placeholder 14">
            <a:extLst>
              <a:ext uri="{FF2B5EF4-FFF2-40B4-BE49-F238E27FC236}">
                <a16:creationId xmlns:a16="http://schemas.microsoft.com/office/drawing/2014/main" id="{F908AF2A-5BF0-268D-196A-EC8A8653C51F}"/>
              </a:ext>
            </a:extLst>
          </p:cNvPr>
          <p:cNvSpPr>
            <a:spLocks noGrp="1"/>
          </p:cNvSpPr>
          <p:nvPr>
            <p:ph type="body" sz="quarter" idx="10"/>
          </p:nvPr>
        </p:nvSpPr>
        <p:spPr/>
        <p:txBody>
          <a:bodyPr/>
          <a:lstStyle/>
          <a:p>
            <a:r>
              <a:rPr lang="en-US" sz="2800" b="1" dirty="0"/>
              <a:t>Workers should:</a:t>
            </a:r>
            <a:endParaRPr lang="en-US" dirty="0"/>
          </a:p>
        </p:txBody>
      </p:sp>
      <p:sp>
        <p:nvSpPr>
          <p:cNvPr id="14" name="Content Placeholder 13">
            <a:extLst>
              <a:ext uri="{FF2B5EF4-FFF2-40B4-BE49-F238E27FC236}">
                <a16:creationId xmlns:a16="http://schemas.microsoft.com/office/drawing/2014/main" id="{894FE5C4-D68A-525F-5DE9-60271FB66C49}"/>
              </a:ext>
            </a:extLst>
          </p:cNvPr>
          <p:cNvSpPr>
            <a:spLocks noGrp="1"/>
          </p:cNvSpPr>
          <p:nvPr>
            <p:ph idx="1"/>
          </p:nvPr>
        </p:nvSpPr>
        <p:spPr>
          <a:xfrm>
            <a:off x="748990" y="2275995"/>
            <a:ext cx="10604810" cy="3798848"/>
          </a:xfrm>
        </p:spPr>
        <p:txBody>
          <a:bodyPr/>
          <a:lstStyle/>
          <a:p>
            <a:pPr marL="342900" indent="-342900">
              <a:buFont typeface="Arial" panose="020B0604020202020204" pitchFamily="34" charset="0"/>
              <a:buChar char="•"/>
            </a:pPr>
            <a:r>
              <a:rPr lang="en-US" sz="2800" b="0" i="0" dirty="0">
                <a:solidFill>
                  <a:srgbClr val="333333"/>
                </a:solidFill>
                <a:effectLst/>
              </a:rPr>
              <a:t>Read the instructions</a:t>
            </a:r>
          </a:p>
          <a:p>
            <a:pPr marL="342900" indent="-342900">
              <a:buFont typeface="Arial" panose="020B0604020202020204" pitchFamily="34" charset="0"/>
              <a:buChar char="•"/>
            </a:pPr>
            <a:r>
              <a:rPr lang="en-US" sz="2800" dirty="0">
                <a:solidFill>
                  <a:srgbClr val="333333"/>
                </a:solidFill>
              </a:rPr>
              <a:t>Check the hard hat label for the appropriate class</a:t>
            </a:r>
          </a:p>
          <a:p>
            <a:pPr marL="342900" indent="-342900">
              <a:buFont typeface="Arial" panose="020B0604020202020204" pitchFamily="34" charset="0"/>
              <a:buChar char="•"/>
            </a:pPr>
            <a:r>
              <a:rPr lang="en-US" sz="2800" dirty="0">
                <a:solidFill>
                  <a:srgbClr val="333333"/>
                </a:solidFill>
              </a:rPr>
              <a:t>Use and adjust hard hats </a:t>
            </a:r>
            <a:r>
              <a:rPr lang="en-US" sz="2800" b="0" i="0" dirty="0">
                <a:solidFill>
                  <a:srgbClr val="333333"/>
                </a:solidFill>
                <a:effectLst/>
              </a:rPr>
              <a:t>properly</a:t>
            </a:r>
          </a:p>
          <a:p>
            <a:pPr marL="342900" indent="-342900">
              <a:buFont typeface="Arial" panose="020B0604020202020204" pitchFamily="34" charset="0"/>
              <a:buChar char="•"/>
            </a:pPr>
            <a:r>
              <a:rPr lang="en-US" sz="2800" b="0" i="0" dirty="0">
                <a:solidFill>
                  <a:srgbClr val="333333"/>
                </a:solidFill>
                <a:effectLst/>
              </a:rPr>
              <a:t>Replace the suspension and head band </a:t>
            </a:r>
            <a:r>
              <a:rPr lang="en-US" sz="2800" dirty="0">
                <a:solidFill>
                  <a:srgbClr val="333333"/>
                </a:solidFill>
              </a:rPr>
              <a:t>(</a:t>
            </a:r>
            <a:r>
              <a:rPr lang="en-US" sz="2800" b="0" i="0" dirty="0">
                <a:solidFill>
                  <a:srgbClr val="333333"/>
                </a:solidFill>
                <a:effectLst/>
              </a:rPr>
              <a:t>if needed)</a:t>
            </a:r>
          </a:p>
          <a:p>
            <a:pPr marL="342900" indent="-342900">
              <a:buFont typeface="Arial" panose="020B0604020202020204" pitchFamily="34" charset="0"/>
              <a:buChar char="•"/>
            </a:pPr>
            <a:r>
              <a:rPr lang="en-US" dirty="0">
                <a:solidFill>
                  <a:srgbClr val="333333"/>
                </a:solidFill>
              </a:rPr>
              <a:t>N</a:t>
            </a:r>
            <a:r>
              <a:rPr lang="en-US" sz="2800" b="0" i="0" dirty="0">
                <a:solidFill>
                  <a:srgbClr val="333333"/>
                </a:solidFill>
                <a:effectLst/>
              </a:rPr>
              <a:t>ot alter or modify hard hats</a:t>
            </a:r>
            <a:endParaRPr lang="en-US" dirty="0"/>
          </a:p>
        </p:txBody>
      </p:sp>
    </p:spTree>
    <p:extLst>
      <p:ext uri="{BB962C8B-B14F-4D97-AF65-F5344CB8AC3E}">
        <p14:creationId xmlns:p14="http://schemas.microsoft.com/office/powerpoint/2010/main" val="17579514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Head Protection - Classifications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p:txBody>
          <a:bodyPr/>
          <a:lstStyle/>
          <a:p>
            <a:r>
              <a:rPr lang="en-US" b="1" i="0" dirty="0">
                <a:solidFill>
                  <a:srgbClr val="333333"/>
                </a:solidFill>
                <a:effectLst/>
              </a:rPr>
              <a:t>Classification</a:t>
            </a:r>
            <a:r>
              <a:rPr lang="en-US" b="1" dirty="0">
                <a:solidFill>
                  <a:srgbClr val="333333"/>
                </a:solidFill>
              </a:rPr>
              <a:t>: Use of hard hat </a:t>
            </a:r>
            <a:r>
              <a:rPr lang="en-US" b="1" i="0" dirty="0">
                <a:solidFill>
                  <a:srgbClr val="333333"/>
                </a:solidFill>
                <a:effectLst/>
              </a:rPr>
              <a:t>(electrical protection)</a:t>
            </a:r>
            <a:endParaRPr lang="en-US" sz="3200" dirty="0"/>
          </a:p>
        </p:txBody>
      </p:sp>
      <p:graphicFrame>
        <p:nvGraphicFramePr>
          <p:cNvPr id="11" name="Table 11">
            <a:extLst>
              <a:ext uri="{FF2B5EF4-FFF2-40B4-BE49-F238E27FC236}">
                <a16:creationId xmlns:a16="http://schemas.microsoft.com/office/drawing/2014/main" id="{5BCCFC8F-FEB5-97A4-017D-7DF96A4385B1}"/>
              </a:ext>
            </a:extLst>
          </p:cNvPr>
          <p:cNvGraphicFramePr>
            <a:graphicFrameLocks noGrp="1"/>
          </p:cNvGraphicFramePr>
          <p:nvPr>
            <p:extLst>
              <p:ext uri="{D42A27DB-BD31-4B8C-83A1-F6EECF244321}">
                <p14:modId xmlns:p14="http://schemas.microsoft.com/office/powerpoint/2010/main" val="4098503823"/>
              </p:ext>
            </p:extLst>
          </p:nvPr>
        </p:nvGraphicFramePr>
        <p:xfrm>
          <a:off x="213731" y="1937385"/>
          <a:ext cx="11764538" cy="2983229"/>
        </p:xfrm>
        <a:graphic>
          <a:graphicData uri="http://schemas.openxmlformats.org/drawingml/2006/table">
            <a:tbl>
              <a:tblPr firstRow="1" bandRow="1">
                <a:tableStyleId>{F5AB1C69-6EDB-4FF4-983F-18BD219EF322}</a:tableStyleId>
              </a:tblPr>
              <a:tblGrid>
                <a:gridCol w="3616900">
                  <a:extLst>
                    <a:ext uri="{9D8B030D-6E8A-4147-A177-3AD203B41FA5}">
                      <a16:colId xmlns:a16="http://schemas.microsoft.com/office/drawing/2014/main" val="3692044143"/>
                    </a:ext>
                  </a:extLst>
                </a:gridCol>
                <a:gridCol w="3330712">
                  <a:extLst>
                    <a:ext uri="{9D8B030D-6E8A-4147-A177-3AD203B41FA5}">
                      <a16:colId xmlns:a16="http://schemas.microsoft.com/office/drawing/2014/main" val="1133902776"/>
                    </a:ext>
                  </a:extLst>
                </a:gridCol>
                <a:gridCol w="4816926">
                  <a:extLst>
                    <a:ext uri="{9D8B030D-6E8A-4147-A177-3AD203B41FA5}">
                      <a16:colId xmlns:a16="http://schemas.microsoft.com/office/drawing/2014/main" val="3031222219"/>
                    </a:ext>
                  </a:extLst>
                </a:gridCol>
              </a:tblGrid>
              <a:tr h="482873">
                <a:tc>
                  <a:txBody>
                    <a:bodyPr/>
                    <a:lstStyle/>
                    <a:p>
                      <a:pPr algn="ctr"/>
                      <a:r>
                        <a:rPr lang="en-US" sz="2400" b="1" dirty="0">
                          <a:solidFill>
                            <a:schemeClr val="tx1"/>
                          </a:solidFill>
                        </a:rPr>
                        <a:t>Class</a:t>
                      </a:r>
                    </a:p>
                  </a:txBody>
                  <a:tcPr/>
                </a:tc>
                <a:tc>
                  <a:txBody>
                    <a:bodyPr/>
                    <a:lstStyle/>
                    <a:p>
                      <a:pPr algn="ctr"/>
                      <a:r>
                        <a:rPr lang="en-US" sz="2400" b="1" i="0" dirty="0">
                          <a:solidFill>
                            <a:schemeClr val="tx1"/>
                          </a:solidFill>
                          <a:effectLst/>
                        </a:rPr>
                        <a:t>Electrical Protection</a:t>
                      </a:r>
                      <a:endParaRPr lang="en-US" sz="2400"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tx1"/>
                          </a:solidFill>
                        </a:rPr>
                        <a:t>Description</a:t>
                      </a:r>
                    </a:p>
                  </a:txBody>
                  <a:tcPr/>
                </a:tc>
                <a:extLst>
                  <a:ext uri="{0D108BD9-81ED-4DB2-BD59-A6C34878D82A}">
                    <a16:rowId xmlns:a16="http://schemas.microsoft.com/office/drawing/2014/main" val="3743672555"/>
                  </a:ext>
                </a:extLst>
              </a:tr>
              <a:tr h="833452">
                <a:tc>
                  <a:txBody>
                    <a:bodyPr/>
                    <a:lstStyle/>
                    <a:p>
                      <a:pPr algn="ctr"/>
                      <a:r>
                        <a:rPr lang="en-US" sz="2400" b="0" dirty="0">
                          <a:solidFill>
                            <a:schemeClr val="tx1"/>
                          </a:solidFill>
                        </a:rPr>
                        <a:t>E - </a:t>
                      </a:r>
                      <a:r>
                        <a:rPr lang="en-US" sz="2400" b="0" i="0" dirty="0">
                          <a:solidFill>
                            <a:schemeClr val="tx1"/>
                          </a:solidFill>
                          <a:effectLst/>
                        </a:rPr>
                        <a:t>Electrical</a:t>
                      </a:r>
                      <a:endParaRPr lang="en-US" sz="2400" b="0" dirty="0">
                        <a:solidFill>
                          <a:schemeClr val="tx1"/>
                        </a:solidFill>
                      </a:endParaRPr>
                    </a:p>
                  </a:txBody>
                  <a:tcPr/>
                </a:tc>
                <a:tc>
                  <a:txBody>
                    <a:bodyPr/>
                    <a:lstStyle/>
                    <a:p>
                      <a:r>
                        <a:rPr lang="en-US" sz="2400" b="0" i="0" dirty="0">
                          <a:solidFill>
                            <a:schemeClr val="tx1"/>
                          </a:solidFill>
                          <a:effectLst/>
                        </a:rPr>
                        <a:t>Up to 20,000 volts </a:t>
                      </a:r>
                      <a:endParaRPr lang="en-US" sz="2400" b="0" dirty="0">
                        <a:solidFill>
                          <a:schemeClr val="tx1"/>
                        </a:solidFill>
                      </a:endParaRPr>
                    </a:p>
                  </a:txBody>
                  <a:tcPr/>
                </a:tc>
                <a:tc>
                  <a:txBody>
                    <a:bodyPr/>
                    <a:lstStyle/>
                    <a:p>
                      <a:r>
                        <a:rPr lang="en-US" sz="2400" b="0" i="0" u="none" strike="noStrike" kern="1200" baseline="0" dirty="0">
                          <a:solidFill>
                            <a:schemeClr val="dk1"/>
                          </a:solidFill>
                          <a:latin typeface="+mn-lt"/>
                          <a:ea typeface="+mn-ea"/>
                          <a:cs typeface="+mn-cs"/>
                        </a:rPr>
                        <a:t>Protect against falling objects and high-voltage shock and burns</a:t>
                      </a:r>
                      <a:endParaRPr lang="en-US" sz="2400" b="0" dirty="0">
                        <a:solidFill>
                          <a:schemeClr val="tx1"/>
                        </a:solidFill>
                      </a:endParaRPr>
                    </a:p>
                  </a:txBody>
                  <a:tcPr/>
                </a:tc>
                <a:extLst>
                  <a:ext uri="{0D108BD9-81ED-4DB2-BD59-A6C34878D82A}">
                    <a16:rowId xmlns:a16="http://schemas.microsoft.com/office/drawing/2014/main" val="1542375663"/>
                  </a:ext>
                </a:extLst>
              </a:tr>
              <a:tr h="833452">
                <a:tc>
                  <a:txBody>
                    <a:bodyPr/>
                    <a:lstStyle/>
                    <a:p>
                      <a:pPr algn="ctr"/>
                      <a:r>
                        <a:rPr lang="en-US" sz="2400" b="0" dirty="0">
                          <a:solidFill>
                            <a:schemeClr val="tx1"/>
                          </a:solidFill>
                        </a:rPr>
                        <a:t>G - </a:t>
                      </a:r>
                      <a:r>
                        <a:rPr lang="en-US" sz="2400" b="0" i="0" dirty="0">
                          <a:solidFill>
                            <a:schemeClr val="tx1"/>
                          </a:solidFill>
                          <a:effectLst/>
                        </a:rPr>
                        <a:t>General</a:t>
                      </a:r>
                      <a:endParaRPr lang="en-US" sz="2400" b="0" dirty="0">
                        <a:solidFill>
                          <a:schemeClr val="tx1"/>
                        </a:solidFill>
                      </a:endParaRPr>
                    </a:p>
                  </a:txBody>
                  <a:tcPr/>
                </a:tc>
                <a:tc>
                  <a:txBody>
                    <a:bodyPr/>
                    <a:lstStyle/>
                    <a:p>
                      <a:r>
                        <a:rPr lang="en-US" sz="2400" b="0" i="0" dirty="0">
                          <a:solidFill>
                            <a:schemeClr val="tx1"/>
                          </a:solidFill>
                          <a:effectLst/>
                        </a:rPr>
                        <a:t>Up to 2,200 volts</a:t>
                      </a:r>
                      <a:endParaRPr lang="en-US" sz="2400" b="0" dirty="0">
                        <a:solidFill>
                          <a:schemeClr val="tx1"/>
                        </a:solidFill>
                      </a:endParaRPr>
                    </a:p>
                  </a:txBody>
                  <a:tcPr/>
                </a:tc>
                <a:tc>
                  <a:txBody>
                    <a:bodyPr/>
                    <a:lstStyle/>
                    <a:p>
                      <a:r>
                        <a:rPr lang="en-US" sz="2400" b="0" i="0" u="none" strike="noStrike" kern="1200" baseline="0" dirty="0">
                          <a:solidFill>
                            <a:schemeClr val="dk1"/>
                          </a:solidFill>
                          <a:latin typeface="+mn-lt"/>
                          <a:ea typeface="+mn-ea"/>
                          <a:cs typeface="+mn-cs"/>
                        </a:rPr>
                        <a:t>Good impact protection but limited voltage protection</a:t>
                      </a:r>
                      <a:endParaRPr lang="en-US" sz="2400" b="0" dirty="0">
                        <a:solidFill>
                          <a:schemeClr val="tx1"/>
                        </a:solidFill>
                      </a:endParaRPr>
                    </a:p>
                  </a:txBody>
                  <a:tcPr/>
                </a:tc>
                <a:extLst>
                  <a:ext uri="{0D108BD9-81ED-4DB2-BD59-A6C34878D82A}">
                    <a16:rowId xmlns:a16="http://schemas.microsoft.com/office/drawing/2014/main" val="2697843699"/>
                  </a:ext>
                </a:extLst>
              </a:tr>
              <a:tr h="833452">
                <a:tc>
                  <a:txBody>
                    <a:bodyPr/>
                    <a:lstStyle/>
                    <a:p>
                      <a:pPr algn="ctr"/>
                      <a:r>
                        <a:rPr lang="en-US" sz="2400" b="0" dirty="0">
                          <a:solidFill>
                            <a:schemeClr val="tx1"/>
                          </a:solidFill>
                        </a:rPr>
                        <a:t>C - Conductive </a:t>
                      </a:r>
                    </a:p>
                  </a:txBody>
                  <a:tcPr/>
                </a:tc>
                <a:tc>
                  <a:txBody>
                    <a:bodyPr/>
                    <a:lstStyle/>
                    <a:p>
                      <a:r>
                        <a:rPr lang="en-US" sz="2400" b="0" i="0" dirty="0">
                          <a:solidFill>
                            <a:schemeClr val="tx1"/>
                          </a:solidFill>
                          <a:effectLst/>
                        </a:rPr>
                        <a:t>Offers no electrical protection</a:t>
                      </a:r>
                      <a:endParaRPr lang="en-US" sz="2400" b="0" dirty="0">
                        <a:solidFill>
                          <a:schemeClr val="tx1"/>
                        </a:solidFill>
                      </a:endParaRPr>
                    </a:p>
                  </a:txBody>
                  <a:tcPr/>
                </a:tc>
                <a:tc>
                  <a:txBody>
                    <a:bodyPr/>
                    <a:lstStyle/>
                    <a:p>
                      <a:r>
                        <a:rPr lang="en-US" sz="2400" b="0" i="0" u="none" strike="noStrike" kern="1200" baseline="0" dirty="0">
                          <a:solidFill>
                            <a:schemeClr val="dk1"/>
                          </a:solidFill>
                          <a:latin typeface="+mn-lt"/>
                          <a:ea typeface="+mn-ea"/>
                          <a:cs typeface="+mn-cs"/>
                        </a:rPr>
                        <a:t>Designed for comfort, offers limited protection</a:t>
                      </a:r>
                      <a:endParaRPr lang="en-US" sz="2400" b="0" dirty="0">
                        <a:solidFill>
                          <a:schemeClr val="tx1"/>
                        </a:solidFill>
                      </a:endParaRPr>
                    </a:p>
                  </a:txBody>
                  <a:tcPr/>
                </a:tc>
                <a:extLst>
                  <a:ext uri="{0D108BD9-81ED-4DB2-BD59-A6C34878D82A}">
                    <a16:rowId xmlns:a16="http://schemas.microsoft.com/office/drawing/2014/main" val="2918453783"/>
                  </a:ext>
                </a:extLst>
              </a:tr>
            </a:tbl>
          </a:graphicData>
        </a:graphic>
      </p:graphicFrame>
      <p:sp>
        <p:nvSpPr>
          <p:cNvPr id="10" name="TextBox 9">
            <a:extLst>
              <a:ext uri="{FF2B5EF4-FFF2-40B4-BE49-F238E27FC236}">
                <a16:creationId xmlns:a16="http://schemas.microsoft.com/office/drawing/2014/main" id="{161A49FA-3565-3E8C-2E48-CB6C35668F19}"/>
              </a:ext>
            </a:extLst>
          </p:cNvPr>
          <p:cNvSpPr txBox="1"/>
          <p:nvPr/>
        </p:nvSpPr>
        <p:spPr>
          <a:xfrm>
            <a:off x="213731" y="5859162"/>
            <a:ext cx="7443997" cy="923330"/>
          </a:xfrm>
          <a:prstGeom prst="rect">
            <a:avLst/>
          </a:prstGeom>
          <a:noFill/>
        </p:spPr>
        <p:txBody>
          <a:bodyPr wrap="square">
            <a:spAutoFit/>
          </a:bodyPr>
          <a:lstStyle/>
          <a:p>
            <a:r>
              <a:rPr lang="en-US" b="0" i="0" dirty="0">
                <a:solidFill>
                  <a:srgbClr val="666666"/>
                </a:solidFill>
                <a:effectLst/>
              </a:rPr>
              <a:t>American National Standards Institute in</a:t>
            </a:r>
            <a:r>
              <a:rPr lang="en-US" b="0" i="0" u="none" strike="noStrike" dirty="0">
                <a:solidFill>
                  <a:srgbClr val="F74A29"/>
                </a:solidFill>
                <a:effectLst/>
                <a:hlinkClick r:id="rId3"/>
              </a:rPr>
              <a:t> ANSI Z89.1</a:t>
            </a:r>
            <a:r>
              <a:rPr lang="en-US" b="0" i="0" dirty="0">
                <a:solidFill>
                  <a:srgbClr val="666666"/>
                </a:solidFill>
                <a:effectLst/>
              </a:rPr>
              <a:t>, which provides overall standards for certification of head protection. </a:t>
            </a:r>
            <a:r>
              <a:rPr lang="en-US" b="0" i="0" dirty="0">
                <a:solidFill>
                  <a:srgbClr val="666666"/>
                </a:solidFill>
                <a:effectLst/>
                <a:hlinkClick r:id="rId3"/>
              </a:rPr>
              <a:t>https://blog.ansi.org/2016/06/ansiisea-z891-industrial-head-protection/#gref</a:t>
            </a:r>
            <a:r>
              <a:rPr lang="en-US" b="0" i="0" dirty="0">
                <a:solidFill>
                  <a:srgbClr val="666666"/>
                </a:solidFill>
                <a:effectLst/>
              </a:rPr>
              <a:t> </a:t>
            </a:r>
            <a:endParaRPr lang="en-US" dirty="0"/>
          </a:p>
        </p:txBody>
      </p:sp>
    </p:spTree>
    <p:extLst>
      <p:ext uri="{BB962C8B-B14F-4D97-AF65-F5344CB8AC3E}">
        <p14:creationId xmlns:p14="http://schemas.microsoft.com/office/powerpoint/2010/main" val="15823982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Head Protection – Classifications </a:t>
            </a:r>
            <a:r>
              <a:rPr lang="en-US" dirty="0"/>
              <a:t>(continued)</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p:txBody>
          <a:bodyPr/>
          <a:lstStyle/>
          <a:p>
            <a:r>
              <a:rPr lang="en-US" b="1" i="0" dirty="0">
                <a:solidFill>
                  <a:srgbClr val="333333"/>
                </a:solidFill>
                <a:effectLst/>
              </a:rPr>
              <a:t>Classification: Protection of the Hard Hat</a:t>
            </a:r>
            <a:endParaRPr lang="en-US" sz="3200" dirty="0"/>
          </a:p>
        </p:txBody>
      </p:sp>
      <p:graphicFrame>
        <p:nvGraphicFramePr>
          <p:cNvPr id="11" name="Table 11">
            <a:extLst>
              <a:ext uri="{FF2B5EF4-FFF2-40B4-BE49-F238E27FC236}">
                <a16:creationId xmlns:a16="http://schemas.microsoft.com/office/drawing/2014/main" id="{5BCCFC8F-FEB5-97A4-017D-7DF96A4385B1}"/>
              </a:ext>
            </a:extLst>
          </p:cNvPr>
          <p:cNvGraphicFramePr>
            <a:graphicFrameLocks noGrp="1"/>
          </p:cNvGraphicFramePr>
          <p:nvPr>
            <p:extLst>
              <p:ext uri="{D42A27DB-BD31-4B8C-83A1-F6EECF244321}">
                <p14:modId xmlns:p14="http://schemas.microsoft.com/office/powerpoint/2010/main" val="3294385489"/>
              </p:ext>
            </p:extLst>
          </p:nvPr>
        </p:nvGraphicFramePr>
        <p:xfrm>
          <a:off x="502920" y="1931670"/>
          <a:ext cx="11304270" cy="4034789"/>
        </p:xfrm>
        <a:graphic>
          <a:graphicData uri="http://schemas.openxmlformats.org/drawingml/2006/table">
            <a:tbl>
              <a:tblPr firstRow="1" bandRow="1">
                <a:tableStyleId>{F5AB1C69-6EDB-4FF4-983F-18BD219EF322}</a:tableStyleId>
              </a:tblPr>
              <a:tblGrid>
                <a:gridCol w="2549376">
                  <a:extLst>
                    <a:ext uri="{9D8B030D-6E8A-4147-A177-3AD203B41FA5}">
                      <a16:colId xmlns:a16="http://schemas.microsoft.com/office/drawing/2014/main" val="3692044143"/>
                    </a:ext>
                  </a:extLst>
                </a:gridCol>
                <a:gridCol w="8754894">
                  <a:extLst>
                    <a:ext uri="{9D8B030D-6E8A-4147-A177-3AD203B41FA5}">
                      <a16:colId xmlns:a16="http://schemas.microsoft.com/office/drawing/2014/main" val="1133902776"/>
                    </a:ext>
                  </a:extLst>
                </a:gridCol>
              </a:tblGrid>
              <a:tr h="741913">
                <a:tc>
                  <a:txBody>
                    <a:bodyPr/>
                    <a:lstStyle/>
                    <a:p>
                      <a:r>
                        <a:rPr lang="en-US" sz="2800" b="1" dirty="0">
                          <a:solidFill>
                            <a:schemeClr val="tx1"/>
                          </a:solidFill>
                        </a:rPr>
                        <a:t>Type</a:t>
                      </a:r>
                    </a:p>
                  </a:txBody>
                  <a:tcPr/>
                </a:tc>
                <a:tc>
                  <a:txBody>
                    <a:bodyPr/>
                    <a:lstStyle/>
                    <a:p>
                      <a:r>
                        <a:rPr lang="en-US" sz="2800" b="1" i="0" dirty="0">
                          <a:solidFill>
                            <a:schemeClr val="tx1"/>
                          </a:solidFill>
                          <a:effectLst/>
                        </a:rPr>
                        <a:t>Protection</a:t>
                      </a:r>
                      <a:endParaRPr lang="en-US" sz="2800" b="1" dirty="0">
                        <a:solidFill>
                          <a:schemeClr val="tx1"/>
                        </a:solidFill>
                      </a:endParaRPr>
                    </a:p>
                  </a:txBody>
                  <a:tcPr/>
                </a:tc>
                <a:extLst>
                  <a:ext uri="{0D108BD9-81ED-4DB2-BD59-A6C34878D82A}">
                    <a16:rowId xmlns:a16="http://schemas.microsoft.com/office/drawing/2014/main" val="3743672555"/>
                  </a:ext>
                </a:extLst>
              </a:tr>
              <a:tr h="1646438">
                <a:tc>
                  <a:txBody>
                    <a:bodyPr/>
                    <a:lstStyle/>
                    <a:p>
                      <a:pPr algn="ctr"/>
                      <a:r>
                        <a:rPr lang="en-US" sz="2800" b="0" dirty="0">
                          <a:solidFill>
                            <a:schemeClr val="tx1"/>
                          </a:solidFill>
                        </a:rPr>
                        <a:t>I</a:t>
                      </a:r>
                    </a:p>
                  </a:txBody>
                  <a:tcPr/>
                </a:tc>
                <a:tc>
                  <a:txBody>
                    <a:bodyPr/>
                    <a:lstStyle/>
                    <a:p>
                      <a:r>
                        <a:rPr lang="en-US" sz="2800" b="0" i="0" dirty="0">
                          <a:solidFill>
                            <a:srgbClr val="333333"/>
                          </a:solidFill>
                          <a:effectLst/>
                        </a:rPr>
                        <a:t>Protects the top of the head from impacts (ex: falling objects)</a:t>
                      </a:r>
                    </a:p>
                  </a:txBody>
                  <a:tcPr/>
                </a:tc>
                <a:extLst>
                  <a:ext uri="{0D108BD9-81ED-4DB2-BD59-A6C34878D82A}">
                    <a16:rowId xmlns:a16="http://schemas.microsoft.com/office/drawing/2014/main" val="1542375663"/>
                  </a:ext>
                </a:extLst>
              </a:tr>
              <a:tr h="1646438">
                <a:tc>
                  <a:txBody>
                    <a:bodyPr/>
                    <a:lstStyle/>
                    <a:p>
                      <a:pPr algn="ctr"/>
                      <a:r>
                        <a:rPr lang="en-US" sz="2800" b="0" dirty="0">
                          <a:solidFill>
                            <a:schemeClr val="tx1"/>
                          </a:solidFill>
                        </a:rPr>
                        <a:t>II</a:t>
                      </a:r>
                    </a:p>
                  </a:txBody>
                  <a:tcPr/>
                </a:tc>
                <a:tc>
                  <a:txBody>
                    <a:bodyPr/>
                    <a:lstStyle/>
                    <a:p>
                      <a:r>
                        <a:rPr lang="en-US" sz="2800" b="0" i="0" dirty="0">
                          <a:solidFill>
                            <a:srgbClr val="333333"/>
                          </a:solidFill>
                          <a:effectLst/>
                        </a:rPr>
                        <a:t>Protects the top and lateral sections of the head from impacts (ex: bumping into a stationary object)</a:t>
                      </a:r>
                      <a:endParaRPr lang="en-US" sz="2800" b="0" dirty="0">
                        <a:solidFill>
                          <a:schemeClr val="tx1"/>
                        </a:solidFill>
                      </a:endParaRPr>
                    </a:p>
                  </a:txBody>
                  <a:tcPr/>
                </a:tc>
                <a:extLst>
                  <a:ext uri="{0D108BD9-81ED-4DB2-BD59-A6C34878D82A}">
                    <a16:rowId xmlns:a16="http://schemas.microsoft.com/office/drawing/2014/main" val="2697843699"/>
                  </a:ext>
                </a:extLst>
              </a:tr>
            </a:tbl>
          </a:graphicData>
        </a:graphic>
      </p:graphicFrame>
    </p:spTree>
    <p:extLst>
      <p:ext uri="{BB962C8B-B14F-4D97-AF65-F5344CB8AC3E}">
        <p14:creationId xmlns:p14="http://schemas.microsoft.com/office/powerpoint/2010/main" val="37131874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Head Protection – Use and Care</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60832" y="1929468"/>
            <a:ext cx="8752950" cy="4654212"/>
          </a:xfrm>
        </p:spPr>
        <p:txBody>
          <a:bodyPr/>
          <a:lstStyle/>
          <a:p>
            <a:r>
              <a:rPr lang="en-US" b="1" dirty="0">
                <a:solidFill>
                  <a:srgbClr val="333333"/>
                </a:solidFill>
              </a:rPr>
              <a:t>L</a:t>
            </a:r>
            <a:r>
              <a:rPr lang="en-US" b="1" i="0" dirty="0">
                <a:solidFill>
                  <a:srgbClr val="333333"/>
                </a:solidFill>
                <a:effectLst/>
              </a:rPr>
              <a:t>imitations of head protection: </a:t>
            </a:r>
            <a:r>
              <a:rPr lang="en-US" b="0" i="0" dirty="0">
                <a:solidFill>
                  <a:srgbClr val="333333"/>
                </a:solidFill>
                <a:effectLst/>
              </a:rPr>
              <a:t>If objects are particularly heavy, or fall from a considerable height, your neck or spine could still be damaged</a:t>
            </a:r>
          </a:p>
          <a:p>
            <a:r>
              <a:rPr lang="en-US" b="1" i="0" dirty="0">
                <a:solidFill>
                  <a:srgbClr val="333333"/>
                </a:solidFill>
                <a:effectLst/>
              </a:rPr>
              <a:t>Inspection: </a:t>
            </a:r>
            <a:r>
              <a:rPr lang="en-US" b="0" i="0" dirty="0">
                <a:solidFill>
                  <a:srgbClr val="333333"/>
                </a:solidFill>
                <a:effectLst/>
              </a:rPr>
              <a:t>How to identify signs of wear such as:</a:t>
            </a:r>
          </a:p>
          <a:p>
            <a:pPr lvl="1"/>
            <a:r>
              <a:rPr lang="en-US" sz="2800" b="0" i="0" dirty="0">
                <a:solidFill>
                  <a:srgbClr val="333333"/>
                </a:solidFill>
                <a:effectLst/>
              </a:rPr>
              <a:t>Cracked, torn, frayed, or otherwise deteriorated suspension systems;</a:t>
            </a:r>
          </a:p>
          <a:p>
            <a:pPr lvl="1"/>
            <a:r>
              <a:rPr lang="en-US" sz="2800" b="0" i="0" dirty="0">
                <a:solidFill>
                  <a:srgbClr val="333333"/>
                </a:solidFill>
                <a:effectLst/>
              </a:rPr>
              <a:t>Deformed, cracked, or perforated brims or shells; and</a:t>
            </a:r>
          </a:p>
          <a:p>
            <a:pPr lvl="1"/>
            <a:r>
              <a:rPr lang="en-US" sz="2800" b="0" i="0" dirty="0">
                <a:solidFill>
                  <a:srgbClr val="333333"/>
                </a:solidFill>
                <a:effectLst/>
              </a:rPr>
              <a:t>Flaking, chalking, or loss of surface gloss</a:t>
            </a:r>
          </a:p>
          <a:p>
            <a:r>
              <a:rPr lang="en-US" b="1" i="0" dirty="0">
                <a:solidFill>
                  <a:srgbClr val="333333"/>
                </a:solidFill>
                <a:effectLst/>
              </a:rPr>
              <a:t>Care: </a:t>
            </a:r>
            <a:r>
              <a:rPr lang="en-US" b="0" i="0" dirty="0">
                <a:solidFill>
                  <a:srgbClr val="333333"/>
                </a:solidFill>
                <a:effectLst/>
              </a:rPr>
              <a:t>How to clean and disinfect hard hats?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a:solidFill>
                  <a:srgbClr val="333333"/>
                </a:solidFill>
              </a:rPr>
              <a:t>Training: Use and care</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9313782" y="1055303"/>
            <a:ext cx="3344055" cy="1477328"/>
          </a:xfrm>
          <a:prstGeom prst="rect">
            <a:avLst/>
          </a:prstGeom>
          <a:noFill/>
        </p:spPr>
        <p:txBody>
          <a:bodyPr wrap="square">
            <a:spAutoFit/>
          </a:bodyPr>
          <a:lstStyle/>
          <a:p>
            <a:r>
              <a:rPr lang="en-US" sz="1800" b="1" i="0" dirty="0">
                <a:solidFill>
                  <a:srgbClr val="EF4A25"/>
                </a:solidFill>
                <a:effectLst/>
              </a:rPr>
              <a:t>Video:</a:t>
            </a:r>
          </a:p>
          <a:p>
            <a:pPr marL="285750" indent="-223838">
              <a:buFont typeface="Arial" panose="020B0604020202020204" pitchFamily="34" charset="0"/>
              <a:buChar char="•"/>
            </a:pPr>
            <a:r>
              <a:rPr lang="en-US" sz="1800" b="1" i="0" dirty="0">
                <a:solidFill>
                  <a:srgbClr val="EF4A25"/>
                </a:solidFill>
                <a:effectLst/>
              </a:rPr>
              <a:t>How to wear the hard hat properly.</a:t>
            </a:r>
          </a:p>
          <a:p>
            <a:pPr marL="285750" indent="-223838">
              <a:buFont typeface="Arial" panose="020B0604020202020204" pitchFamily="34" charset="0"/>
              <a:buChar char="•"/>
            </a:pPr>
            <a:r>
              <a:rPr lang="en-US" sz="1800" b="1" i="0" dirty="0">
                <a:solidFill>
                  <a:srgbClr val="EF4A25"/>
                </a:solidFill>
                <a:effectLst/>
              </a:rPr>
              <a:t>How to adjust straps and other parts.</a:t>
            </a: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1029936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5"/>
            <a:ext cx="6858002" cy="556591"/>
          </a:xfrm>
        </p:spPr>
        <p:txBody>
          <a:bodyPr>
            <a:noAutofit/>
          </a:bodyPr>
          <a:lstStyle/>
          <a:p>
            <a:r>
              <a:rPr lang="en-US" sz="4000" b="1" dirty="0"/>
              <a:t>Let’s Review : Head Protection</a:t>
            </a:r>
          </a:p>
        </p:txBody>
      </p:sp>
      <p:pic>
        <p:nvPicPr>
          <p:cNvPr id="11" name="Graphic 10" descr="Image of a conversation bubble">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n-US" b="0" i="0" dirty="0">
                <a:solidFill>
                  <a:srgbClr val="333333"/>
                </a:solidFill>
                <a:effectLst/>
              </a:rPr>
              <a:t>Why is head protection necessary?</a:t>
            </a:r>
          </a:p>
          <a:p>
            <a:r>
              <a:rPr lang="en-US" b="0" i="0" dirty="0">
                <a:solidFill>
                  <a:srgbClr val="333333"/>
                </a:solidFill>
                <a:effectLst/>
              </a:rPr>
              <a:t>Give examp</a:t>
            </a:r>
            <a:r>
              <a:rPr lang="en-US" dirty="0">
                <a:solidFill>
                  <a:srgbClr val="333333"/>
                </a:solidFill>
              </a:rPr>
              <a:t>les of head protection</a:t>
            </a:r>
          </a:p>
          <a:p>
            <a:r>
              <a:rPr lang="en-US" b="0" i="0" dirty="0">
                <a:solidFill>
                  <a:srgbClr val="333333"/>
                </a:solidFill>
                <a:effectLst/>
              </a:rPr>
              <a:t>What are some common confined space hazards that threaten your head?</a:t>
            </a:r>
          </a:p>
          <a:p>
            <a:r>
              <a:rPr lang="en-US" b="0" i="0" dirty="0">
                <a:solidFill>
                  <a:srgbClr val="333333"/>
                </a:solidFill>
                <a:effectLst/>
              </a:rPr>
              <a:t>How will head protection protect you from hazards in </a:t>
            </a:r>
            <a:r>
              <a:rPr lang="en-US" dirty="0">
                <a:solidFill>
                  <a:srgbClr val="333333"/>
                </a:solidFill>
              </a:rPr>
              <a:t>a</a:t>
            </a:r>
            <a:r>
              <a:rPr lang="en-US" b="0" i="0" dirty="0">
                <a:solidFill>
                  <a:srgbClr val="333333"/>
                </a:solidFill>
                <a:effectLst/>
              </a:rPr>
              <a:t> confined space?</a:t>
            </a:r>
          </a:p>
        </p:txBody>
      </p:sp>
    </p:spTree>
    <p:extLst>
      <p:ext uri="{BB962C8B-B14F-4D97-AF65-F5344CB8AC3E}">
        <p14:creationId xmlns:p14="http://schemas.microsoft.com/office/powerpoint/2010/main" val="9695706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4E53A-C2D4-94B6-8BC4-B54A297485A3}"/>
              </a:ext>
            </a:extLst>
          </p:cNvPr>
          <p:cNvSpPr>
            <a:spLocks noGrp="1"/>
          </p:cNvSpPr>
          <p:nvPr>
            <p:ph type="title"/>
          </p:nvPr>
        </p:nvSpPr>
        <p:spPr/>
        <p:txBody>
          <a:bodyPr/>
          <a:lstStyle/>
          <a:p>
            <a:r>
              <a:rPr lang="en-US" b="1" dirty="0"/>
              <a:t>1916.101-Hearing Protection</a:t>
            </a:r>
          </a:p>
        </p:txBody>
      </p:sp>
      <p:sp>
        <p:nvSpPr>
          <p:cNvPr id="3" name="Content Placeholder 2">
            <a:extLst>
              <a:ext uri="{FF2B5EF4-FFF2-40B4-BE49-F238E27FC236}">
                <a16:creationId xmlns:a16="http://schemas.microsoft.com/office/drawing/2014/main" id="{F1F042AC-18D7-1B53-3757-5354ED2B438C}"/>
              </a:ext>
            </a:extLst>
          </p:cNvPr>
          <p:cNvSpPr>
            <a:spLocks noGrp="1"/>
          </p:cNvSpPr>
          <p:nvPr>
            <p:ph idx="1"/>
          </p:nvPr>
        </p:nvSpPr>
        <p:spPr/>
        <p:txBody>
          <a:bodyPr/>
          <a:lstStyle/>
          <a:p>
            <a:pPr marL="0" indent="0">
              <a:buNone/>
            </a:pPr>
            <a:r>
              <a:rPr lang="en-US" b="1" i="0" strike="noStrike" dirty="0">
                <a:effectLst/>
              </a:rPr>
              <a:t>Standard Requirements:  </a:t>
            </a:r>
            <a:endParaRPr lang="en-US" b="1" dirty="0"/>
          </a:p>
          <a:p>
            <a:r>
              <a:rPr lang="en-US" b="0" i="0" dirty="0">
                <a:solidFill>
                  <a:srgbClr val="333333"/>
                </a:solidFill>
                <a:effectLst/>
              </a:rPr>
              <a:t>Wherever it is not feasible to reduce the noise levels or duration of exposures to those specified in Table D-2, Permissible Noise Exposures, in 1926.52, ear protective devices shall be provided and used</a:t>
            </a:r>
          </a:p>
          <a:p>
            <a:pPr algn="l"/>
            <a:r>
              <a:rPr lang="en-US" b="0" i="0" dirty="0">
                <a:solidFill>
                  <a:srgbClr val="333333"/>
                </a:solidFill>
                <a:effectLst/>
              </a:rPr>
              <a:t>Ear protective devices inserted in the ear shall be fitted or determined individually by competent persons</a:t>
            </a:r>
          </a:p>
          <a:p>
            <a:pPr algn="l"/>
            <a:r>
              <a:rPr lang="en-US" b="0" i="0" dirty="0">
                <a:solidFill>
                  <a:srgbClr val="333333"/>
                </a:solidFill>
                <a:effectLst/>
              </a:rPr>
              <a:t>Plain cotton is not an acceptable protective device</a:t>
            </a:r>
          </a:p>
          <a:p>
            <a:endParaRPr lang="en-US" sz="3200" dirty="0"/>
          </a:p>
        </p:txBody>
      </p:sp>
    </p:spTree>
    <p:extLst>
      <p:ext uri="{BB962C8B-B14F-4D97-AF65-F5344CB8AC3E}">
        <p14:creationId xmlns:p14="http://schemas.microsoft.com/office/powerpoint/2010/main" val="24495092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D00F9-B337-A816-2B4C-C372BBCEA66F}"/>
              </a:ext>
            </a:extLst>
          </p:cNvPr>
          <p:cNvSpPr>
            <a:spLocks noGrp="1"/>
          </p:cNvSpPr>
          <p:nvPr>
            <p:ph type="title"/>
          </p:nvPr>
        </p:nvSpPr>
        <p:spPr/>
        <p:txBody>
          <a:bodyPr>
            <a:normAutofit/>
          </a:bodyPr>
          <a:lstStyle/>
          <a:p>
            <a:r>
              <a:rPr kumimoji="0" lang="en-US" altLang="en-US" sz="4400" b="1" i="0" u="none" strike="noStrike" cap="none" normalizeH="0" baseline="0" dirty="0">
                <a:ln>
                  <a:noFill/>
                </a:ln>
                <a:effectLst/>
              </a:rPr>
              <a:t>Table D-2 - Permissible Noise Exposures</a:t>
            </a:r>
            <a:endParaRPr lang="en-US" b="1" dirty="0"/>
          </a:p>
        </p:txBody>
      </p:sp>
      <p:graphicFrame>
        <p:nvGraphicFramePr>
          <p:cNvPr id="4" name="Content Placeholder 3">
            <a:extLst>
              <a:ext uri="{FF2B5EF4-FFF2-40B4-BE49-F238E27FC236}">
                <a16:creationId xmlns:a16="http://schemas.microsoft.com/office/drawing/2014/main" id="{CE30E036-E168-939E-7F96-D920B3B85C5D}"/>
              </a:ext>
            </a:extLst>
          </p:cNvPr>
          <p:cNvGraphicFramePr>
            <a:graphicFrameLocks noGrp="1"/>
          </p:cNvGraphicFramePr>
          <p:nvPr>
            <p:ph idx="1"/>
            <p:extLst>
              <p:ext uri="{D42A27DB-BD31-4B8C-83A1-F6EECF244321}">
                <p14:modId xmlns:p14="http://schemas.microsoft.com/office/powerpoint/2010/main" val="2714514557"/>
              </p:ext>
            </p:extLst>
          </p:nvPr>
        </p:nvGraphicFramePr>
        <p:xfrm>
          <a:off x="563880" y="997589"/>
          <a:ext cx="5364480" cy="5628240"/>
        </p:xfrm>
        <a:graphic>
          <a:graphicData uri="http://schemas.openxmlformats.org/drawingml/2006/table">
            <a:tbl>
              <a:tblPr firstRow="1">
                <a:tableStyleId>{5940675A-B579-460E-94D1-54222C63F5DA}</a:tableStyleId>
              </a:tblPr>
              <a:tblGrid>
                <a:gridCol w="2682240">
                  <a:extLst>
                    <a:ext uri="{9D8B030D-6E8A-4147-A177-3AD203B41FA5}">
                      <a16:colId xmlns:a16="http://schemas.microsoft.com/office/drawing/2014/main" val="729272002"/>
                    </a:ext>
                  </a:extLst>
                </a:gridCol>
                <a:gridCol w="2682240">
                  <a:extLst>
                    <a:ext uri="{9D8B030D-6E8A-4147-A177-3AD203B41FA5}">
                      <a16:colId xmlns:a16="http://schemas.microsoft.com/office/drawing/2014/main" val="1706730459"/>
                    </a:ext>
                  </a:extLst>
                </a:gridCol>
              </a:tblGrid>
              <a:tr h="362515">
                <a:tc>
                  <a:txBody>
                    <a:bodyPr/>
                    <a:lstStyle/>
                    <a:p>
                      <a:pPr algn="ctr" fontAlgn="b"/>
                      <a:r>
                        <a:rPr lang="en-US" sz="2800" b="1" dirty="0">
                          <a:effectLst/>
                        </a:rPr>
                        <a:t>Duration per day, hours</a:t>
                      </a:r>
                    </a:p>
                  </a:txBody>
                  <a:tcPr marL="46716" marR="46716" marT="46716" marB="46716" anchor="b"/>
                </a:tc>
                <a:tc>
                  <a:txBody>
                    <a:bodyPr/>
                    <a:lstStyle/>
                    <a:p>
                      <a:pPr algn="ctr" fontAlgn="b"/>
                      <a:r>
                        <a:rPr lang="en-US" sz="2800" b="1" dirty="0">
                          <a:effectLst/>
                        </a:rPr>
                        <a:t>Sound level dBA slow response</a:t>
                      </a:r>
                    </a:p>
                  </a:txBody>
                  <a:tcPr marL="46716" marR="46716" marT="46716" marB="46716" anchor="b"/>
                </a:tc>
                <a:extLst>
                  <a:ext uri="{0D108BD9-81ED-4DB2-BD59-A6C34878D82A}">
                    <a16:rowId xmlns:a16="http://schemas.microsoft.com/office/drawing/2014/main" val="2438253519"/>
                  </a:ext>
                </a:extLst>
              </a:tr>
              <a:tr h="362515">
                <a:tc>
                  <a:txBody>
                    <a:bodyPr/>
                    <a:lstStyle/>
                    <a:p>
                      <a:pPr algn="ctr" fontAlgn="t"/>
                      <a:r>
                        <a:rPr lang="en-US" sz="2800" dirty="0">
                          <a:effectLst/>
                        </a:rPr>
                        <a:t>8</a:t>
                      </a:r>
                    </a:p>
                  </a:txBody>
                  <a:tcPr marL="46716" marR="46716" marT="46716" marB="46716"/>
                </a:tc>
                <a:tc>
                  <a:txBody>
                    <a:bodyPr/>
                    <a:lstStyle/>
                    <a:p>
                      <a:pPr algn="ctr" fontAlgn="t"/>
                      <a:r>
                        <a:rPr lang="en-US" sz="2800" dirty="0">
                          <a:effectLst/>
                        </a:rPr>
                        <a:t>90</a:t>
                      </a:r>
                    </a:p>
                  </a:txBody>
                  <a:tcPr marL="46716" marR="46716" marT="46716" marB="46716"/>
                </a:tc>
                <a:extLst>
                  <a:ext uri="{0D108BD9-81ED-4DB2-BD59-A6C34878D82A}">
                    <a16:rowId xmlns:a16="http://schemas.microsoft.com/office/drawing/2014/main" val="3895909736"/>
                  </a:ext>
                </a:extLst>
              </a:tr>
              <a:tr h="362515">
                <a:tc>
                  <a:txBody>
                    <a:bodyPr/>
                    <a:lstStyle/>
                    <a:p>
                      <a:pPr algn="ctr" fontAlgn="t"/>
                      <a:r>
                        <a:rPr lang="en-US" sz="2800" dirty="0">
                          <a:effectLst/>
                        </a:rPr>
                        <a:t>6</a:t>
                      </a:r>
                    </a:p>
                  </a:txBody>
                  <a:tcPr marL="46716" marR="46716" marT="46716" marB="46716"/>
                </a:tc>
                <a:tc>
                  <a:txBody>
                    <a:bodyPr/>
                    <a:lstStyle/>
                    <a:p>
                      <a:pPr algn="ctr" fontAlgn="t"/>
                      <a:r>
                        <a:rPr lang="en-US" sz="2800" dirty="0">
                          <a:effectLst/>
                        </a:rPr>
                        <a:t>92</a:t>
                      </a:r>
                    </a:p>
                  </a:txBody>
                  <a:tcPr marL="46716" marR="46716" marT="46716" marB="46716"/>
                </a:tc>
                <a:extLst>
                  <a:ext uri="{0D108BD9-81ED-4DB2-BD59-A6C34878D82A}">
                    <a16:rowId xmlns:a16="http://schemas.microsoft.com/office/drawing/2014/main" val="4125257814"/>
                  </a:ext>
                </a:extLst>
              </a:tr>
              <a:tr h="362515">
                <a:tc>
                  <a:txBody>
                    <a:bodyPr/>
                    <a:lstStyle/>
                    <a:p>
                      <a:pPr algn="ctr" fontAlgn="t"/>
                      <a:r>
                        <a:rPr lang="en-US" sz="2800" dirty="0">
                          <a:effectLst/>
                        </a:rPr>
                        <a:t>4</a:t>
                      </a:r>
                    </a:p>
                  </a:txBody>
                  <a:tcPr marL="46716" marR="46716" marT="46716" marB="46716"/>
                </a:tc>
                <a:tc>
                  <a:txBody>
                    <a:bodyPr/>
                    <a:lstStyle/>
                    <a:p>
                      <a:pPr algn="ctr" fontAlgn="t"/>
                      <a:r>
                        <a:rPr lang="en-US" sz="2800" dirty="0">
                          <a:effectLst/>
                        </a:rPr>
                        <a:t>95</a:t>
                      </a:r>
                    </a:p>
                  </a:txBody>
                  <a:tcPr marL="46716" marR="46716" marT="46716" marB="46716"/>
                </a:tc>
                <a:extLst>
                  <a:ext uri="{0D108BD9-81ED-4DB2-BD59-A6C34878D82A}">
                    <a16:rowId xmlns:a16="http://schemas.microsoft.com/office/drawing/2014/main" val="549077645"/>
                  </a:ext>
                </a:extLst>
              </a:tr>
              <a:tr h="362515">
                <a:tc>
                  <a:txBody>
                    <a:bodyPr/>
                    <a:lstStyle/>
                    <a:p>
                      <a:pPr algn="ctr" fontAlgn="t"/>
                      <a:r>
                        <a:rPr lang="en-US" sz="2800" dirty="0">
                          <a:effectLst/>
                        </a:rPr>
                        <a:t>3</a:t>
                      </a:r>
                    </a:p>
                  </a:txBody>
                  <a:tcPr marL="46716" marR="46716" marT="46716" marB="46716"/>
                </a:tc>
                <a:tc>
                  <a:txBody>
                    <a:bodyPr/>
                    <a:lstStyle/>
                    <a:p>
                      <a:pPr algn="ctr" fontAlgn="t"/>
                      <a:r>
                        <a:rPr lang="en-US" sz="2800" dirty="0">
                          <a:effectLst/>
                        </a:rPr>
                        <a:t>97</a:t>
                      </a:r>
                    </a:p>
                  </a:txBody>
                  <a:tcPr marL="46716" marR="46716" marT="46716" marB="46716"/>
                </a:tc>
                <a:extLst>
                  <a:ext uri="{0D108BD9-81ED-4DB2-BD59-A6C34878D82A}">
                    <a16:rowId xmlns:a16="http://schemas.microsoft.com/office/drawing/2014/main" val="2368165478"/>
                  </a:ext>
                </a:extLst>
              </a:tr>
              <a:tr h="362515">
                <a:tc>
                  <a:txBody>
                    <a:bodyPr/>
                    <a:lstStyle/>
                    <a:p>
                      <a:pPr algn="ctr" fontAlgn="t"/>
                      <a:r>
                        <a:rPr lang="en-US" sz="2800" dirty="0">
                          <a:effectLst/>
                        </a:rPr>
                        <a:t>2</a:t>
                      </a:r>
                    </a:p>
                  </a:txBody>
                  <a:tcPr marL="46716" marR="46716" marT="46716" marB="46716"/>
                </a:tc>
                <a:tc>
                  <a:txBody>
                    <a:bodyPr/>
                    <a:lstStyle/>
                    <a:p>
                      <a:pPr algn="ctr" fontAlgn="t"/>
                      <a:r>
                        <a:rPr lang="en-US" sz="2800" dirty="0">
                          <a:effectLst/>
                        </a:rPr>
                        <a:t>100</a:t>
                      </a:r>
                    </a:p>
                  </a:txBody>
                  <a:tcPr marL="46716" marR="46716" marT="46716" marB="46716"/>
                </a:tc>
                <a:extLst>
                  <a:ext uri="{0D108BD9-81ED-4DB2-BD59-A6C34878D82A}">
                    <a16:rowId xmlns:a16="http://schemas.microsoft.com/office/drawing/2014/main" val="2423552721"/>
                  </a:ext>
                </a:extLst>
              </a:tr>
              <a:tr h="362515">
                <a:tc>
                  <a:txBody>
                    <a:bodyPr/>
                    <a:lstStyle/>
                    <a:p>
                      <a:pPr algn="ctr" fontAlgn="t"/>
                      <a:r>
                        <a:rPr lang="en-US" sz="2800" dirty="0">
                          <a:effectLst/>
                        </a:rPr>
                        <a:t>1½</a:t>
                      </a:r>
                    </a:p>
                  </a:txBody>
                  <a:tcPr marL="46716" marR="46716" marT="46716" marB="46716"/>
                </a:tc>
                <a:tc>
                  <a:txBody>
                    <a:bodyPr/>
                    <a:lstStyle/>
                    <a:p>
                      <a:pPr algn="ctr" fontAlgn="t"/>
                      <a:r>
                        <a:rPr lang="en-US" sz="2800" dirty="0">
                          <a:effectLst/>
                        </a:rPr>
                        <a:t>102</a:t>
                      </a:r>
                    </a:p>
                  </a:txBody>
                  <a:tcPr marL="46716" marR="46716" marT="46716" marB="46716"/>
                </a:tc>
                <a:extLst>
                  <a:ext uri="{0D108BD9-81ED-4DB2-BD59-A6C34878D82A}">
                    <a16:rowId xmlns:a16="http://schemas.microsoft.com/office/drawing/2014/main" val="1517172565"/>
                  </a:ext>
                </a:extLst>
              </a:tr>
              <a:tr h="362515">
                <a:tc>
                  <a:txBody>
                    <a:bodyPr/>
                    <a:lstStyle/>
                    <a:p>
                      <a:pPr algn="ctr" fontAlgn="t"/>
                      <a:r>
                        <a:rPr lang="en-US" sz="2800" dirty="0">
                          <a:effectLst/>
                        </a:rPr>
                        <a:t>1</a:t>
                      </a:r>
                    </a:p>
                  </a:txBody>
                  <a:tcPr marL="46716" marR="46716" marT="46716" marB="46716"/>
                </a:tc>
                <a:tc>
                  <a:txBody>
                    <a:bodyPr/>
                    <a:lstStyle/>
                    <a:p>
                      <a:pPr algn="ctr" fontAlgn="t"/>
                      <a:r>
                        <a:rPr lang="en-US" sz="2800" dirty="0">
                          <a:effectLst/>
                        </a:rPr>
                        <a:t>105</a:t>
                      </a:r>
                    </a:p>
                  </a:txBody>
                  <a:tcPr marL="46716" marR="46716" marT="46716" marB="46716"/>
                </a:tc>
                <a:extLst>
                  <a:ext uri="{0D108BD9-81ED-4DB2-BD59-A6C34878D82A}">
                    <a16:rowId xmlns:a16="http://schemas.microsoft.com/office/drawing/2014/main" val="1248733341"/>
                  </a:ext>
                </a:extLst>
              </a:tr>
              <a:tr h="362515">
                <a:tc>
                  <a:txBody>
                    <a:bodyPr/>
                    <a:lstStyle/>
                    <a:p>
                      <a:pPr algn="ctr" fontAlgn="t"/>
                      <a:r>
                        <a:rPr lang="en-US" sz="2800" dirty="0">
                          <a:effectLst/>
                        </a:rPr>
                        <a:t>½</a:t>
                      </a:r>
                    </a:p>
                  </a:txBody>
                  <a:tcPr marL="46716" marR="46716" marT="46716" marB="46716"/>
                </a:tc>
                <a:tc>
                  <a:txBody>
                    <a:bodyPr/>
                    <a:lstStyle/>
                    <a:p>
                      <a:pPr algn="ctr" fontAlgn="t"/>
                      <a:r>
                        <a:rPr lang="en-US" sz="2800" dirty="0">
                          <a:effectLst/>
                        </a:rPr>
                        <a:t>110</a:t>
                      </a:r>
                    </a:p>
                  </a:txBody>
                  <a:tcPr marL="46716" marR="46716" marT="46716" marB="46716"/>
                </a:tc>
                <a:extLst>
                  <a:ext uri="{0D108BD9-81ED-4DB2-BD59-A6C34878D82A}">
                    <a16:rowId xmlns:a16="http://schemas.microsoft.com/office/drawing/2014/main" val="2687899155"/>
                  </a:ext>
                </a:extLst>
              </a:tr>
              <a:tr h="362515">
                <a:tc>
                  <a:txBody>
                    <a:bodyPr/>
                    <a:lstStyle/>
                    <a:p>
                      <a:pPr algn="ctr" fontAlgn="t"/>
                      <a:r>
                        <a:rPr lang="en-US" sz="2800" dirty="0">
                          <a:effectLst/>
                        </a:rPr>
                        <a:t>¼ or less</a:t>
                      </a:r>
                    </a:p>
                  </a:txBody>
                  <a:tcPr marL="46716" marR="46716" marT="46716" marB="46716"/>
                </a:tc>
                <a:tc>
                  <a:txBody>
                    <a:bodyPr/>
                    <a:lstStyle/>
                    <a:p>
                      <a:pPr algn="ctr" fontAlgn="t"/>
                      <a:r>
                        <a:rPr lang="en-US" sz="2800" dirty="0">
                          <a:effectLst/>
                        </a:rPr>
                        <a:t>115</a:t>
                      </a:r>
                    </a:p>
                  </a:txBody>
                  <a:tcPr marL="46716" marR="46716" marT="46716" marB="46716"/>
                </a:tc>
                <a:extLst>
                  <a:ext uri="{0D108BD9-81ED-4DB2-BD59-A6C34878D82A}">
                    <a16:rowId xmlns:a16="http://schemas.microsoft.com/office/drawing/2014/main" val="3111766346"/>
                  </a:ext>
                </a:extLst>
              </a:tr>
            </a:tbl>
          </a:graphicData>
        </a:graphic>
      </p:graphicFrame>
      <p:sp>
        <p:nvSpPr>
          <p:cNvPr id="7" name="TextBox 6">
            <a:extLst>
              <a:ext uri="{FF2B5EF4-FFF2-40B4-BE49-F238E27FC236}">
                <a16:creationId xmlns:a16="http://schemas.microsoft.com/office/drawing/2014/main" id="{A4C87490-1E56-A304-F53E-3D0142927F8C}"/>
              </a:ext>
            </a:extLst>
          </p:cNvPr>
          <p:cNvSpPr txBox="1"/>
          <p:nvPr/>
        </p:nvSpPr>
        <p:spPr>
          <a:xfrm>
            <a:off x="6964434" y="2305615"/>
            <a:ext cx="4945626" cy="224676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effectLst/>
              </a:rPr>
              <a:t>In all cases where the sound levels exceed the values in table D-2, an effective hearing conservation program shall be administered.</a:t>
            </a:r>
          </a:p>
        </p:txBody>
      </p:sp>
    </p:spTree>
    <p:extLst>
      <p:ext uri="{BB962C8B-B14F-4D97-AF65-F5344CB8AC3E}">
        <p14:creationId xmlns:p14="http://schemas.microsoft.com/office/powerpoint/2010/main" val="33870877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Hearing Protection</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89" y="1929468"/>
            <a:ext cx="11105081" cy="4510904"/>
          </a:xfrm>
        </p:spPr>
        <p:txBody>
          <a:bodyPr/>
          <a:lstStyle/>
          <a:p>
            <a:r>
              <a:rPr lang="en-US" dirty="0">
                <a:solidFill>
                  <a:srgbClr val="333333"/>
                </a:solidFill>
              </a:rPr>
              <a:t>E</a:t>
            </a:r>
            <a:r>
              <a:rPr lang="en-US" b="0" i="0" dirty="0">
                <a:solidFill>
                  <a:srgbClr val="333333"/>
                </a:solidFill>
                <a:effectLst/>
              </a:rPr>
              <a:t>xposed to loud noise (machines, tools)</a:t>
            </a:r>
          </a:p>
          <a:p>
            <a:pPr marL="0" indent="0">
              <a:buNone/>
            </a:pPr>
            <a:endParaRPr lang="en-US" dirty="0"/>
          </a:p>
          <a:p>
            <a:pPr marL="0" indent="0">
              <a:buNone/>
            </a:pPr>
            <a:r>
              <a:rPr lang="en-US" b="1" dirty="0"/>
              <a:t>Note:</a:t>
            </a:r>
            <a:r>
              <a:rPr lang="en-US" dirty="0"/>
              <a:t> Sounds generated by tools and heavy machinery can be magnified and reverberated within confined spaces.</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8"/>
            <a:ext cx="6131451" cy="892175"/>
          </a:xfrm>
        </p:spPr>
        <p:txBody>
          <a:bodyPr/>
          <a:lstStyle/>
          <a:p>
            <a:r>
              <a:rPr lang="en-US" b="1" i="0" dirty="0">
                <a:solidFill>
                  <a:srgbClr val="333333"/>
                </a:solidFill>
                <a:effectLst/>
              </a:rPr>
              <a:t>Common hazards in a confined space:</a:t>
            </a:r>
          </a:p>
          <a:p>
            <a:endParaRPr lang="en-US" sz="3200" dirty="0"/>
          </a:p>
        </p:txBody>
      </p:sp>
    </p:spTree>
    <p:extLst>
      <p:ext uri="{BB962C8B-B14F-4D97-AF65-F5344CB8AC3E}">
        <p14:creationId xmlns:p14="http://schemas.microsoft.com/office/powerpoint/2010/main" val="35288253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Hearing Protection - Examples</a:t>
            </a: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2"/>
          </p:nvPr>
        </p:nvSpPr>
        <p:spPr>
          <a:xfrm>
            <a:off x="406829" y="1483116"/>
            <a:ext cx="5071637" cy="892175"/>
          </a:xfrm>
        </p:spPr>
        <p:txBody>
          <a:bodyPr/>
          <a:lstStyle/>
          <a:p>
            <a:r>
              <a:rPr lang="en-US" b="1" dirty="0"/>
              <a:t>Examples of PPE:</a:t>
            </a:r>
          </a:p>
        </p:txBody>
      </p:sp>
      <p:sp>
        <p:nvSpPr>
          <p:cNvPr id="5" name="Content Placeholder 4">
            <a:extLst>
              <a:ext uri="{FF2B5EF4-FFF2-40B4-BE49-F238E27FC236}">
                <a16:creationId xmlns:a16="http://schemas.microsoft.com/office/drawing/2014/main" id="{75287131-DCB5-2B75-0177-6DFB2ADD4B05}"/>
              </a:ext>
            </a:extLst>
          </p:cNvPr>
          <p:cNvSpPr>
            <a:spLocks noGrp="1"/>
          </p:cNvSpPr>
          <p:nvPr>
            <p:ph idx="11"/>
          </p:nvPr>
        </p:nvSpPr>
        <p:spPr>
          <a:xfrm>
            <a:off x="406829" y="2130337"/>
            <a:ext cx="5071947" cy="3798848"/>
          </a:xfrm>
        </p:spPr>
        <p:txBody>
          <a:bodyPr/>
          <a:lstStyle/>
          <a:p>
            <a:r>
              <a:rPr lang="en-US" dirty="0"/>
              <a:t>Earplugs</a:t>
            </a:r>
          </a:p>
          <a:p>
            <a:r>
              <a:rPr lang="en-US" dirty="0"/>
              <a:t>Earmuffs</a:t>
            </a:r>
          </a:p>
        </p:txBody>
      </p:sp>
      <p:pic>
        <p:nvPicPr>
          <p:cNvPr id="7" name="Picture 6" descr="A picture containing earplugs">
            <a:extLst>
              <a:ext uri="{FF2B5EF4-FFF2-40B4-BE49-F238E27FC236}">
                <a16:creationId xmlns:a16="http://schemas.microsoft.com/office/drawing/2014/main" id="{32CE4337-3AFB-4366-F2E9-8AD325FE33CB}"/>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6661" y="3270801"/>
            <a:ext cx="4056261" cy="2976133"/>
          </a:xfrm>
          <a:prstGeom prst="rect">
            <a:avLst/>
          </a:prstGeom>
        </p:spPr>
      </p:pic>
      <p:pic>
        <p:nvPicPr>
          <p:cNvPr id="4" name="Picture 3" descr="A picture containing a construction worker wearing hearing protection.">
            <a:extLst>
              <a:ext uri="{FF2B5EF4-FFF2-40B4-BE49-F238E27FC236}">
                <a16:creationId xmlns:a16="http://schemas.microsoft.com/office/drawing/2014/main" id="{4010C8AC-7004-88CF-9A39-A573A9CE04A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250216" y="1688695"/>
            <a:ext cx="6410820" cy="4240490"/>
          </a:xfrm>
          <a:prstGeom prst="rect">
            <a:avLst/>
          </a:prstGeom>
        </p:spPr>
      </p:pic>
    </p:spTree>
    <p:extLst>
      <p:ext uri="{BB962C8B-B14F-4D97-AF65-F5344CB8AC3E}">
        <p14:creationId xmlns:p14="http://schemas.microsoft.com/office/powerpoint/2010/main" val="4532605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Hearing Protection – Use and Care</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60832" y="1929468"/>
            <a:ext cx="8752950" cy="4654212"/>
          </a:xfrm>
        </p:spPr>
        <p:txBody>
          <a:bodyPr/>
          <a:lstStyle/>
          <a:p>
            <a:r>
              <a:rPr lang="en-US" sz="2400" b="1" dirty="0">
                <a:solidFill>
                  <a:srgbClr val="333333"/>
                </a:solidFill>
              </a:rPr>
              <a:t>L</a:t>
            </a:r>
            <a:r>
              <a:rPr lang="en-US" sz="2400" b="1" i="0" dirty="0">
                <a:solidFill>
                  <a:srgbClr val="333333"/>
                </a:solidFill>
                <a:effectLst/>
              </a:rPr>
              <a:t>imitations of hearing protection: </a:t>
            </a:r>
          </a:p>
          <a:p>
            <a:pPr lvl="1"/>
            <a:r>
              <a:rPr lang="en-US" dirty="0">
                <a:solidFill>
                  <a:srgbClr val="333333"/>
                </a:solidFill>
              </a:rPr>
              <a:t>Earplugs - more difficult to insert and remove and may irritate the ear canal</a:t>
            </a:r>
          </a:p>
          <a:p>
            <a:pPr lvl="1"/>
            <a:r>
              <a:rPr lang="en-US" dirty="0">
                <a:solidFill>
                  <a:srgbClr val="333333"/>
                </a:solidFill>
              </a:rPr>
              <a:t>Earmuffs - more uncomfortable in hot, humid work and more inconvenient for use in confined work areas.  May interfere with the wearing of safety or prescription glasses.</a:t>
            </a:r>
          </a:p>
          <a:p>
            <a:r>
              <a:rPr lang="en-US" sz="2400" b="1" i="0" dirty="0">
                <a:solidFill>
                  <a:srgbClr val="333333"/>
                </a:solidFill>
                <a:effectLst/>
              </a:rPr>
              <a:t>Inspection: </a:t>
            </a:r>
            <a:r>
              <a:rPr lang="en-US" sz="2400" b="0" i="0" dirty="0">
                <a:solidFill>
                  <a:srgbClr val="333333"/>
                </a:solidFill>
                <a:effectLst/>
              </a:rPr>
              <a:t>How to identify signs of wear such as:</a:t>
            </a:r>
          </a:p>
          <a:p>
            <a:pPr lvl="1"/>
            <a:r>
              <a:rPr lang="en-US" dirty="0">
                <a:solidFill>
                  <a:srgbClr val="333333"/>
                </a:solidFill>
              </a:rPr>
              <a:t>Broken or tear (plugs that are no longer pliable)</a:t>
            </a:r>
          </a:p>
          <a:p>
            <a:pPr lvl="1"/>
            <a:r>
              <a:rPr lang="en-US" b="0" i="0" dirty="0">
                <a:solidFill>
                  <a:srgbClr val="333333"/>
                </a:solidFill>
                <a:effectLst/>
              </a:rPr>
              <a:t>Check that head bands are not so stretched that they do not keep ear cushions snugly against the head</a:t>
            </a:r>
          </a:p>
          <a:p>
            <a:r>
              <a:rPr lang="en-US" sz="2400" b="1" i="0" dirty="0">
                <a:solidFill>
                  <a:srgbClr val="333333"/>
                </a:solidFill>
                <a:effectLst/>
              </a:rPr>
              <a:t>Care: </a:t>
            </a:r>
            <a:r>
              <a:rPr lang="en-US" sz="2400" b="0" i="0" dirty="0">
                <a:solidFill>
                  <a:srgbClr val="333333"/>
                </a:solidFill>
                <a:effectLst/>
              </a:rPr>
              <a:t>How to clean and disinfect hearing protection?</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a:solidFill>
                  <a:srgbClr val="333333"/>
                </a:solidFill>
              </a:rPr>
              <a:t>Training : Use and Care</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9313782" y="1055303"/>
            <a:ext cx="3344055" cy="1477328"/>
          </a:xfrm>
          <a:prstGeom prst="rect">
            <a:avLst/>
          </a:prstGeom>
          <a:noFill/>
        </p:spPr>
        <p:txBody>
          <a:bodyPr wrap="square">
            <a:spAutoFit/>
          </a:bodyPr>
          <a:lstStyle/>
          <a:p>
            <a:r>
              <a:rPr lang="en-US" sz="1800" b="1" i="0" dirty="0">
                <a:solidFill>
                  <a:srgbClr val="EF4A25"/>
                </a:solidFill>
                <a:effectLst/>
              </a:rPr>
              <a:t>Video:</a:t>
            </a:r>
          </a:p>
          <a:p>
            <a:pPr marL="285750" indent="-285750">
              <a:buFont typeface="Arial" panose="020B0604020202020204" pitchFamily="34" charset="0"/>
              <a:buChar char="•"/>
            </a:pPr>
            <a:r>
              <a:rPr lang="en-US" sz="1800" b="1" i="0" dirty="0">
                <a:solidFill>
                  <a:srgbClr val="EF4A25"/>
                </a:solidFill>
                <a:effectLst/>
              </a:rPr>
              <a:t>When hearing protectors must be inserted.</a:t>
            </a:r>
          </a:p>
          <a:p>
            <a:pPr marL="285750" indent="-285750">
              <a:buFont typeface="Arial" panose="020B0604020202020204" pitchFamily="34" charset="0"/>
              <a:buChar char="•"/>
            </a:pPr>
            <a:r>
              <a:rPr lang="en-US" sz="1800" b="1" i="0" dirty="0">
                <a:solidFill>
                  <a:srgbClr val="EF4A25"/>
                </a:solidFill>
                <a:effectLst/>
              </a:rPr>
              <a:t>How to adjust hearing protection.</a:t>
            </a: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3757799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25DAD-353C-8243-A1B6-419BC6858BE3}"/>
              </a:ext>
            </a:extLst>
          </p:cNvPr>
          <p:cNvSpPr>
            <a:spLocks noGrp="1"/>
          </p:cNvSpPr>
          <p:nvPr>
            <p:ph type="title"/>
          </p:nvPr>
        </p:nvSpPr>
        <p:spPr/>
        <p:txBody>
          <a:bodyPr rtlCol="0">
            <a:noAutofit/>
          </a:bodyPr>
          <a:lstStyle/>
          <a:p>
            <a:pPr eaLnBrk="1" fontAlgn="auto" hangingPunct="1">
              <a:spcAft>
                <a:spcPts val="0"/>
              </a:spcAft>
              <a:defRPr/>
            </a:pPr>
            <a:r>
              <a:rPr lang="en-US" altLang="en-US" b="1" dirty="0"/>
              <a:t>Objectives</a:t>
            </a:r>
            <a:endParaRPr lang="en-US" b="1" dirty="0"/>
          </a:p>
        </p:txBody>
      </p:sp>
      <p:graphicFrame>
        <p:nvGraphicFramePr>
          <p:cNvPr id="7" name="Content Placeholder 4">
            <a:extLst>
              <a:ext uri="{FF2B5EF4-FFF2-40B4-BE49-F238E27FC236}">
                <a16:creationId xmlns:a16="http://schemas.microsoft.com/office/drawing/2014/main" id="{36E4F8E7-0C38-111C-6CF0-B6F9DD32089E}"/>
              </a:ext>
              <a:ext uri="{C183D7F6-B498-43B3-948B-1728B52AA6E4}">
                <adec:decorative xmlns:adec="http://schemas.microsoft.com/office/drawing/2017/decorative" val="1"/>
              </a:ext>
            </a:extLst>
          </p:cNvPr>
          <p:cNvGraphicFramePr>
            <a:graphicFrameLocks/>
          </p:cNvGraphicFramePr>
          <p:nvPr>
            <p:extLst>
              <p:ext uri="{D42A27DB-BD31-4B8C-83A1-F6EECF244321}">
                <p14:modId xmlns:p14="http://schemas.microsoft.com/office/powerpoint/2010/main" val="1627568770"/>
              </p:ext>
            </p:extLst>
          </p:nvPr>
        </p:nvGraphicFramePr>
        <p:xfrm>
          <a:off x="735051" y="1504336"/>
          <a:ext cx="10805920" cy="42585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705502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5"/>
            <a:ext cx="6858002" cy="556591"/>
          </a:xfrm>
        </p:spPr>
        <p:txBody>
          <a:bodyPr>
            <a:noAutofit/>
          </a:bodyPr>
          <a:lstStyle/>
          <a:p>
            <a:r>
              <a:rPr lang="en-US" sz="4000" b="1" dirty="0"/>
              <a:t>Let’s Review : Hearing Protection</a:t>
            </a:r>
          </a:p>
        </p:txBody>
      </p:sp>
      <p:pic>
        <p:nvPicPr>
          <p:cNvPr id="11" name="Graphic 10" descr="Image of a conversation bubble">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n-US" b="0" i="0" dirty="0">
                <a:solidFill>
                  <a:srgbClr val="333333"/>
                </a:solidFill>
                <a:effectLst/>
              </a:rPr>
              <a:t>Why is </a:t>
            </a:r>
            <a:r>
              <a:rPr lang="en-US" dirty="0"/>
              <a:t>hearing protection </a:t>
            </a:r>
            <a:r>
              <a:rPr lang="en-US" b="0" i="0" dirty="0">
                <a:solidFill>
                  <a:srgbClr val="333333"/>
                </a:solidFill>
                <a:effectLst/>
              </a:rPr>
              <a:t>necessary?</a:t>
            </a:r>
          </a:p>
          <a:p>
            <a:r>
              <a:rPr lang="en-US" b="0" i="0" dirty="0">
                <a:solidFill>
                  <a:srgbClr val="333333"/>
                </a:solidFill>
                <a:effectLst/>
              </a:rPr>
              <a:t>Give examp</a:t>
            </a:r>
            <a:r>
              <a:rPr lang="en-US" dirty="0">
                <a:solidFill>
                  <a:srgbClr val="333333"/>
                </a:solidFill>
              </a:rPr>
              <a:t>les of hearing protection</a:t>
            </a:r>
          </a:p>
          <a:p>
            <a:r>
              <a:rPr lang="en-US" b="0" i="0" dirty="0">
                <a:solidFill>
                  <a:srgbClr val="333333"/>
                </a:solidFill>
                <a:effectLst/>
              </a:rPr>
              <a:t>What are some common confined space hazards that threaten hearing?</a:t>
            </a:r>
          </a:p>
          <a:p>
            <a:r>
              <a:rPr lang="en-US" b="0" i="0" dirty="0">
                <a:solidFill>
                  <a:srgbClr val="333333"/>
                </a:solidFill>
                <a:effectLst/>
              </a:rPr>
              <a:t>How will head protection protect you from the hazards in a confined space?</a:t>
            </a:r>
          </a:p>
        </p:txBody>
      </p:sp>
    </p:spTree>
    <p:extLst>
      <p:ext uri="{BB962C8B-B14F-4D97-AF65-F5344CB8AC3E}">
        <p14:creationId xmlns:p14="http://schemas.microsoft.com/office/powerpoint/2010/main" val="490372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lstStyle/>
          <a:p>
            <a:r>
              <a:rPr lang="en-US" b="1" dirty="0"/>
              <a:t>1926.102- Eye and Face Protection</a:t>
            </a:r>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a:xfrm>
            <a:off x="748990" y="1353014"/>
            <a:ext cx="11067872" cy="5025483"/>
          </a:xfrm>
        </p:spPr>
        <p:txBody>
          <a:bodyPr>
            <a:normAutofit/>
          </a:bodyPr>
          <a:lstStyle/>
          <a:p>
            <a:pPr marL="0" indent="0" algn="l">
              <a:buNone/>
            </a:pPr>
            <a:r>
              <a:rPr lang="en-US" b="1" i="0" dirty="0">
                <a:solidFill>
                  <a:srgbClr val="333333"/>
                </a:solidFill>
                <a:effectLst/>
              </a:rPr>
              <a:t>Standard Requirements:</a:t>
            </a:r>
            <a:endParaRPr lang="en-US" b="0" i="0" u="none" strike="noStrike" dirty="0">
              <a:solidFill>
                <a:srgbClr val="003399"/>
              </a:solidFill>
              <a:effectLst/>
              <a:hlinkClick r:id="rId3"/>
            </a:endParaRPr>
          </a:p>
          <a:p>
            <a:pPr algn="l"/>
            <a:r>
              <a:rPr lang="en-US" b="0" i="0" dirty="0">
                <a:solidFill>
                  <a:srgbClr val="333333"/>
                </a:solidFill>
                <a:effectLst/>
              </a:rPr>
              <a:t>The employer shall ensure that each affected employee uses appropriate eye or face protection:</a:t>
            </a:r>
          </a:p>
          <a:p>
            <a:pPr lvl="1"/>
            <a:r>
              <a:rPr lang="en-US" sz="2800" b="0" i="0" dirty="0">
                <a:solidFill>
                  <a:srgbClr val="333333"/>
                </a:solidFill>
                <a:effectLst/>
              </a:rPr>
              <a:t>when exposed to eye or face hazards from flying particles, molten metal, liquid chemicals, acids or caustic liquids, chemical gases or vapors, or potentially injurious light radiation</a:t>
            </a:r>
          </a:p>
          <a:p>
            <a:pPr lvl="1"/>
            <a:r>
              <a:rPr lang="en-US" sz="2800" b="0" i="0" dirty="0">
                <a:solidFill>
                  <a:srgbClr val="333333"/>
                </a:solidFill>
                <a:effectLst/>
              </a:rPr>
              <a:t>that provides side protection when there is a hazard from flying objects</a:t>
            </a:r>
          </a:p>
          <a:p>
            <a:endParaRPr lang="en-US" dirty="0"/>
          </a:p>
        </p:txBody>
      </p:sp>
    </p:spTree>
    <p:extLst>
      <p:ext uri="{BB962C8B-B14F-4D97-AF65-F5344CB8AC3E}">
        <p14:creationId xmlns:p14="http://schemas.microsoft.com/office/powerpoint/2010/main" val="31104903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normAutofit/>
          </a:bodyPr>
          <a:lstStyle/>
          <a:p>
            <a:r>
              <a:rPr lang="en-US" b="1" dirty="0"/>
              <a:t>1926.102- Eye and Face Protection </a:t>
            </a:r>
            <a:r>
              <a:rPr lang="en-US" dirty="0"/>
              <a:t>(continued)</a:t>
            </a:r>
            <a:endParaRPr lang="en-US" b="1" dirty="0"/>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a:xfrm>
            <a:off x="748990" y="1353014"/>
            <a:ext cx="5754680" cy="5025483"/>
          </a:xfrm>
        </p:spPr>
        <p:txBody>
          <a:bodyPr>
            <a:noAutofit/>
          </a:bodyPr>
          <a:lstStyle/>
          <a:p>
            <a:pPr marL="0" indent="0" algn="l">
              <a:buNone/>
            </a:pPr>
            <a:r>
              <a:rPr lang="en-US" b="1" i="0" dirty="0">
                <a:solidFill>
                  <a:srgbClr val="333333"/>
                </a:solidFill>
                <a:effectLst/>
              </a:rPr>
              <a:t>Standard Requirements:</a:t>
            </a:r>
            <a:endParaRPr lang="en-US" b="0" i="0" u="none" strike="noStrike" dirty="0">
              <a:solidFill>
                <a:srgbClr val="003399"/>
              </a:solidFill>
              <a:effectLst/>
              <a:hlinkClick r:id="rId3"/>
            </a:endParaRPr>
          </a:p>
          <a:p>
            <a:pPr algn="l"/>
            <a:r>
              <a:rPr lang="en-US" b="0" i="0" dirty="0">
                <a:solidFill>
                  <a:srgbClr val="333333"/>
                </a:solidFill>
                <a:effectLst/>
              </a:rPr>
              <a:t>The employer shall ensure that each affected employee who wears prescription lenses while engaged in operations that involve eye hazards wears eye protection that incorporates the prescription in its design, or wears eye protection that can be worn over the prescription lenses without disturbing the proper position of the prescription lenses or the protective lenses</a:t>
            </a:r>
          </a:p>
          <a:p>
            <a:endParaRPr lang="en-US" dirty="0"/>
          </a:p>
        </p:txBody>
      </p:sp>
      <p:pic>
        <p:nvPicPr>
          <p:cNvPr id="7" name="Picture 6" descr="Picture of safety glasses">
            <a:extLst>
              <a:ext uri="{FF2B5EF4-FFF2-40B4-BE49-F238E27FC236}">
                <a16:creationId xmlns:a16="http://schemas.microsoft.com/office/drawing/2014/main" id="{AE3C7984-7C97-3CD2-03C1-46A6DAB72F7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67953" y="995841"/>
            <a:ext cx="3596621" cy="2517921"/>
          </a:xfrm>
          <a:prstGeom prst="rect">
            <a:avLst/>
          </a:prstGeom>
        </p:spPr>
      </p:pic>
      <p:sp>
        <p:nvSpPr>
          <p:cNvPr id="10" name="Arrow: Down 9" descr="Image of a down arrow">
            <a:extLst>
              <a:ext uri="{FF2B5EF4-FFF2-40B4-BE49-F238E27FC236}">
                <a16:creationId xmlns:a16="http://schemas.microsoft.com/office/drawing/2014/main" id="{7069B7EC-9E54-F610-1E2C-32AE73C058F8}"/>
              </a:ext>
            </a:extLst>
          </p:cNvPr>
          <p:cNvSpPr/>
          <p:nvPr/>
        </p:nvSpPr>
        <p:spPr>
          <a:xfrm>
            <a:off x="9248509" y="3242901"/>
            <a:ext cx="484632"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Picture of  pair of prescription eyeglasses&#10;&#10;">
            <a:extLst>
              <a:ext uri="{FF2B5EF4-FFF2-40B4-BE49-F238E27FC236}">
                <a16:creationId xmlns:a16="http://schemas.microsoft.com/office/drawing/2014/main" id="{29687D40-0FA3-4263-D2AA-ED40F24A8BE0}"/>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202897" y="4417536"/>
            <a:ext cx="3060487" cy="2040324"/>
          </a:xfrm>
          <a:prstGeom prst="rect">
            <a:avLst/>
          </a:prstGeom>
        </p:spPr>
      </p:pic>
    </p:spTree>
    <p:extLst>
      <p:ext uri="{BB962C8B-B14F-4D97-AF65-F5344CB8AC3E}">
        <p14:creationId xmlns:p14="http://schemas.microsoft.com/office/powerpoint/2010/main" val="34169852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lstStyle/>
          <a:p>
            <a:r>
              <a:rPr lang="en-US" b="1" dirty="0"/>
              <a:t>Eye and Face Protection</a:t>
            </a:r>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p:txBody>
          <a:bodyPr>
            <a:normAutofit/>
          </a:bodyPr>
          <a:lstStyle/>
          <a:p>
            <a:pPr marL="0" indent="0" algn="l">
              <a:buNone/>
            </a:pPr>
            <a:r>
              <a:rPr lang="en-US" b="1" i="0" dirty="0">
                <a:solidFill>
                  <a:srgbClr val="333333"/>
                </a:solidFill>
                <a:effectLst/>
              </a:rPr>
              <a:t>Standard Requirements:</a:t>
            </a:r>
            <a:endParaRPr lang="en-US" b="0" i="0" u="none" strike="noStrike" dirty="0">
              <a:solidFill>
                <a:srgbClr val="003399"/>
              </a:solidFill>
              <a:effectLst/>
              <a:hlinkClick r:id="rId3"/>
            </a:endParaRPr>
          </a:p>
          <a:p>
            <a:r>
              <a:rPr lang="en-US" b="0" i="0" dirty="0">
                <a:solidFill>
                  <a:srgbClr val="333333"/>
                </a:solidFill>
                <a:effectLst/>
              </a:rPr>
              <a:t>Eye and face PPE shall provide adequate protection against the hazards for which they are designed</a:t>
            </a:r>
          </a:p>
          <a:p>
            <a:pPr marL="0" indent="0" algn="l">
              <a:buNone/>
            </a:pPr>
            <a:r>
              <a:rPr lang="en-US" i="1" dirty="0">
                <a:solidFill>
                  <a:srgbClr val="333333"/>
                </a:solidFill>
              </a:rPr>
              <a:t>S</a:t>
            </a:r>
            <a:r>
              <a:rPr lang="en-US" b="0" i="1" dirty="0">
                <a:solidFill>
                  <a:srgbClr val="333333"/>
                </a:solidFill>
                <a:effectLst/>
              </a:rPr>
              <a:t>hall be:</a:t>
            </a:r>
          </a:p>
          <a:p>
            <a:pPr algn="l"/>
            <a:r>
              <a:rPr lang="en-US" dirty="0">
                <a:solidFill>
                  <a:srgbClr val="333333"/>
                </a:solidFill>
              </a:rPr>
              <a:t>R</a:t>
            </a:r>
            <a:r>
              <a:rPr lang="en-US" b="0" i="0" dirty="0">
                <a:solidFill>
                  <a:srgbClr val="333333"/>
                </a:solidFill>
                <a:effectLst/>
              </a:rPr>
              <a:t>easonably comfortable when worn under the designated conditions</a:t>
            </a:r>
          </a:p>
          <a:p>
            <a:pPr algn="l"/>
            <a:r>
              <a:rPr lang="en-US" dirty="0">
                <a:solidFill>
                  <a:srgbClr val="333333"/>
                </a:solidFill>
              </a:rPr>
              <a:t>F</a:t>
            </a:r>
            <a:r>
              <a:rPr lang="en-US" b="0" i="0" dirty="0">
                <a:solidFill>
                  <a:srgbClr val="333333"/>
                </a:solidFill>
                <a:effectLst/>
              </a:rPr>
              <a:t>it snugly and shall not unduly interfere with the movements of the wearer</a:t>
            </a:r>
          </a:p>
          <a:p>
            <a:pPr algn="l"/>
            <a:r>
              <a:rPr lang="en-US" dirty="0">
                <a:solidFill>
                  <a:srgbClr val="333333"/>
                </a:solidFill>
              </a:rPr>
              <a:t>D</a:t>
            </a:r>
            <a:r>
              <a:rPr lang="en-US" b="0" i="0" dirty="0">
                <a:solidFill>
                  <a:srgbClr val="333333"/>
                </a:solidFill>
                <a:effectLst/>
              </a:rPr>
              <a:t>urable</a:t>
            </a:r>
          </a:p>
          <a:p>
            <a:pPr algn="l"/>
            <a:r>
              <a:rPr lang="en-US" dirty="0">
                <a:solidFill>
                  <a:srgbClr val="333333"/>
                </a:solidFill>
              </a:rPr>
              <a:t>C</a:t>
            </a:r>
            <a:r>
              <a:rPr lang="en-US" b="0" i="0" dirty="0">
                <a:solidFill>
                  <a:srgbClr val="333333"/>
                </a:solidFill>
                <a:effectLst/>
              </a:rPr>
              <a:t>apable of being disinfected and be easily cleanable</a:t>
            </a:r>
          </a:p>
          <a:p>
            <a:endParaRPr lang="en-US" dirty="0"/>
          </a:p>
        </p:txBody>
      </p:sp>
    </p:spTree>
    <p:extLst>
      <p:ext uri="{BB962C8B-B14F-4D97-AF65-F5344CB8AC3E}">
        <p14:creationId xmlns:p14="http://schemas.microsoft.com/office/powerpoint/2010/main" val="30178562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15293-4EE1-A04F-2C8A-5445BB5427C8}"/>
              </a:ext>
            </a:extLst>
          </p:cNvPr>
          <p:cNvSpPr>
            <a:spLocks noGrp="1"/>
          </p:cNvSpPr>
          <p:nvPr>
            <p:ph type="title"/>
          </p:nvPr>
        </p:nvSpPr>
        <p:spPr/>
        <p:txBody>
          <a:bodyPr/>
          <a:lstStyle/>
          <a:p>
            <a:r>
              <a:rPr lang="en-US" b="1" dirty="0"/>
              <a:t>Eye and Face Protection - Criteria</a:t>
            </a:r>
          </a:p>
        </p:txBody>
      </p:sp>
      <p:sp>
        <p:nvSpPr>
          <p:cNvPr id="3" name="Content Placeholder 2">
            <a:extLst>
              <a:ext uri="{FF2B5EF4-FFF2-40B4-BE49-F238E27FC236}">
                <a16:creationId xmlns:a16="http://schemas.microsoft.com/office/drawing/2014/main" id="{4E1C0A5C-38A9-2B1D-1AA8-3DF9CA1A21C8}"/>
              </a:ext>
            </a:extLst>
          </p:cNvPr>
          <p:cNvSpPr>
            <a:spLocks noGrp="1"/>
          </p:cNvSpPr>
          <p:nvPr>
            <p:ph idx="1"/>
          </p:nvPr>
        </p:nvSpPr>
        <p:spPr/>
        <p:txBody>
          <a:bodyPr>
            <a:normAutofit/>
          </a:bodyPr>
          <a:lstStyle/>
          <a:p>
            <a:pPr marL="0" indent="0" algn="l">
              <a:buNone/>
            </a:pPr>
            <a:r>
              <a:rPr lang="en-US" b="0" dirty="0">
                <a:solidFill>
                  <a:srgbClr val="333333"/>
                </a:solidFill>
                <a:effectLst/>
              </a:rPr>
              <a:t>Criteria for protective eye and face protection</a:t>
            </a:r>
            <a:r>
              <a:rPr lang="en-US" dirty="0">
                <a:solidFill>
                  <a:srgbClr val="333333"/>
                </a:solidFill>
              </a:rPr>
              <a:t>:</a:t>
            </a:r>
            <a:endParaRPr lang="en-US" b="0" dirty="0">
              <a:solidFill>
                <a:srgbClr val="333333"/>
              </a:solidFill>
              <a:effectLst/>
            </a:endParaRPr>
          </a:p>
          <a:p>
            <a:pPr algn="l"/>
            <a:r>
              <a:rPr lang="en-US" b="0" i="0" dirty="0">
                <a:solidFill>
                  <a:srgbClr val="333333"/>
                </a:solidFill>
                <a:effectLst/>
              </a:rPr>
              <a:t>Protective eye and face protection devices must comply with any of the following consensus standards:</a:t>
            </a:r>
          </a:p>
          <a:p>
            <a:pPr lvl="1"/>
            <a:r>
              <a:rPr lang="en-US" sz="2800" b="0" i="0" dirty="0">
                <a:solidFill>
                  <a:srgbClr val="333333"/>
                </a:solidFill>
                <a:effectLst/>
              </a:rPr>
              <a:t>ANSI/ISEA Z87.1-2010</a:t>
            </a:r>
          </a:p>
          <a:p>
            <a:pPr lvl="1"/>
            <a:r>
              <a:rPr lang="en-US" sz="2800" b="0" i="0" dirty="0">
                <a:solidFill>
                  <a:srgbClr val="333333"/>
                </a:solidFill>
                <a:effectLst/>
              </a:rPr>
              <a:t>ANSI Z87.1-2003, or</a:t>
            </a:r>
          </a:p>
          <a:p>
            <a:pPr lvl="1"/>
            <a:r>
              <a:rPr lang="en-US" sz="2800" b="0" i="0" dirty="0">
                <a:solidFill>
                  <a:srgbClr val="333333"/>
                </a:solidFill>
                <a:effectLst/>
              </a:rPr>
              <a:t>ANSI Z87.1-1989</a:t>
            </a:r>
            <a:endParaRPr lang="en-US" sz="2800" dirty="0"/>
          </a:p>
        </p:txBody>
      </p:sp>
    </p:spTree>
    <p:extLst>
      <p:ext uri="{BB962C8B-B14F-4D97-AF65-F5344CB8AC3E}">
        <p14:creationId xmlns:p14="http://schemas.microsoft.com/office/powerpoint/2010/main" val="31606960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012C53-7B1D-09B1-DA9D-74C3C5150801}"/>
              </a:ext>
            </a:extLst>
          </p:cNvPr>
          <p:cNvSpPr>
            <a:spLocks noGrp="1"/>
          </p:cNvSpPr>
          <p:nvPr>
            <p:ph type="title"/>
          </p:nvPr>
        </p:nvSpPr>
        <p:spPr/>
        <p:txBody>
          <a:bodyPr/>
          <a:lstStyle/>
          <a:p>
            <a:r>
              <a:rPr lang="en-US" b="1" dirty="0"/>
              <a:t>Eye and Face Protection – Radiant Energy</a:t>
            </a:r>
          </a:p>
        </p:txBody>
      </p:sp>
      <p:sp>
        <p:nvSpPr>
          <p:cNvPr id="3" name="Content Placeholder 2">
            <a:extLst>
              <a:ext uri="{FF2B5EF4-FFF2-40B4-BE49-F238E27FC236}">
                <a16:creationId xmlns:a16="http://schemas.microsoft.com/office/drawing/2014/main" id="{A097B5B5-657B-E2C1-793B-500A7A844349}"/>
              </a:ext>
            </a:extLst>
          </p:cNvPr>
          <p:cNvSpPr>
            <a:spLocks noGrp="1"/>
          </p:cNvSpPr>
          <p:nvPr>
            <p:ph idx="1"/>
          </p:nvPr>
        </p:nvSpPr>
        <p:spPr>
          <a:xfrm>
            <a:off x="190501" y="1339653"/>
            <a:ext cx="4712969" cy="5025483"/>
          </a:xfrm>
        </p:spPr>
        <p:txBody>
          <a:bodyPr>
            <a:normAutofit/>
          </a:bodyPr>
          <a:lstStyle/>
          <a:p>
            <a:pPr marL="0" indent="0" algn="l">
              <a:buNone/>
            </a:pPr>
            <a:r>
              <a:rPr lang="en-US" b="1" dirty="0">
                <a:solidFill>
                  <a:srgbClr val="333333"/>
                </a:solidFill>
                <a:effectLst/>
              </a:rPr>
              <a:t>Protection against radiant energy </a:t>
            </a:r>
            <a:endParaRPr lang="en-US" b="1" dirty="0">
              <a:solidFill>
                <a:srgbClr val="333333"/>
              </a:solidFill>
            </a:endParaRPr>
          </a:p>
          <a:p>
            <a:pPr marL="0" indent="0" algn="l">
              <a:buNone/>
            </a:pPr>
            <a:r>
              <a:rPr lang="en-US" b="0" i="1" dirty="0">
                <a:solidFill>
                  <a:srgbClr val="333333"/>
                </a:solidFill>
                <a:effectLst/>
              </a:rPr>
              <a:t>Selection of shade numbers for welding filter</a:t>
            </a:r>
            <a:endParaRPr lang="en-US" dirty="0">
              <a:solidFill>
                <a:srgbClr val="333333"/>
              </a:solidFill>
            </a:endParaRPr>
          </a:p>
          <a:p>
            <a:pPr marL="0" indent="0" algn="l">
              <a:buNone/>
            </a:pPr>
            <a:r>
              <a:rPr lang="en-US" b="0" i="0" dirty="0">
                <a:solidFill>
                  <a:srgbClr val="333333"/>
                </a:solidFill>
                <a:effectLst/>
              </a:rPr>
              <a:t>Table E-1 shall be used as a guide for the selection of the proper shade numbers of filter lenses or plates used in welding. Shades more dense than those listed may be used to suit the individual’s needs.</a:t>
            </a:r>
          </a:p>
          <a:p>
            <a:pPr algn="l"/>
            <a:endParaRPr lang="en-US" b="0" i="0" dirty="0">
              <a:solidFill>
                <a:srgbClr val="333333"/>
              </a:solidFill>
              <a:effectLst/>
              <a:latin typeface="Helvetica Neue"/>
            </a:endParaRPr>
          </a:p>
        </p:txBody>
      </p:sp>
      <p:sp>
        <p:nvSpPr>
          <p:cNvPr id="4" name="TextBox 3">
            <a:extLst>
              <a:ext uri="{FF2B5EF4-FFF2-40B4-BE49-F238E27FC236}">
                <a16:creationId xmlns:a16="http://schemas.microsoft.com/office/drawing/2014/main" id="{72CEF061-6B97-8BC5-1736-6310244B2C17}"/>
              </a:ext>
            </a:extLst>
          </p:cNvPr>
          <p:cNvSpPr txBox="1"/>
          <p:nvPr/>
        </p:nvSpPr>
        <p:spPr>
          <a:xfrm>
            <a:off x="190501" y="6486772"/>
            <a:ext cx="4987617" cy="276999"/>
          </a:xfrm>
          <a:prstGeom prst="rect">
            <a:avLst/>
          </a:prstGeom>
          <a:noFill/>
        </p:spPr>
        <p:txBody>
          <a:bodyPr wrap="square">
            <a:spAutoFit/>
          </a:bodyPr>
          <a:lstStyle/>
          <a:p>
            <a:pPr algn="ctr"/>
            <a:r>
              <a:rPr kumimoji="0" lang="en-US" altLang="en-US" sz="1200" b="1" i="1" u="none" strike="noStrike" cap="none" normalizeH="0" baseline="0" dirty="0">
                <a:ln>
                  <a:noFill/>
                </a:ln>
                <a:effectLst/>
              </a:rPr>
              <a:t>Table E-1-Filter Lens Shade Numbers for Protection Against Radiant Energy</a:t>
            </a:r>
            <a:endParaRPr lang="en-US" sz="1200" b="1" i="1" dirty="0"/>
          </a:p>
        </p:txBody>
      </p:sp>
      <p:graphicFrame>
        <p:nvGraphicFramePr>
          <p:cNvPr id="2" name="Content Placeholder 3" descr="Table E-1 Filter Lens Shade Numbers for Protection Against Radiant Energy">
            <a:extLst>
              <a:ext uri="{FF2B5EF4-FFF2-40B4-BE49-F238E27FC236}">
                <a16:creationId xmlns:a16="http://schemas.microsoft.com/office/drawing/2014/main" id="{70E5ACB0-3676-14E6-F314-24C7FDA5B2CE}"/>
              </a:ext>
            </a:extLst>
          </p:cNvPr>
          <p:cNvGraphicFramePr>
            <a:graphicFrameLocks/>
          </p:cNvGraphicFramePr>
          <p:nvPr>
            <p:extLst>
              <p:ext uri="{D42A27DB-BD31-4B8C-83A1-F6EECF244321}">
                <p14:modId xmlns:p14="http://schemas.microsoft.com/office/powerpoint/2010/main" val="3067760934"/>
              </p:ext>
            </p:extLst>
          </p:nvPr>
        </p:nvGraphicFramePr>
        <p:xfrm>
          <a:off x="5452110" y="941019"/>
          <a:ext cx="6549389" cy="5822752"/>
        </p:xfrm>
        <a:graphic>
          <a:graphicData uri="http://schemas.openxmlformats.org/drawingml/2006/table">
            <a:tbl>
              <a:tblPr firstRow="1">
                <a:tableStyleId>{5940675A-B579-460E-94D1-54222C63F5DA}</a:tableStyleId>
              </a:tblPr>
              <a:tblGrid>
                <a:gridCol w="5200650">
                  <a:extLst>
                    <a:ext uri="{9D8B030D-6E8A-4147-A177-3AD203B41FA5}">
                      <a16:colId xmlns:a16="http://schemas.microsoft.com/office/drawing/2014/main" val="1740030071"/>
                    </a:ext>
                  </a:extLst>
                </a:gridCol>
                <a:gridCol w="1348739">
                  <a:extLst>
                    <a:ext uri="{9D8B030D-6E8A-4147-A177-3AD203B41FA5}">
                      <a16:colId xmlns:a16="http://schemas.microsoft.com/office/drawing/2014/main" val="1043984494"/>
                    </a:ext>
                  </a:extLst>
                </a:gridCol>
              </a:tblGrid>
              <a:tr h="194111">
                <a:tc>
                  <a:txBody>
                    <a:bodyPr/>
                    <a:lstStyle/>
                    <a:p>
                      <a:pPr algn="l" fontAlgn="t"/>
                      <a:r>
                        <a:rPr lang="en-US" sz="1600" dirty="0">
                          <a:effectLst/>
                          <a:latin typeface="+mn-lt"/>
                        </a:rPr>
                        <a:t>Welding operation</a:t>
                      </a:r>
                    </a:p>
                  </a:txBody>
                  <a:tcPr marL="29561" marR="29561" marT="29561" marB="29561"/>
                </a:tc>
                <a:tc>
                  <a:txBody>
                    <a:bodyPr/>
                    <a:lstStyle/>
                    <a:p>
                      <a:pPr algn="ctr" fontAlgn="t"/>
                      <a:r>
                        <a:rPr lang="en-US" sz="1600" dirty="0">
                          <a:effectLst/>
                          <a:latin typeface="+mn-lt"/>
                        </a:rPr>
                        <a:t>Shade number</a:t>
                      </a:r>
                    </a:p>
                  </a:txBody>
                  <a:tcPr marL="29561" marR="29561" marT="29561" marB="29561"/>
                </a:tc>
                <a:extLst>
                  <a:ext uri="{0D108BD9-81ED-4DB2-BD59-A6C34878D82A}">
                    <a16:rowId xmlns:a16="http://schemas.microsoft.com/office/drawing/2014/main" val="825836963"/>
                  </a:ext>
                </a:extLst>
              </a:tr>
              <a:tr h="320570">
                <a:tc>
                  <a:txBody>
                    <a:bodyPr/>
                    <a:lstStyle/>
                    <a:p>
                      <a:pPr fontAlgn="t"/>
                      <a:r>
                        <a:rPr lang="en-US" sz="1600" dirty="0">
                          <a:effectLst/>
                          <a:latin typeface="+mn-lt"/>
                        </a:rPr>
                        <a:t>Shielded metal-arc welding 1/16-, 3/32-, 1/8-, 5/32-inch diameter electrodes</a:t>
                      </a:r>
                    </a:p>
                  </a:txBody>
                  <a:tcPr marL="29561" marR="29561" marT="29561" marB="29561"/>
                </a:tc>
                <a:tc>
                  <a:txBody>
                    <a:bodyPr/>
                    <a:lstStyle/>
                    <a:p>
                      <a:pPr algn="r" fontAlgn="t"/>
                      <a:r>
                        <a:rPr lang="en-US" sz="1600" dirty="0">
                          <a:effectLst/>
                          <a:latin typeface="+mn-lt"/>
                        </a:rPr>
                        <a:t>10</a:t>
                      </a:r>
                    </a:p>
                  </a:txBody>
                  <a:tcPr marL="29561" marR="29561" marT="29561" marB="29561"/>
                </a:tc>
                <a:extLst>
                  <a:ext uri="{0D108BD9-81ED-4DB2-BD59-A6C34878D82A}">
                    <a16:rowId xmlns:a16="http://schemas.microsoft.com/office/drawing/2014/main" val="1198058378"/>
                  </a:ext>
                </a:extLst>
              </a:tr>
              <a:tr h="320570">
                <a:tc>
                  <a:txBody>
                    <a:bodyPr/>
                    <a:lstStyle/>
                    <a:p>
                      <a:pPr fontAlgn="t"/>
                      <a:r>
                        <a:rPr lang="en-US" sz="1600" dirty="0">
                          <a:effectLst/>
                          <a:latin typeface="+mn-lt"/>
                        </a:rPr>
                        <a:t>Gas-shielded arc welding (nonferrous) 1/16-, 3/32-, 1/8-, 5/32-inch diameter electrodes</a:t>
                      </a:r>
                    </a:p>
                  </a:txBody>
                  <a:tcPr marL="29561" marR="29561" marT="29561" marB="29561"/>
                </a:tc>
                <a:tc>
                  <a:txBody>
                    <a:bodyPr/>
                    <a:lstStyle/>
                    <a:p>
                      <a:pPr algn="r" fontAlgn="t"/>
                      <a:r>
                        <a:rPr lang="en-US" sz="1600" dirty="0">
                          <a:effectLst/>
                          <a:latin typeface="+mn-lt"/>
                        </a:rPr>
                        <a:t>11</a:t>
                      </a:r>
                    </a:p>
                  </a:txBody>
                  <a:tcPr marL="29561" marR="29561" marT="29561" marB="29561"/>
                </a:tc>
                <a:extLst>
                  <a:ext uri="{0D108BD9-81ED-4DB2-BD59-A6C34878D82A}">
                    <a16:rowId xmlns:a16="http://schemas.microsoft.com/office/drawing/2014/main" val="1265973094"/>
                  </a:ext>
                </a:extLst>
              </a:tr>
              <a:tr h="316543">
                <a:tc>
                  <a:txBody>
                    <a:bodyPr/>
                    <a:lstStyle/>
                    <a:p>
                      <a:pPr fontAlgn="t"/>
                      <a:r>
                        <a:rPr lang="en-US" sz="1600" dirty="0">
                          <a:effectLst/>
                          <a:latin typeface="+mn-lt"/>
                        </a:rPr>
                        <a:t>Gas-shielded arc welding (ferrous) 1/16-, 3/32-, 1/8-, 5/32-inch diameter electrodes</a:t>
                      </a:r>
                    </a:p>
                  </a:txBody>
                  <a:tcPr marL="29561" marR="29561" marT="29561" marB="29561"/>
                </a:tc>
                <a:tc>
                  <a:txBody>
                    <a:bodyPr/>
                    <a:lstStyle/>
                    <a:p>
                      <a:pPr algn="r" fontAlgn="t"/>
                      <a:r>
                        <a:rPr lang="en-US" sz="1600" dirty="0">
                          <a:effectLst/>
                          <a:latin typeface="+mn-lt"/>
                        </a:rPr>
                        <a:t>12</a:t>
                      </a:r>
                    </a:p>
                  </a:txBody>
                  <a:tcPr marL="29561" marR="29561" marT="29561" marB="29561"/>
                </a:tc>
                <a:extLst>
                  <a:ext uri="{0D108BD9-81ED-4DB2-BD59-A6C34878D82A}">
                    <a16:rowId xmlns:a16="http://schemas.microsoft.com/office/drawing/2014/main" val="4058479823"/>
                  </a:ext>
                </a:extLst>
              </a:tr>
              <a:tr h="320570">
                <a:tc>
                  <a:txBody>
                    <a:bodyPr/>
                    <a:lstStyle/>
                    <a:p>
                      <a:pPr fontAlgn="t"/>
                      <a:r>
                        <a:rPr lang="en-US" sz="1600" dirty="0">
                          <a:effectLst/>
                          <a:latin typeface="+mn-lt"/>
                        </a:rPr>
                        <a:t>Shielded metal-arc welding 3/16-, 7/32-, 1/4-inch diameter electrodes</a:t>
                      </a:r>
                    </a:p>
                  </a:txBody>
                  <a:tcPr marL="29561" marR="29561" marT="29561" marB="29561"/>
                </a:tc>
                <a:tc>
                  <a:txBody>
                    <a:bodyPr/>
                    <a:lstStyle/>
                    <a:p>
                      <a:pPr algn="r" fontAlgn="t"/>
                      <a:r>
                        <a:rPr lang="en-US" sz="1600" dirty="0">
                          <a:effectLst/>
                          <a:latin typeface="+mn-lt"/>
                        </a:rPr>
                        <a:t>12</a:t>
                      </a:r>
                    </a:p>
                  </a:txBody>
                  <a:tcPr marL="29561" marR="29561" marT="29561" marB="29561"/>
                </a:tc>
                <a:extLst>
                  <a:ext uri="{0D108BD9-81ED-4DB2-BD59-A6C34878D82A}">
                    <a16:rowId xmlns:a16="http://schemas.microsoft.com/office/drawing/2014/main" val="755068247"/>
                  </a:ext>
                </a:extLst>
              </a:tr>
              <a:tr h="194111">
                <a:tc>
                  <a:txBody>
                    <a:bodyPr/>
                    <a:lstStyle/>
                    <a:p>
                      <a:pPr fontAlgn="t"/>
                      <a:r>
                        <a:rPr lang="en-US" sz="1600" dirty="0">
                          <a:effectLst/>
                          <a:latin typeface="+mn-lt"/>
                        </a:rPr>
                        <a:t>5/16-, 3/8-inch diameter electrodes</a:t>
                      </a:r>
                    </a:p>
                  </a:txBody>
                  <a:tcPr marL="29561" marR="29561" marT="29561" marB="29561"/>
                </a:tc>
                <a:tc>
                  <a:txBody>
                    <a:bodyPr/>
                    <a:lstStyle/>
                    <a:p>
                      <a:pPr algn="r" fontAlgn="t"/>
                      <a:r>
                        <a:rPr lang="en-US" sz="1600" dirty="0">
                          <a:effectLst/>
                          <a:latin typeface="+mn-lt"/>
                        </a:rPr>
                        <a:t>14</a:t>
                      </a:r>
                    </a:p>
                  </a:txBody>
                  <a:tcPr marL="29561" marR="29561" marT="29561" marB="29561"/>
                </a:tc>
                <a:extLst>
                  <a:ext uri="{0D108BD9-81ED-4DB2-BD59-A6C34878D82A}">
                    <a16:rowId xmlns:a16="http://schemas.microsoft.com/office/drawing/2014/main" val="4150812736"/>
                  </a:ext>
                </a:extLst>
              </a:tr>
              <a:tr h="194111">
                <a:tc>
                  <a:txBody>
                    <a:bodyPr/>
                    <a:lstStyle/>
                    <a:p>
                      <a:pPr fontAlgn="t"/>
                      <a:r>
                        <a:rPr lang="en-US" sz="1600" dirty="0">
                          <a:effectLst/>
                          <a:latin typeface="+mn-lt"/>
                        </a:rPr>
                        <a:t>Atomic hydrogen welding</a:t>
                      </a:r>
                    </a:p>
                  </a:txBody>
                  <a:tcPr marL="29561" marR="29561" marT="29561" marB="29561"/>
                </a:tc>
                <a:tc>
                  <a:txBody>
                    <a:bodyPr/>
                    <a:lstStyle/>
                    <a:p>
                      <a:pPr algn="r" fontAlgn="t"/>
                      <a:r>
                        <a:rPr lang="en-US" sz="1600" dirty="0">
                          <a:effectLst/>
                          <a:latin typeface="+mn-lt"/>
                        </a:rPr>
                        <a:t>10-14</a:t>
                      </a:r>
                    </a:p>
                  </a:txBody>
                  <a:tcPr marL="29561" marR="29561" marT="29561" marB="29561"/>
                </a:tc>
                <a:extLst>
                  <a:ext uri="{0D108BD9-81ED-4DB2-BD59-A6C34878D82A}">
                    <a16:rowId xmlns:a16="http://schemas.microsoft.com/office/drawing/2014/main" val="968570110"/>
                  </a:ext>
                </a:extLst>
              </a:tr>
              <a:tr h="194111">
                <a:tc>
                  <a:txBody>
                    <a:bodyPr/>
                    <a:lstStyle/>
                    <a:p>
                      <a:pPr fontAlgn="t"/>
                      <a:r>
                        <a:rPr lang="en-US" sz="1600" dirty="0">
                          <a:effectLst/>
                          <a:latin typeface="+mn-lt"/>
                        </a:rPr>
                        <a:t>Carbon-arc welding</a:t>
                      </a:r>
                    </a:p>
                  </a:txBody>
                  <a:tcPr marL="29561" marR="29561" marT="29561" marB="29561"/>
                </a:tc>
                <a:tc>
                  <a:txBody>
                    <a:bodyPr/>
                    <a:lstStyle/>
                    <a:p>
                      <a:pPr algn="r" fontAlgn="t"/>
                      <a:r>
                        <a:rPr lang="en-US" sz="1600" dirty="0">
                          <a:effectLst/>
                          <a:latin typeface="+mn-lt"/>
                        </a:rPr>
                        <a:t>14</a:t>
                      </a:r>
                    </a:p>
                  </a:txBody>
                  <a:tcPr marL="29561" marR="29561" marT="29561" marB="29561"/>
                </a:tc>
                <a:extLst>
                  <a:ext uri="{0D108BD9-81ED-4DB2-BD59-A6C34878D82A}">
                    <a16:rowId xmlns:a16="http://schemas.microsoft.com/office/drawing/2014/main" val="104540017"/>
                  </a:ext>
                </a:extLst>
              </a:tr>
              <a:tr h="194111">
                <a:tc>
                  <a:txBody>
                    <a:bodyPr/>
                    <a:lstStyle/>
                    <a:p>
                      <a:pPr fontAlgn="t"/>
                      <a:r>
                        <a:rPr lang="en-US" sz="1600" dirty="0">
                          <a:effectLst/>
                          <a:latin typeface="+mn-lt"/>
                        </a:rPr>
                        <a:t>Soldering</a:t>
                      </a:r>
                    </a:p>
                  </a:txBody>
                  <a:tcPr marL="29561" marR="29561" marT="29561" marB="29561"/>
                </a:tc>
                <a:tc>
                  <a:txBody>
                    <a:bodyPr/>
                    <a:lstStyle/>
                    <a:p>
                      <a:pPr algn="r" fontAlgn="t"/>
                      <a:r>
                        <a:rPr lang="en-US" sz="1600" dirty="0">
                          <a:effectLst/>
                          <a:latin typeface="+mn-lt"/>
                        </a:rPr>
                        <a:t>2</a:t>
                      </a:r>
                    </a:p>
                  </a:txBody>
                  <a:tcPr marL="29561" marR="29561" marT="29561" marB="29561"/>
                </a:tc>
                <a:extLst>
                  <a:ext uri="{0D108BD9-81ED-4DB2-BD59-A6C34878D82A}">
                    <a16:rowId xmlns:a16="http://schemas.microsoft.com/office/drawing/2014/main" val="4010961811"/>
                  </a:ext>
                </a:extLst>
              </a:tr>
              <a:tr h="194111">
                <a:tc>
                  <a:txBody>
                    <a:bodyPr/>
                    <a:lstStyle/>
                    <a:p>
                      <a:pPr fontAlgn="t"/>
                      <a:r>
                        <a:rPr lang="en-US" sz="1600" dirty="0">
                          <a:effectLst/>
                          <a:latin typeface="+mn-lt"/>
                        </a:rPr>
                        <a:t>Torch brazing</a:t>
                      </a:r>
                    </a:p>
                  </a:txBody>
                  <a:tcPr marL="29561" marR="29561" marT="29561" marB="29561"/>
                </a:tc>
                <a:tc>
                  <a:txBody>
                    <a:bodyPr/>
                    <a:lstStyle/>
                    <a:p>
                      <a:pPr algn="r" fontAlgn="t"/>
                      <a:r>
                        <a:rPr lang="en-US" sz="1600" dirty="0">
                          <a:effectLst/>
                          <a:latin typeface="+mn-lt"/>
                        </a:rPr>
                        <a:t>3 or 4</a:t>
                      </a:r>
                    </a:p>
                  </a:txBody>
                  <a:tcPr marL="29561" marR="29561" marT="29561" marB="29561"/>
                </a:tc>
                <a:extLst>
                  <a:ext uri="{0D108BD9-81ED-4DB2-BD59-A6C34878D82A}">
                    <a16:rowId xmlns:a16="http://schemas.microsoft.com/office/drawing/2014/main" val="1644530086"/>
                  </a:ext>
                </a:extLst>
              </a:tr>
              <a:tr h="194111">
                <a:tc>
                  <a:txBody>
                    <a:bodyPr/>
                    <a:lstStyle/>
                    <a:p>
                      <a:pPr fontAlgn="t"/>
                      <a:r>
                        <a:rPr lang="en-US" sz="1600" dirty="0">
                          <a:effectLst/>
                          <a:latin typeface="+mn-lt"/>
                        </a:rPr>
                        <a:t>Light cutting, up to 1 inch</a:t>
                      </a:r>
                    </a:p>
                  </a:txBody>
                  <a:tcPr marL="29561" marR="29561" marT="29561" marB="29561"/>
                </a:tc>
                <a:tc>
                  <a:txBody>
                    <a:bodyPr/>
                    <a:lstStyle/>
                    <a:p>
                      <a:pPr algn="r" fontAlgn="t"/>
                      <a:r>
                        <a:rPr lang="en-US" sz="1600" dirty="0">
                          <a:effectLst/>
                          <a:latin typeface="+mn-lt"/>
                        </a:rPr>
                        <a:t>3 or 4</a:t>
                      </a:r>
                    </a:p>
                  </a:txBody>
                  <a:tcPr marL="29561" marR="29561" marT="29561" marB="29561"/>
                </a:tc>
                <a:extLst>
                  <a:ext uri="{0D108BD9-81ED-4DB2-BD59-A6C34878D82A}">
                    <a16:rowId xmlns:a16="http://schemas.microsoft.com/office/drawing/2014/main" val="248051988"/>
                  </a:ext>
                </a:extLst>
              </a:tr>
              <a:tr h="194111">
                <a:tc>
                  <a:txBody>
                    <a:bodyPr/>
                    <a:lstStyle/>
                    <a:p>
                      <a:pPr fontAlgn="t"/>
                      <a:r>
                        <a:rPr lang="en-US" sz="1600" dirty="0">
                          <a:effectLst/>
                          <a:latin typeface="+mn-lt"/>
                        </a:rPr>
                        <a:t>Medium cutting, 1 inch to 6 inches</a:t>
                      </a:r>
                    </a:p>
                  </a:txBody>
                  <a:tcPr marL="29561" marR="29561" marT="29561" marB="29561"/>
                </a:tc>
                <a:tc>
                  <a:txBody>
                    <a:bodyPr/>
                    <a:lstStyle/>
                    <a:p>
                      <a:pPr algn="r" fontAlgn="t"/>
                      <a:r>
                        <a:rPr lang="en-US" sz="1600" dirty="0">
                          <a:effectLst/>
                          <a:latin typeface="+mn-lt"/>
                        </a:rPr>
                        <a:t>4 or 5</a:t>
                      </a:r>
                    </a:p>
                  </a:txBody>
                  <a:tcPr marL="29561" marR="29561" marT="29561" marB="29561"/>
                </a:tc>
                <a:extLst>
                  <a:ext uri="{0D108BD9-81ED-4DB2-BD59-A6C34878D82A}">
                    <a16:rowId xmlns:a16="http://schemas.microsoft.com/office/drawing/2014/main" val="3694118874"/>
                  </a:ext>
                </a:extLst>
              </a:tr>
              <a:tr h="194111">
                <a:tc>
                  <a:txBody>
                    <a:bodyPr/>
                    <a:lstStyle/>
                    <a:p>
                      <a:pPr fontAlgn="t"/>
                      <a:r>
                        <a:rPr lang="en-US" sz="1600" dirty="0">
                          <a:effectLst/>
                          <a:latin typeface="+mn-lt"/>
                        </a:rPr>
                        <a:t>Heavy cutting, over 6 inches</a:t>
                      </a:r>
                    </a:p>
                  </a:txBody>
                  <a:tcPr marL="29561" marR="29561" marT="29561" marB="29561"/>
                </a:tc>
                <a:tc>
                  <a:txBody>
                    <a:bodyPr/>
                    <a:lstStyle/>
                    <a:p>
                      <a:pPr algn="r" fontAlgn="t"/>
                      <a:r>
                        <a:rPr lang="en-US" sz="1600" dirty="0">
                          <a:effectLst/>
                          <a:latin typeface="+mn-lt"/>
                        </a:rPr>
                        <a:t>5 or 6</a:t>
                      </a:r>
                    </a:p>
                  </a:txBody>
                  <a:tcPr marL="29561" marR="29561" marT="29561" marB="29561"/>
                </a:tc>
                <a:extLst>
                  <a:ext uri="{0D108BD9-81ED-4DB2-BD59-A6C34878D82A}">
                    <a16:rowId xmlns:a16="http://schemas.microsoft.com/office/drawing/2014/main" val="958807662"/>
                  </a:ext>
                </a:extLst>
              </a:tr>
              <a:tr h="194111">
                <a:tc>
                  <a:txBody>
                    <a:bodyPr/>
                    <a:lstStyle/>
                    <a:p>
                      <a:pPr fontAlgn="t"/>
                      <a:r>
                        <a:rPr lang="en-US" sz="1600" dirty="0">
                          <a:effectLst/>
                          <a:latin typeface="+mn-lt"/>
                        </a:rPr>
                        <a:t>Gas welding (light), up to 1/8-inch</a:t>
                      </a:r>
                    </a:p>
                  </a:txBody>
                  <a:tcPr marL="29561" marR="29561" marT="29561" marB="29561"/>
                </a:tc>
                <a:tc>
                  <a:txBody>
                    <a:bodyPr/>
                    <a:lstStyle/>
                    <a:p>
                      <a:pPr algn="r" fontAlgn="t"/>
                      <a:r>
                        <a:rPr lang="en-US" sz="1600" dirty="0">
                          <a:effectLst/>
                          <a:latin typeface="+mn-lt"/>
                        </a:rPr>
                        <a:t>4 or 5</a:t>
                      </a:r>
                    </a:p>
                  </a:txBody>
                  <a:tcPr marL="29561" marR="29561" marT="29561" marB="29561"/>
                </a:tc>
                <a:extLst>
                  <a:ext uri="{0D108BD9-81ED-4DB2-BD59-A6C34878D82A}">
                    <a16:rowId xmlns:a16="http://schemas.microsoft.com/office/drawing/2014/main" val="2618408182"/>
                  </a:ext>
                </a:extLst>
              </a:tr>
              <a:tr h="194111">
                <a:tc>
                  <a:txBody>
                    <a:bodyPr/>
                    <a:lstStyle/>
                    <a:p>
                      <a:pPr fontAlgn="t"/>
                      <a:r>
                        <a:rPr lang="en-US" sz="1600" dirty="0">
                          <a:effectLst/>
                          <a:latin typeface="+mn-lt"/>
                        </a:rPr>
                        <a:t>Gas welding (medium), 1/8-inch to 1/2-inch</a:t>
                      </a:r>
                    </a:p>
                  </a:txBody>
                  <a:tcPr marL="29561" marR="29561" marT="29561" marB="29561"/>
                </a:tc>
                <a:tc>
                  <a:txBody>
                    <a:bodyPr/>
                    <a:lstStyle/>
                    <a:p>
                      <a:pPr algn="r" fontAlgn="t"/>
                      <a:r>
                        <a:rPr lang="en-US" sz="1600" dirty="0">
                          <a:effectLst/>
                          <a:latin typeface="+mn-lt"/>
                        </a:rPr>
                        <a:t>5 or 6</a:t>
                      </a:r>
                    </a:p>
                  </a:txBody>
                  <a:tcPr marL="29561" marR="29561" marT="29561" marB="29561"/>
                </a:tc>
                <a:extLst>
                  <a:ext uri="{0D108BD9-81ED-4DB2-BD59-A6C34878D82A}">
                    <a16:rowId xmlns:a16="http://schemas.microsoft.com/office/drawing/2014/main" val="1585694308"/>
                  </a:ext>
                </a:extLst>
              </a:tr>
              <a:tr h="194111">
                <a:tc>
                  <a:txBody>
                    <a:bodyPr/>
                    <a:lstStyle/>
                    <a:p>
                      <a:pPr fontAlgn="t"/>
                      <a:r>
                        <a:rPr lang="en-US" sz="1600" dirty="0">
                          <a:effectLst/>
                          <a:latin typeface="+mn-lt"/>
                        </a:rPr>
                        <a:t>Gas welding (heavy), over 1/2-inch</a:t>
                      </a:r>
                    </a:p>
                  </a:txBody>
                  <a:tcPr marL="29561" marR="29561" marT="29561" marB="29561"/>
                </a:tc>
                <a:tc>
                  <a:txBody>
                    <a:bodyPr/>
                    <a:lstStyle/>
                    <a:p>
                      <a:pPr algn="r" fontAlgn="t"/>
                      <a:r>
                        <a:rPr lang="en-US" sz="1600" dirty="0">
                          <a:effectLst/>
                          <a:latin typeface="+mn-lt"/>
                        </a:rPr>
                        <a:t>6 or 8</a:t>
                      </a:r>
                    </a:p>
                  </a:txBody>
                  <a:tcPr marL="29561" marR="29561" marT="29561" marB="29561"/>
                </a:tc>
                <a:extLst>
                  <a:ext uri="{0D108BD9-81ED-4DB2-BD59-A6C34878D82A}">
                    <a16:rowId xmlns:a16="http://schemas.microsoft.com/office/drawing/2014/main" val="1687631813"/>
                  </a:ext>
                </a:extLst>
              </a:tr>
            </a:tbl>
          </a:graphicData>
        </a:graphic>
      </p:graphicFrame>
    </p:spTree>
    <p:extLst>
      <p:ext uri="{BB962C8B-B14F-4D97-AF65-F5344CB8AC3E}">
        <p14:creationId xmlns:p14="http://schemas.microsoft.com/office/powerpoint/2010/main" val="14416106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3012C53-7B1D-09B1-DA9D-74C3C5150801}"/>
              </a:ext>
            </a:extLst>
          </p:cNvPr>
          <p:cNvSpPr>
            <a:spLocks noGrp="1"/>
          </p:cNvSpPr>
          <p:nvPr>
            <p:ph type="title"/>
          </p:nvPr>
        </p:nvSpPr>
        <p:spPr/>
        <p:txBody>
          <a:bodyPr/>
          <a:lstStyle/>
          <a:p>
            <a:r>
              <a:rPr lang="en-US" b="1" dirty="0"/>
              <a:t>Eye and Face Protection – Laser Protection</a:t>
            </a:r>
          </a:p>
        </p:txBody>
      </p:sp>
      <p:sp>
        <p:nvSpPr>
          <p:cNvPr id="3" name="Content Placeholder 2">
            <a:extLst>
              <a:ext uri="{FF2B5EF4-FFF2-40B4-BE49-F238E27FC236}">
                <a16:creationId xmlns:a16="http://schemas.microsoft.com/office/drawing/2014/main" id="{A097B5B5-657B-E2C1-793B-500A7A844349}"/>
              </a:ext>
            </a:extLst>
          </p:cNvPr>
          <p:cNvSpPr>
            <a:spLocks noGrp="1"/>
          </p:cNvSpPr>
          <p:nvPr>
            <p:ph idx="1"/>
          </p:nvPr>
        </p:nvSpPr>
        <p:spPr>
          <a:xfrm>
            <a:off x="285750" y="1294022"/>
            <a:ext cx="11590020" cy="5025483"/>
          </a:xfrm>
        </p:spPr>
        <p:txBody>
          <a:bodyPr>
            <a:noAutofit/>
          </a:bodyPr>
          <a:lstStyle/>
          <a:p>
            <a:pPr marL="0" indent="0" algn="l">
              <a:buNone/>
            </a:pPr>
            <a:r>
              <a:rPr lang="en-US" b="1" dirty="0">
                <a:solidFill>
                  <a:srgbClr val="333333"/>
                </a:solidFill>
                <a:effectLst/>
              </a:rPr>
              <a:t>Laser Protection</a:t>
            </a:r>
          </a:p>
          <a:p>
            <a:pPr algn="l"/>
            <a:r>
              <a:rPr lang="en-US" b="0" i="0" dirty="0">
                <a:solidFill>
                  <a:srgbClr val="333333"/>
                </a:solidFill>
                <a:effectLst/>
              </a:rPr>
              <a:t>Employees exposed to laser beams shall be furnished suitable laser safety goggles which will protect for the specific wavelength of the laser and be of optical density (O.D.) adequate for the energy involved</a:t>
            </a:r>
          </a:p>
          <a:p>
            <a:pPr algn="l"/>
            <a:r>
              <a:rPr lang="en-US" b="0" i="0" dirty="0">
                <a:solidFill>
                  <a:srgbClr val="333333"/>
                </a:solidFill>
                <a:effectLst/>
              </a:rPr>
              <a:t>Table E-2 lists the maximum power or energy density for which adequate protection is afforded by glasses of optical densities from 5 through 8. Output levels falling between lines in this table shall require the higher optical density.</a:t>
            </a:r>
          </a:p>
          <a:p>
            <a:pPr algn="l"/>
            <a:r>
              <a:rPr lang="en-US" b="0" i="0" dirty="0">
                <a:solidFill>
                  <a:srgbClr val="333333"/>
                </a:solidFill>
                <a:effectLst/>
              </a:rPr>
              <a:t>All protective goggles shall bear a label identifying the following data:</a:t>
            </a:r>
          </a:p>
          <a:p>
            <a:pPr lvl="1"/>
            <a:r>
              <a:rPr lang="en-US" sz="2800" b="0" i="0" dirty="0">
                <a:solidFill>
                  <a:srgbClr val="333333"/>
                </a:solidFill>
                <a:effectLst/>
              </a:rPr>
              <a:t>The laser wavelengths for which use is intended</a:t>
            </a:r>
            <a:endParaRPr lang="en-US" sz="2800" dirty="0">
              <a:solidFill>
                <a:srgbClr val="333333"/>
              </a:solidFill>
            </a:endParaRPr>
          </a:p>
          <a:p>
            <a:pPr lvl="1"/>
            <a:r>
              <a:rPr lang="en-US" sz="2800" b="0" i="0" dirty="0">
                <a:solidFill>
                  <a:srgbClr val="333333"/>
                </a:solidFill>
                <a:effectLst/>
              </a:rPr>
              <a:t>The optical density of those wavelengths</a:t>
            </a:r>
          </a:p>
          <a:p>
            <a:pPr lvl="1"/>
            <a:r>
              <a:rPr lang="en-US" sz="2800" b="0" i="0" dirty="0">
                <a:solidFill>
                  <a:srgbClr val="333333"/>
                </a:solidFill>
                <a:effectLst/>
              </a:rPr>
              <a:t>The visible light transmission</a:t>
            </a:r>
          </a:p>
          <a:p>
            <a:pPr algn="l"/>
            <a:endParaRPr lang="en-US" b="0" i="0" dirty="0">
              <a:solidFill>
                <a:srgbClr val="333333"/>
              </a:solidFill>
              <a:effectLst/>
              <a:latin typeface="Helvetica Neue"/>
            </a:endParaRPr>
          </a:p>
        </p:txBody>
      </p:sp>
    </p:spTree>
    <p:extLst>
      <p:ext uri="{BB962C8B-B14F-4D97-AF65-F5344CB8AC3E}">
        <p14:creationId xmlns:p14="http://schemas.microsoft.com/office/powerpoint/2010/main" val="273888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1E179-0635-4779-C4C5-3AA74C01C953}"/>
              </a:ext>
            </a:extLst>
          </p:cNvPr>
          <p:cNvSpPr>
            <a:spLocks noGrp="1"/>
          </p:cNvSpPr>
          <p:nvPr>
            <p:ph type="title"/>
          </p:nvPr>
        </p:nvSpPr>
        <p:spPr>
          <a:xfrm>
            <a:off x="439386" y="75767"/>
            <a:ext cx="11752613" cy="701731"/>
          </a:xfrm>
        </p:spPr>
        <p:txBody>
          <a:bodyPr>
            <a:normAutofit fontScale="90000"/>
          </a:bodyPr>
          <a:lstStyle/>
          <a:p>
            <a:r>
              <a:rPr lang="en-US" b="1" dirty="0"/>
              <a:t>Eye and Face Protection – Laser Protection </a:t>
            </a:r>
            <a:r>
              <a:rPr lang="en-US" dirty="0"/>
              <a:t>(continued)</a:t>
            </a:r>
            <a:endParaRPr lang="en-US" b="1" dirty="0"/>
          </a:p>
        </p:txBody>
      </p:sp>
      <p:sp>
        <p:nvSpPr>
          <p:cNvPr id="5" name="TextBox 4">
            <a:extLst>
              <a:ext uri="{FF2B5EF4-FFF2-40B4-BE49-F238E27FC236}">
                <a16:creationId xmlns:a16="http://schemas.microsoft.com/office/drawing/2014/main" id="{89EB3D76-F2F9-3DE5-1D87-B34A8DDF161D}"/>
              </a:ext>
            </a:extLst>
          </p:cNvPr>
          <p:cNvSpPr txBox="1"/>
          <p:nvPr/>
        </p:nvSpPr>
        <p:spPr>
          <a:xfrm>
            <a:off x="901701" y="1300881"/>
            <a:ext cx="10604498" cy="523220"/>
          </a:xfrm>
          <a:prstGeom prst="rect">
            <a:avLst/>
          </a:prstGeom>
          <a:noFill/>
        </p:spPr>
        <p:txBody>
          <a:bodyPr wrap="square">
            <a:spAutoFit/>
          </a:bodyPr>
          <a:lstStyle/>
          <a:p>
            <a:pPr algn="ctr"/>
            <a:r>
              <a:rPr kumimoji="0" lang="en-US" altLang="en-US" sz="2800" b="0" i="0" u="none" strike="noStrike" cap="none" normalizeH="0" baseline="0" dirty="0">
                <a:ln>
                  <a:noFill/>
                </a:ln>
                <a:effectLst/>
              </a:rPr>
              <a:t>Table E-2-Selecting Laser Safety Glass</a:t>
            </a:r>
            <a:endParaRPr lang="en-US" sz="2800" dirty="0"/>
          </a:p>
        </p:txBody>
      </p:sp>
      <p:sp>
        <p:nvSpPr>
          <p:cNvPr id="3" name="TextBox 2">
            <a:extLst>
              <a:ext uri="{FF2B5EF4-FFF2-40B4-BE49-F238E27FC236}">
                <a16:creationId xmlns:a16="http://schemas.microsoft.com/office/drawing/2014/main" id="{5E1FB4FB-72EA-E3F5-296B-C1A847634A6E}"/>
              </a:ext>
            </a:extLst>
          </p:cNvPr>
          <p:cNvSpPr txBox="1"/>
          <p:nvPr/>
        </p:nvSpPr>
        <p:spPr>
          <a:xfrm>
            <a:off x="6994567" y="1913003"/>
            <a:ext cx="1971502" cy="523220"/>
          </a:xfrm>
          <a:prstGeom prst="rect">
            <a:avLst/>
          </a:prstGeom>
          <a:noFill/>
        </p:spPr>
        <p:txBody>
          <a:bodyPr wrap="none" rtlCol="0">
            <a:spAutoFit/>
          </a:bodyPr>
          <a:lstStyle/>
          <a:p>
            <a:r>
              <a:rPr lang="en-US" sz="2800" b="1" dirty="0"/>
              <a:t>Attenuation</a:t>
            </a:r>
          </a:p>
        </p:txBody>
      </p:sp>
      <p:graphicFrame>
        <p:nvGraphicFramePr>
          <p:cNvPr id="4" name="Content Placeholder 3">
            <a:extLst>
              <a:ext uri="{FF2B5EF4-FFF2-40B4-BE49-F238E27FC236}">
                <a16:creationId xmlns:a16="http://schemas.microsoft.com/office/drawing/2014/main" id="{02BDFA51-D4AF-1201-7712-5DE09F4F1872}"/>
              </a:ext>
            </a:extLst>
          </p:cNvPr>
          <p:cNvGraphicFramePr>
            <a:graphicFrameLocks noGrp="1"/>
          </p:cNvGraphicFramePr>
          <p:nvPr>
            <p:ph idx="1"/>
            <p:extLst>
              <p:ext uri="{D42A27DB-BD31-4B8C-83A1-F6EECF244321}">
                <p14:modId xmlns:p14="http://schemas.microsoft.com/office/powerpoint/2010/main" val="3746624542"/>
              </p:ext>
            </p:extLst>
          </p:nvPr>
        </p:nvGraphicFramePr>
        <p:xfrm>
          <a:off x="560070" y="2347484"/>
          <a:ext cx="11087100" cy="3691196"/>
        </p:xfrm>
        <a:graphic>
          <a:graphicData uri="http://schemas.openxmlformats.org/drawingml/2006/table">
            <a:tbl>
              <a:tblPr firstRow="1">
                <a:tableStyleId>{5940675A-B579-460E-94D1-54222C63F5DA}</a:tableStyleId>
              </a:tblPr>
              <a:tblGrid>
                <a:gridCol w="3695700">
                  <a:extLst>
                    <a:ext uri="{9D8B030D-6E8A-4147-A177-3AD203B41FA5}">
                      <a16:colId xmlns:a16="http://schemas.microsoft.com/office/drawing/2014/main" val="2261961018"/>
                    </a:ext>
                  </a:extLst>
                </a:gridCol>
                <a:gridCol w="3695700">
                  <a:extLst>
                    <a:ext uri="{9D8B030D-6E8A-4147-A177-3AD203B41FA5}">
                      <a16:colId xmlns:a16="http://schemas.microsoft.com/office/drawing/2014/main" val="2649398734"/>
                    </a:ext>
                  </a:extLst>
                </a:gridCol>
                <a:gridCol w="3695700">
                  <a:extLst>
                    <a:ext uri="{9D8B030D-6E8A-4147-A177-3AD203B41FA5}">
                      <a16:colId xmlns:a16="http://schemas.microsoft.com/office/drawing/2014/main" val="674566785"/>
                    </a:ext>
                  </a:extLst>
                </a:gridCol>
              </a:tblGrid>
              <a:tr h="952409">
                <a:tc>
                  <a:txBody>
                    <a:bodyPr/>
                    <a:lstStyle/>
                    <a:p>
                      <a:pPr algn="ctr" fontAlgn="t"/>
                      <a:r>
                        <a:rPr lang="en-US" sz="2800" b="1" dirty="0">
                          <a:effectLst/>
                        </a:rPr>
                        <a:t>Intensity, CW maximum power density (watts/cm2)</a:t>
                      </a:r>
                    </a:p>
                  </a:txBody>
                  <a:tcPr marL="46324" marR="46324" marT="46324" marB="46324"/>
                </a:tc>
                <a:tc>
                  <a:txBody>
                    <a:bodyPr/>
                    <a:lstStyle/>
                    <a:p>
                      <a:pPr algn="ctr" fontAlgn="t"/>
                      <a:r>
                        <a:rPr lang="en-US" sz="2800" b="1" dirty="0">
                          <a:effectLst/>
                        </a:rPr>
                        <a:t>Optical density (O.D.)</a:t>
                      </a:r>
                    </a:p>
                  </a:txBody>
                  <a:tcPr marL="46324" marR="46324" marT="46324" marB="46324"/>
                </a:tc>
                <a:tc>
                  <a:txBody>
                    <a:bodyPr/>
                    <a:lstStyle/>
                    <a:p>
                      <a:pPr algn="ctr" fontAlgn="t"/>
                      <a:r>
                        <a:rPr lang="en-US" sz="2800" b="1" dirty="0">
                          <a:effectLst/>
                        </a:rPr>
                        <a:t>Attenuation factor</a:t>
                      </a:r>
                    </a:p>
                  </a:txBody>
                  <a:tcPr marL="46324" marR="46324" marT="46324" marB="46324"/>
                </a:tc>
                <a:extLst>
                  <a:ext uri="{0D108BD9-81ED-4DB2-BD59-A6C34878D82A}">
                    <a16:rowId xmlns:a16="http://schemas.microsoft.com/office/drawing/2014/main" val="1039375296"/>
                  </a:ext>
                </a:extLst>
              </a:tr>
              <a:tr h="579597">
                <a:tc>
                  <a:txBody>
                    <a:bodyPr/>
                    <a:lstStyle/>
                    <a:p>
                      <a:pPr algn="ctr" fontAlgn="t"/>
                      <a:r>
                        <a:rPr lang="en-US" sz="2800" dirty="0">
                          <a:effectLst/>
                        </a:rPr>
                        <a:t>10-</a:t>
                      </a:r>
                      <a:r>
                        <a:rPr lang="en-US" sz="2800" baseline="30000" dirty="0">
                          <a:effectLst/>
                        </a:rPr>
                        <a:t>2</a:t>
                      </a:r>
                      <a:endParaRPr lang="en-US" sz="2800" dirty="0">
                        <a:effectLst/>
                      </a:endParaRPr>
                    </a:p>
                  </a:txBody>
                  <a:tcPr marL="46324" marR="46324" marT="46324" marB="46324"/>
                </a:tc>
                <a:tc>
                  <a:txBody>
                    <a:bodyPr/>
                    <a:lstStyle/>
                    <a:p>
                      <a:pPr algn="ctr" fontAlgn="t"/>
                      <a:r>
                        <a:rPr lang="en-US" sz="2800" dirty="0">
                          <a:effectLst/>
                        </a:rPr>
                        <a:t>5</a:t>
                      </a:r>
                    </a:p>
                  </a:txBody>
                  <a:tcPr marL="46324" marR="46324" marT="46324" marB="46324"/>
                </a:tc>
                <a:tc>
                  <a:txBody>
                    <a:bodyPr/>
                    <a:lstStyle/>
                    <a:p>
                      <a:pPr algn="ctr" fontAlgn="t"/>
                      <a:r>
                        <a:rPr lang="en-US" sz="2800" dirty="0">
                          <a:effectLst/>
                        </a:rPr>
                        <a:t>10</a:t>
                      </a:r>
                      <a:r>
                        <a:rPr lang="en-US" sz="2800" baseline="30000" dirty="0">
                          <a:effectLst/>
                        </a:rPr>
                        <a:t>5</a:t>
                      </a:r>
                      <a:endParaRPr lang="en-US" sz="2800" dirty="0">
                        <a:effectLst/>
                      </a:endParaRPr>
                    </a:p>
                  </a:txBody>
                  <a:tcPr marL="46324" marR="46324" marT="46324" marB="46324"/>
                </a:tc>
                <a:extLst>
                  <a:ext uri="{0D108BD9-81ED-4DB2-BD59-A6C34878D82A}">
                    <a16:rowId xmlns:a16="http://schemas.microsoft.com/office/drawing/2014/main" val="3497980388"/>
                  </a:ext>
                </a:extLst>
              </a:tr>
              <a:tr h="579597">
                <a:tc>
                  <a:txBody>
                    <a:bodyPr/>
                    <a:lstStyle/>
                    <a:p>
                      <a:pPr algn="ctr" fontAlgn="t"/>
                      <a:r>
                        <a:rPr lang="en-US" sz="2800" dirty="0">
                          <a:effectLst/>
                        </a:rPr>
                        <a:t>10-</a:t>
                      </a:r>
                      <a:r>
                        <a:rPr lang="en-US" sz="2800" baseline="30000" dirty="0">
                          <a:effectLst/>
                        </a:rPr>
                        <a:t>1</a:t>
                      </a:r>
                      <a:endParaRPr lang="en-US" sz="2800" dirty="0">
                        <a:effectLst/>
                      </a:endParaRPr>
                    </a:p>
                  </a:txBody>
                  <a:tcPr marL="46324" marR="46324" marT="46324" marB="46324"/>
                </a:tc>
                <a:tc>
                  <a:txBody>
                    <a:bodyPr/>
                    <a:lstStyle/>
                    <a:p>
                      <a:pPr algn="ctr" fontAlgn="t"/>
                      <a:r>
                        <a:rPr lang="en-US" sz="2800" dirty="0">
                          <a:effectLst/>
                        </a:rPr>
                        <a:t>6</a:t>
                      </a:r>
                    </a:p>
                  </a:txBody>
                  <a:tcPr marL="46324" marR="46324" marT="46324" marB="46324"/>
                </a:tc>
                <a:tc>
                  <a:txBody>
                    <a:bodyPr/>
                    <a:lstStyle/>
                    <a:p>
                      <a:pPr algn="ctr" fontAlgn="t"/>
                      <a:r>
                        <a:rPr lang="en-US" sz="2800" dirty="0">
                          <a:effectLst/>
                        </a:rPr>
                        <a:t>10</a:t>
                      </a:r>
                      <a:r>
                        <a:rPr lang="en-US" sz="2800" baseline="30000" dirty="0">
                          <a:effectLst/>
                        </a:rPr>
                        <a:t>6</a:t>
                      </a:r>
                      <a:endParaRPr lang="en-US" sz="2800" dirty="0">
                        <a:effectLst/>
                      </a:endParaRPr>
                    </a:p>
                  </a:txBody>
                  <a:tcPr marL="46324" marR="46324" marT="46324" marB="46324"/>
                </a:tc>
                <a:extLst>
                  <a:ext uri="{0D108BD9-81ED-4DB2-BD59-A6C34878D82A}">
                    <a16:rowId xmlns:a16="http://schemas.microsoft.com/office/drawing/2014/main" val="1883973235"/>
                  </a:ext>
                </a:extLst>
              </a:tr>
              <a:tr h="579597">
                <a:tc>
                  <a:txBody>
                    <a:bodyPr/>
                    <a:lstStyle/>
                    <a:p>
                      <a:pPr algn="ctr" fontAlgn="t"/>
                      <a:r>
                        <a:rPr lang="en-US" sz="2800" dirty="0">
                          <a:effectLst/>
                        </a:rPr>
                        <a:t>1.0</a:t>
                      </a:r>
                    </a:p>
                  </a:txBody>
                  <a:tcPr marL="46324" marR="46324" marT="46324" marB="46324"/>
                </a:tc>
                <a:tc>
                  <a:txBody>
                    <a:bodyPr/>
                    <a:lstStyle/>
                    <a:p>
                      <a:pPr algn="ctr" fontAlgn="t"/>
                      <a:r>
                        <a:rPr lang="en-US" sz="2800" dirty="0">
                          <a:effectLst/>
                        </a:rPr>
                        <a:t>7</a:t>
                      </a:r>
                    </a:p>
                  </a:txBody>
                  <a:tcPr marL="46324" marR="46324" marT="46324" marB="46324"/>
                </a:tc>
                <a:tc>
                  <a:txBody>
                    <a:bodyPr/>
                    <a:lstStyle/>
                    <a:p>
                      <a:pPr algn="ctr" fontAlgn="t"/>
                      <a:r>
                        <a:rPr lang="en-US" sz="2800" dirty="0">
                          <a:effectLst/>
                        </a:rPr>
                        <a:t>10</a:t>
                      </a:r>
                      <a:r>
                        <a:rPr lang="en-US" sz="2800" baseline="30000" dirty="0">
                          <a:effectLst/>
                        </a:rPr>
                        <a:t>7</a:t>
                      </a:r>
                      <a:endParaRPr lang="en-US" sz="2800" dirty="0">
                        <a:effectLst/>
                      </a:endParaRPr>
                    </a:p>
                  </a:txBody>
                  <a:tcPr marL="46324" marR="46324" marT="46324" marB="46324"/>
                </a:tc>
                <a:extLst>
                  <a:ext uri="{0D108BD9-81ED-4DB2-BD59-A6C34878D82A}">
                    <a16:rowId xmlns:a16="http://schemas.microsoft.com/office/drawing/2014/main" val="3860336900"/>
                  </a:ext>
                </a:extLst>
              </a:tr>
              <a:tr h="579597">
                <a:tc>
                  <a:txBody>
                    <a:bodyPr/>
                    <a:lstStyle/>
                    <a:p>
                      <a:pPr algn="ctr" fontAlgn="t"/>
                      <a:r>
                        <a:rPr lang="en-US" sz="2800" dirty="0">
                          <a:effectLst/>
                        </a:rPr>
                        <a:t>10.0</a:t>
                      </a:r>
                    </a:p>
                  </a:txBody>
                  <a:tcPr marL="46324" marR="46324" marT="46324" marB="46324"/>
                </a:tc>
                <a:tc>
                  <a:txBody>
                    <a:bodyPr/>
                    <a:lstStyle/>
                    <a:p>
                      <a:pPr algn="ctr" fontAlgn="t"/>
                      <a:r>
                        <a:rPr lang="en-US" sz="2800" dirty="0">
                          <a:effectLst/>
                        </a:rPr>
                        <a:t>8</a:t>
                      </a:r>
                    </a:p>
                  </a:txBody>
                  <a:tcPr marL="46324" marR="46324" marT="46324" marB="46324"/>
                </a:tc>
                <a:tc>
                  <a:txBody>
                    <a:bodyPr/>
                    <a:lstStyle/>
                    <a:p>
                      <a:pPr algn="ctr" fontAlgn="t"/>
                      <a:r>
                        <a:rPr lang="en-US" sz="2800" dirty="0">
                          <a:effectLst/>
                        </a:rPr>
                        <a:t>10</a:t>
                      </a:r>
                      <a:r>
                        <a:rPr lang="en-US" sz="2800" baseline="30000" dirty="0">
                          <a:effectLst/>
                        </a:rPr>
                        <a:t>8</a:t>
                      </a:r>
                      <a:endParaRPr lang="en-US" sz="2800" dirty="0">
                        <a:effectLst/>
                      </a:endParaRPr>
                    </a:p>
                  </a:txBody>
                  <a:tcPr marL="46324" marR="46324" marT="46324" marB="46324"/>
                </a:tc>
                <a:extLst>
                  <a:ext uri="{0D108BD9-81ED-4DB2-BD59-A6C34878D82A}">
                    <a16:rowId xmlns:a16="http://schemas.microsoft.com/office/drawing/2014/main" val="3863629881"/>
                  </a:ext>
                </a:extLst>
              </a:tr>
            </a:tbl>
          </a:graphicData>
        </a:graphic>
      </p:graphicFrame>
    </p:spTree>
    <p:extLst>
      <p:ext uri="{BB962C8B-B14F-4D97-AF65-F5344CB8AC3E}">
        <p14:creationId xmlns:p14="http://schemas.microsoft.com/office/powerpoint/2010/main" val="23927349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Eye and Face Protection – Common Hazards</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748990" y="1929468"/>
            <a:ext cx="11315191" cy="4510904"/>
          </a:xfrm>
        </p:spPr>
        <p:txBody>
          <a:bodyPr/>
          <a:lstStyle/>
          <a:p>
            <a:r>
              <a:rPr lang="en-US" b="0" i="0" dirty="0">
                <a:solidFill>
                  <a:srgbClr val="333333"/>
                </a:solidFill>
                <a:effectLst/>
              </a:rPr>
              <a:t>Airborne dust or flying particles </a:t>
            </a:r>
            <a:r>
              <a:rPr lang="en-US" dirty="0"/>
              <a:t>from cutting  sanding, grinding, hammering</a:t>
            </a:r>
          </a:p>
          <a:p>
            <a:r>
              <a:rPr lang="en-US" dirty="0"/>
              <a:t>Chemical splash of hazardous substances ( irritants, corrosives)</a:t>
            </a:r>
          </a:p>
          <a:p>
            <a:r>
              <a:rPr lang="en-US" dirty="0"/>
              <a:t>Heat, glare, and sparks during welding operations</a:t>
            </a:r>
          </a:p>
          <a:p>
            <a:endParaRPr lang="en-US" dirty="0"/>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8"/>
            <a:ext cx="6028581" cy="892175"/>
          </a:xfrm>
        </p:spPr>
        <p:txBody>
          <a:bodyPr/>
          <a:lstStyle/>
          <a:p>
            <a:r>
              <a:rPr lang="en-US" b="1" i="0" dirty="0">
                <a:solidFill>
                  <a:srgbClr val="333333"/>
                </a:solidFill>
                <a:effectLst/>
              </a:rPr>
              <a:t>Common Hazards in a Confined Space:</a:t>
            </a:r>
          </a:p>
          <a:p>
            <a:endParaRPr lang="en-US" sz="3200" dirty="0"/>
          </a:p>
        </p:txBody>
      </p:sp>
    </p:spTree>
    <p:extLst>
      <p:ext uri="{BB962C8B-B14F-4D97-AF65-F5344CB8AC3E}">
        <p14:creationId xmlns:p14="http://schemas.microsoft.com/office/powerpoint/2010/main" val="10041719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Eye and Face Protection – Examples of PPE</a:t>
            </a: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2"/>
          </p:nvPr>
        </p:nvSpPr>
        <p:spPr>
          <a:xfrm>
            <a:off x="662447" y="1987206"/>
            <a:ext cx="5071637" cy="892175"/>
          </a:xfrm>
        </p:spPr>
        <p:txBody>
          <a:bodyPr/>
          <a:lstStyle/>
          <a:p>
            <a:r>
              <a:rPr lang="en-US" b="1" dirty="0"/>
              <a:t>Examples of PPE:</a:t>
            </a:r>
          </a:p>
        </p:txBody>
      </p:sp>
      <p:pic>
        <p:nvPicPr>
          <p:cNvPr id="8" name="Picture 7" descr="Safety glasses">
            <a:extLst>
              <a:ext uri="{FF2B5EF4-FFF2-40B4-BE49-F238E27FC236}">
                <a16:creationId xmlns:a16="http://schemas.microsoft.com/office/drawing/2014/main" id="{4C258A0E-6FD4-D9F2-9678-30BD2C1DE81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615234" y="891545"/>
            <a:ext cx="3306263" cy="2182373"/>
          </a:xfrm>
          <a:prstGeom prst="rect">
            <a:avLst/>
          </a:prstGeom>
        </p:spPr>
      </p:pic>
      <p:sp>
        <p:nvSpPr>
          <p:cNvPr id="5" name="Content Placeholder 4">
            <a:extLst>
              <a:ext uri="{FF2B5EF4-FFF2-40B4-BE49-F238E27FC236}">
                <a16:creationId xmlns:a16="http://schemas.microsoft.com/office/drawing/2014/main" id="{75287131-DCB5-2B75-0177-6DFB2ADD4B05}"/>
              </a:ext>
            </a:extLst>
          </p:cNvPr>
          <p:cNvSpPr>
            <a:spLocks noGrp="1"/>
          </p:cNvSpPr>
          <p:nvPr>
            <p:ph idx="11"/>
          </p:nvPr>
        </p:nvSpPr>
        <p:spPr>
          <a:xfrm>
            <a:off x="746027" y="2595098"/>
            <a:ext cx="5071947" cy="3798848"/>
          </a:xfrm>
        </p:spPr>
        <p:txBody>
          <a:bodyPr/>
          <a:lstStyle/>
          <a:p>
            <a:pPr lvl="0"/>
            <a:r>
              <a:rPr lang="en-US" dirty="0"/>
              <a:t>Safety glasses</a:t>
            </a:r>
          </a:p>
          <a:p>
            <a:pPr lvl="0"/>
            <a:r>
              <a:rPr lang="en-US" dirty="0"/>
              <a:t>Goggles</a:t>
            </a:r>
          </a:p>
          <a:p>
            <a:pPr lvl="0"/>
            <a:r>
              <a:rPr lang="en-US" dirty="0"/>
              <a:t>Face shield </a:t>
            </a:r>
          </a:p>
          <a:p>
            <a:endParaRPr lang="en-US" sz="3200" dirty="0"/>
          </a:p>
        </p:txBody>
      </p:sp>
      <p:pic>
        <p:nvPicPr>
          <p:cNvPr id="11" name="Picture 10" descr="Safety goggles">
            <a:extLst>
              <a:ext uri="{FF2B5EF4-FFF2-40B4-BE49-F238E27FC236}">
                <a16:creationId xmlns:a16="http://schemas.microsoft.com/office/drawing/2014/main" id="{B89B752C-6552-C14E-9E96-8444977544A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531344" y="2433294"/>
            <a:ext cx="3267868" cy="2450901"/>
          </a:xfrm>
          <a:prstGeom prst="rect">
            <a:avLst/>
          </a:prstGeom>
        </p:spPr>
      </p:pic>
      <p:pic>
        <p:nvPicPr>
          <p:cNvPr id="13" name="Picture 12" descr="Welding shield">
            <a:extLst>
              <a:ext uri="{FF2B5EF4-FFF2-40B4-BE49-F238E27FC236}">
                <a16:creationId xmlns:a16="http://schemas.microsoft.com/office/drawing/2014/main" id="{71DACC78-2061-AC49-C693-21AC3C48C706}"/>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7019208" y="4391770"/>
            <a:ext cx="2292140" cy="2292140"/>
          </a:xfrm>
          <a:prstGeom prst="rect">
            <a:avLst/>
          </a:prstGeom>
        </p:spPr>
      </p:pic>
    </p:spTree>
    <p:extLst>
      <p:ext uri="{BB962C8B-B14F-4D97-AF65-F5344CB8AC3E}">
        <p14:creationId xmlns:p14="http://schemas.microsoft.com/office/powerpoint/2010/main" val="288994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4F91B3-2DC0-6F7D-0024-5A3DC6C13BA4}"/>
              </a:ext>
            </a:extLst>
          </p:cNvPr>
          <p:cNvSpPr>
            <a:spLocks noGrp="1"/>
          </p:cNvSpPr>
          <p:nvPr>
            <p:ph type="title"/>
          </p:nvPr>
        </p:nvSpPr>
        <p:spPr/>
        <p:txBody>
          <a:bodyPr/>
          <a:lstStyle/>
          <a:p>
            <a:r>
              <a:rPr lang="en-US" b="1" dirty="0"/>
              <a:t>OSHA</a:t>
            </a:r>
          </a:p>
        </p:txBody>
      </p:sp>
      <p:sp>
        <p:nvSpPr>
          <p:cNvPr id="3" name="Text Placeholder 2">
            <a:extLst>
              <a:ext uri="{FF2B5EF4-FFF2-40B4-BE49-F238E27FC236}">
                <a16:creationId xmlns:a16="http://schemas.microsoft.com/office/drawing/2014/main" id="{C6E08E2D-E023-849C-F7B4-399B6D222175}"/>
              </a:ext>
            </a:extLst>
          </p:cNvPr>
          <p:cNvSpPr>
            <a:spLocks noGrp="1"/>
          </p:cNvSpPr>
          <p:nvPr>
            <p:ph type="body" sz="quarter" idx="10"/>
          </p:nvPr>
        </p:nvSpPr>
        <p:spPr/>
        <p:txBody>
          <a:bodyPr/>
          <a:lstStyle/>
          <a:p>
            <a:r>
              <a:rPr lang="en-US" dirty="0"/>
              <a:t>OSHA’s Mission</a:t>
            </a:r>
          </a:p>
        </p:txBody>
      </p:sp>
      <p:sp>
        <p:nvSpPr>
          <p:cNvPr id="2" name="Content Placeholder 1">
            <a:extLst>
              <a:ext uri="{FF2B5EF4-FFF2-40B4-BE49-F238E27FC236}">
                <a16:creationId xmlns:a16="http://schemas.microsoft.com/office/drawing/2014/main" id="{B9EB5593-2127-72BA-2863-7FBC81FE57A1}"/>
              </a:ext>
            </a:extLst>
          </p:cNvPr>
          <p:cNvSpPr>
            <a:spLocks noGrp="1"/>
          </p:cNvSpPr>
          <p:nvPr>
            <p:ph idx="1"/>
          </p:nvPr>
        </p:nvSpPr>
        <p:spPr/>
        <p:txBody>
          <a:bodyPr/>
          <a:lstStyle/>
          <a:p>
            <a:pPr marL="0" indent="0">
              <a:buNone/>
            </a:pPr>
            <a:r>
              <a:rPr lang="en-US" dirty="0"/>
              <a:t>With the Occupational Safety and Health Act of 1970, Congress created the Occupational Safety and Health Administration (OSHA) to </a:t>
            </a:r>
            <a:r>
              <a:rPr lang="en-US" b="1" dirty="0"/>
              <a:t>ensure safe and healthful working conditions for workers by setting and enforcing standards and by providing training, outreach, education and assistance</a:t>
            </a:r>
            <a:r>
              <a:rPr lang="en-US" dirty="0"/>
              <a:t>.</a:t>
            </a:r>
          </a:p>
        </p:txBody>
      </p:sp>
    </p:spTree>
    <p:extLst>
      <p:ext uri="{BB962C8B-B14F-4D97-AF65-F5344CB8AC3E}">
        <p14:creationId xmlns:p14="http://schemas.microsoft.com/office/powerpoint/2010/main" val="29655197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b="1" dirty="0"/>
              <a:t>Eye and Face Protection – Use and Care</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60832" y="1929468"/>
            <a:ext cx="8731758" cy="4654212"/>
          </a:xfrm>
        </p:spPr>
        <p:txBody>
          <a:bodyPr/>
          <a:lstStyle/>
          <a:p>
            <a:r>
              <a:rPr lang="en-US" b="1" dirty="0">
                <a:solidFill>
                  <a:srgbClr val="333333"/>
                </a:solidFill>
              </a:rPr>
              <a:t>L</a:t>
            </a:r>
            <a:r>
              <a:rPr lang="en-US" b="1" i="0" dirty="0">
                <a:solidFill>
                  <a:srgbClr val="333333"/>
                </a:solidFill>
                <a:effectLst/>
              </a:rPr>
              <a:t>imitations of eye and face protection: </a:t>
            </a:r>
          </a:p>
          <a:p>
            <a:pPr lvl="1"/>
            <a:r>
              <a:rPr lang="en-US" sz="2800" i="0" dirty="0">
                <a:solidFill>
                  <a:srgbClr val="333333"/>
                </a:solidFill>
                <a:effectLst/>
              </a:rPr>
              <a:t>Safety glasses - provide minimal to no protection from liquids or vapors</a:t>
            </a:r>
          </a:p>
          <a:p>
            <a:pPr lvl="1"/>
            <a:r>
              <a:rPr lang="en-US" sz="2800" i="0" dirty="0">
                <a:solidFill>
                  <a:srgbClr val="333333"/>
                </a:solidFill>
                <a:effectLst/>
              </a:rPr>
              <a:t>Goggles - can fog when in use</a:t>
            </a:r>
          </a:p>
          <a:p>
            <a:pPr lvl="1"/>
            <a:r>
              <a:rPr lang="en-US" sz="2800" i="0" dirty="0">
                <a:solidFill>
                  <a:srgbClr val="333333"/>
                </a:solidFill>
                <a:effectLst/>
              </a:rPr>
              <a:t>Face shields- do not protect employees from impact hazards</a:t>
            </a:r>
          </a:p>
          <a:p>
            <a:r>
              <a:rPr lang="en-US" b="1" i="0" dirty="0">
                <a:solidFill>
                  <a:srgbClr val="333333"/>
                </a:solidFill>
                <a:effectLst/>
              </a:rPr>
              <a:t>Inspection: </a:t>
            </a:r>
            <a:r>
              <a:rPr lang="en-US" b="0" i="0" dirty="0">
                <a:solidFill>
                  <a:srgbClr val="333333"/>
                </a:solidFill>
                <a:effectLst/>
              </a:rPr>
              <a:t>How to identify signs of wear such as:</a:t>
            </a:r>
          </a:p>
          <a:p>
            <a:pPr lvl="1"/>
            <a:r>
              <a:rPr lang="en-US" sz="2800" dirty="0">
                <a:solidFill>
                  <a:srgbClr val="333333"/>
                </a:solidFill>
              </a:rPr>
              <a:t>Chipped, scratched, or scraped lenses</a:t>
            </a:r>
          </a:p>
          <a:p>
            <a:pPr lvl="1"/>
            <a:r>
              <a:rPr lang="en-US" sz="2800" dirty="0">
                <a:solidFill>
                  <a:srgbClr val="333333"/>
                </a:solidFill>
              </a:rPr>
              <a:t>Loss of elasticity or fraying of head bands</a:t>
            </a:r>
          </a:p>
          <a:p>
            <a:r>
              <a:rPr lang="en-US" b="1" i="0" dirty="0">
                <a:solidFill>
                  <a:srgbClr val="333333"/>
                </a:solidFill>
                <a:effectLst/>
              </a:rPr>
              <a:t>Care: </a:t>
            </a:r>
            <a:r>
              <a:rPr lang="en-US" b="0" i="0" dirty="0">
                <a:solidFill>
                  <a:srgbClr val="333333"/>
                </a:solidFill>
                <a:effectLst/>
              </a:rPr>
              <a:t>How to clean and disinfect eye and face protection?</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a:solidFill>
                  <a:srgbClr val="333333"/>
                </a:solidFill>
              </a:rPr>
              <a:t>Training: Use and Care</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9082134" y="1190804"/>
            <a:ext cx="3344055" cy="1477328"/>
          </a:xfrm>
          <a:prstGeom prst="rect">
            <a:avLst/>
          </a:prstGeom>
          <a:noFill/>
        </p:spPr>
        <p:txBody>
          <a:bodyPr wrap="square">
            <a:spAutoFit/>
          </a:bodyPr>
          <a:lstStyle/>
          <a:p>
            <a:r>
              <a:rPr lang="en-US" sz="1800" b="1" i="0" dirty="0">
                <a:solidFill>
                  <a:srgbClr val="EF4A25"/>
                </a:solidFill>
                <a:effectLst/>
              </a:rPr>
              <a:t>Video:</a:t>
            </a:r>
          </a:p>
          <a:p>
            <a:pPr marL="285750" indent="-285750">
              <a:buFont typeface="Arial" panose="020B0604020202020204" pitchFamily="34" charset="0"/>
              <a:buChar char="•"/>
            </a:pPr>
            <a:r>
              <a:rPr lang="en-US" sz="1800" b="1" i="0" dirty="0">
                <a:solidFill>
                  <a:srgbClr val="EF4A25"/>
                </a:solidFill>
                <a:effectLst/>
              </a:rPr>
              <a:t>How to put protective eyewear on properly</a:t>
            </a:r>
          </a:p>
          <a:p>
            <a:pPr marL="285750" indent="-285750">
              <a:buFont typeface="Arial" panose="020B0604020202020204" pitchFamily="34" charset="0"/>
              <a:buChar char="•"/>
            </a:pPr>
            <a:r>
              <a:rPr lang="en-US" sz="1800" b="1" i="0" dirty="0">
                <a:solidFill>
                  <a:srgbClr val="EF4A25"/>
                </a:solidFill>
                <a:effectLst/>
              </a:rPr>
              <a:t>How to adjust eye and face  protection</a:t>
            </a: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3415402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3"/>
            <a:ext cx="6858001" cy="556591"/>
          </a:xfrm>
        </p:spPr>
        <p:txBody>
          <a:bodyPr>
            <a:noAutofit/>
          </a:bodyPr>
          <a:lstStyle/>
          <a:p>
            <a:r>
              <a:rPr lang="en-US" sz="3200" b="1" dirty="0"/>
              <a:t>Let’s Review : Eye  and Face Protection</a:t>
            </a:r>
          </a:p>
        </p:txBody>
      </p:sp>
      <p:pic>
        <p:nvPicPr>
          <p:cNvPr id="11" name="Graphic 10" descr="Image of a conversation bubble">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n-US" b="0" i="0" dirty="0">
                <a:solidFill>
                  <a:srgbClr val="333333"/>
                </a:solidFill>
                <a:effectLst/>
              </a:rPr>
              <a:t>Why are eye and face protection necessary?</a:t>
            </a:r>
          </a:p>
          <a:p>
            <a:r>
              <a:rPr lang="en-US" b="0" i="0" dirty="0">
                <a:solidFill>
                  <a:srgbClr val="333333"/>
                </a:solidFill>
                <a:effectLst/>
              </a:rPr>
              <a:t>Give examp</a:t>
            </a:r>
            <a:r>
              <a:rPr lang="en-US" dirty="0">
                <a:solidFill>
                  <a:srgbClr val="333333"/>
                </a:solidFill>
              </a:rPr>
              <a:t>les of </a:t>
            </a:r>
            <a:r>
              <a:rPr lang="en-US" b="0" i="0" dirty="0">
                <a:solidFill>
                  <a:srgbClr val="333333"/>
                </a:solidFill>
                <a:effectLst/>
              </a:rPr>
              <a:t>eye and face </a:t>
            </a:r>
            <a:r>
              <a:rPr lang="en-US" dirty="0">
                <a:solidFill>
                  <a:srgbClr val="333333"/>
                </a:solidFill>
              </a:rPr>
              <a:t>protection</a:t>
            </a:r>
          </a:p>
          <a:p>
            <a:r>
              <a:rPr lang="en-US" b="0" i="0" dirty="0">
                <a:solidFill>
                  <a:srgbClr val="333333"/>
                </a:solidFill>
                <a:effectLst/>
              </a:rPr>
              <a:t>What are some common confined space hazards that threaten the eyes and face?</a:t>
            </a:r>
          </a:p>
          <a:p>
            <a:r>
              <a:rPr lang="en-US" b="0" i="0" dirty="0">
                <a:solidFill>
                  <a:srgbClr val="333333"/>
                </a:solidFill>
                <a:effectLst/>
              </a:rPr>
              <a:t>How will eye and face protection protect from hazards in a confined space?</a:t>
            </a:r>
          </a:p>
        </p:txBody>
      </p:sp>
    </p:spTree>
    <p:extLst>
      <p:ext uri="{BB962C8B-B14F-4D97-AF65-F5344CB8AC3E}">
        <p14:creationId xmlns:p14="http://schemas.microsoft.com/office/powerpoint/2010/main" val="35625327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6B051-F3DE-5F34-6292-58E0D156CB7B}"/>
              </a:ext>
            </a:extLst>
          </p:cNvPr>
          <p:cNvSpPr>
            <a:spLocks noGrp="1"/>
          </p:cNvSpPr>
          <p:nvPr>
            <p:ph type="title"/>
          </p:nvPr>
        </p:nvSpPr>
        <p:spPr/>
        <p:txBody>
          <a:bodyPr/>
          <a:lstStyle/>
          <a:p>
            <a:r>
              <a:rPr lang="en-US" dirty="0"/>
              <a:t>1926.103- Respiratory Protection</a:t>
            </a:r>
          </a:p>
        </p:txBody>
      </p:sp>
      <p:sp>
        <p:nvSpPr>
          <p:cNvPr id="3" name="Content Placeholder 2">
            <a:extLst>
              <a:ext uri="{FF2B5EF4-FFF2-40B4-BE49-F238E27FC236}">
                <a16:creationId xmlns:a16="http://schemas.microsoft.com/office/drawing/2014/main" id="{A6DA0637-FC32-4FD0-8C99-FB1CBE727F89}"/>
              </a:ext>
            </a:extLst>
          </p:cNvPr>
          <p:cNvSpPr>
            <a:spLocks noGrp="1"/>
          </p:cNvSpPr>
          <p:nvPr>
            <p:ph idx="1"/>
          </p:nvPr>
        </p:nvSpPr>
        <p:spPr/>
        <p:txBody>
          <a:bodyPr/>
          <a:lstStyle/>
          <a:p>
            <a:pPr marL="0" indent="0">
              <a:buNone/>
            </a:pPr>
            <a:r>
              <a:rPr lang="en-US" b="1" i="0" dirty="0">
                <a:solidFill>
                  <a:srgbClr val="333333"/>
                </a:solidFill>
                <a:effectLst/>
              </a:rPr>
              <a:t>Standard Requirements: </a:t>
            </a:r>
          </a:p>
          <a:p>
            <a:pPr marL="0" indent="0">
              <a:buNone/>
            </a:pPr>
            <a:r>
              <a:rPr lang="en-US" b="0" i="0" dirty="0">
                <a:effectLst/>
              </a:rPr>
              <a:t>The requirements applicable to construction work are identical to those in general industry - 29 CFR 1910.134. </a:t>
            </a:r>
          </a:p>
          <a:p>
            <a:pPr lvl="1"/>
            <a:r>
              <a:rPr lang="en-US" sz="2800" dirty="0"/>
              <a:t>Written program</a:t>
            </a:r>
          </a:p>
          <a:p>
            <a:pPr lvl="1"/>
            <a:r>
              <a:rPr lang="en-US" sz="2800" dirty="0"/>
              <a:t>Medical evaluation</a:t>
            </a:r>
          </a:p>
          <a:p>
            <a:pPr lvl="1"/>
            <a:r>
              <a:rPr lang="en-US" sz="2800" dirty="0"/>
              <a:t>Fit testing </a:t>
            </a:r>
          </a:p>
          <a:p>
            <a:pPr lvl="1"/>
            <a:r>
              <a:rPr lang="en-US" sz="2800" dirty="0"/>
              <a:t>Selection and use</a:t>
            </a:r>
          </a:p>
          <a:p>
            <a:pPr lvl="1"/>
            <a:r>
              <a:rPr lang="en-US" sz="2800" dirty="0"/>
              <a:t>Maintenance and care</a:t>
            </a:r>
          </a:p>
          <a:p>
            <a:pPr lvl="1"/>
            <a:r>
              <a:rPr lang="en-US" sz="2800" dirty="0"/>
              <a:t>Training</a:t>
            </a:r>
          </a:p>
          <a:p>
            <a:pPr lvl="1"/>
            <a:r>
              <a:rPr lang="en-US" sz="2800" dirty="0"/>
              <a:t>Program evaluation</a:t>
            </a:r>
          </a:p>
          <a:p>
            <a:pPr lvl="1"/>
            <a:r>
              <a:rPr lang="en-US" sz="2800" dirty="0"/>
              <a:t>Recordkeeping </a:t>
            </a:r>
          </a:p>
        </p:txBody>
      </p:sp>
    </p:spTree>
    <p:extLst>
      <p:ext uri="{BB962C8B-B14F-4D97-AF65-F5344CB8AC3E}">
        <p14:creationId xmlns:p14="http://schemas.microsoft.com/office/powerpoint/2010/main" val="10879339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dirty="0"/>
              <a:t>Respiratory Protection</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5827979" cy="318834"/>
          </a:xfrm>
        </p:spPr>
        <p:txBody>
          <a:bodyPr/>
          <a:lstStyle/>
          <a:p>
            <a:r>
              <a:rPr lang="en-US" b="1" i="0" dirty="0">
                <a:solidFill>
                  <a:srgbClr val="333333"/>
                </a:solidFill>
                <a:effectLst/>
              </a:rPr>
              <a:t>Common hazards in a confined space:</a:t>
            </a:r>
          </a:p>
          <a:p>
            <a:endParaRPr lang="en-US" sz="3200" dirty="0"/>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54066" y="1850545"/>
            <a:ext cx="11087328" cy="4510904"/>
          </a:xfrm>
        </p:spPr>
        <p:txBody>
          <a:bodyPr/>
          <a:lstStyle/>
          <a:p>
            <a:r>
              <a:rPr lang="en-US" b="0" i="0" dirty="0">
                <a:solidFill>
                  <a:srgbClr val="333333"/>
                </a:solidFill>
                <a:effectLst/>
              </a:rPr>
              <a:t>Lack of oxygen</a:t>
            </a:r>
          </a:p>
          <a:p>
            <a:r>
              <a:rPr lang="en-US" b="0" i="0" dirty="0">
                <a:solidFill>
                  <a:srgbClr val="333333"/>
                </a:solidFill>
                <a:effectLst/>
              </a:rPr>
              <a:t>Working with chemicals hazards</a:t>
            </a:r>
          </a:p>
          <a:p>
            <a:r>
              <a:rPr lang="en-US" dirty="0"/>
              <a:t>Toxic atmosphere hazards (dusts, fogs, fumes, mists, gases, smokes, sprays, fibers or vapors)</a:t>
            </a:r>
          </a:p>
          <a:p>
            <a:endParaRPr lang="en-US" dirty="0"/>
          </a:p>
        </p:txBody>
      </p:sp>
    </p:spTree>
    <p:extLst>
      <p:ext uri="{BB962C8B-B14F-4D97-AF65-F5344CB8AC3E}">
        <p14:creationId xmlns:p14="http://schemas.microsoft.com/office/powerpoint/2010/main" val="21308408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dirty="0"/>
              <a:t>Respiratory Protection – Examples of PPE</a:t>
            </a:r>
          </a:p>
        </p:txBody>
      </p:sp>
      <p:sp>
        <p:nvSpPr>
          <p:cNvPr id="6" name="Text Placeholder 5">
            <a:extLst>
              <a:ext uri="{FF2B5EF4-FFF2-40B4-BE49-F238E27FC236}">
                <a16:creationId xmlns:a16="http://schemas.microsoft.com/office/drawing/2014/main" id="{B61C3E87-E2FB-5452-B142-D13D2D080315}"/>
              </a:ext>
            </a:extLst>
          </p:cNvPr>
          <p:cNvSpPr>
            <a:spLocks noGrp="1"/>
          </p:cNvSpPr>
          <p:nvPr>
            <p:ph type="body" sz="quarter" idx="12"/>
          </p:nvPr>
        </p:nvSpPr>
        <p:spPr>
          <a:xfrm>
            <a:off x="245220" y="904847"/>
            <a:ext cx="5071637" cy="446087"/>
          </a:xfrm>
        </p:spPr>
        <p:txBody>
          <a:bodyPr/>
          <a:lstStyle/>
          <a:p>
            <a:r>
              <a:rPr lang="en-US" b="1" dirty="0"/>
              <a:t>Examples of PPE:</a:t>
            </a:r>
          </a:p>
        </p:txBody>
      </p:sp>
      <p:sp>
        <p:nvSpPr>
          <p:cNvPr id="5" name="Content Placeholder 4">
            <a:extLst>
              <a:ext uri="{FF2B5EF4-FFF2-40B4-BE49-F238E27FC236}">
                <a16:creationId xmlns:a16="http://schemas.microsoft.com/office/drawing/2014/main" id="{75287131-DCB5-2B75-0177-6DFB2ADD4B05}"/>
              </a:ext>
            </a:extLst>
          </p:cNvPr>
          <p:cNvSpPr>
            <a:spLocks noGrp="1"/>
          </p:cNvSpPr>
          <p:nvPr>
            <p:ph idx="11"/>
          </p:nvPr>
        </p:nvSpPr>
        <p:spPr>
          <a:xfrm>
            <a:off x="502419" y="1350934"/>
            <a:ext cx="7043894" cy="3798848"/>
          </a:xfrm>
        </p:spPr>
        <p:txBody>
          <a:bodyPr/>
          <a:lstStyle/>
          <a:p>
            <a:r>
              <a:rPr lang="en-US" altLang="en-US" dirty="0"/>
              <a:t>Air-purifying respirators (APR)</a:t>
            </a:r>
          </a:p>
          <a:p>
            <a:pPr lvl="1"/>
            <a:r>
              <a:rPr lang="en-US" altLang="en-US" sz="2800" dirty="0"/>
              <a:t>Dust mask</a:t>
            </a:r>
          </a:p>
          <a:p>
            <a:pPr lvl="1"/>
            <a:r>
              <a:rPr lang="en-US" altLang="en-US" sz="2800" dirty="0"/>
              <a:t>Half face</a:t>
            </a:r>
          </a:p>
          <a:p>
            <a:pPr lvl="1"/>
            <a:r>
              <a:rPr lang="en-US" altLang="en-US" sz="2800" dirty="0"/>
              <a:t>Full face</a:t>
            </a:r>
          </a:p>
          <a:p>
            <a:pPr lvl="1"/>
            <a:r>
              <a:rPr lang="en-US" altLang="en-US" sz="2800" dirty="0"/>
              <a:t>Loose-fitting powered air-purifying respirator (PAPR)</a:t>
            </a:r>
          </a:p>
          <a:p>
            <a:pPr lvl="1"/>
            <a:r>
              <a:rPr lang="en-US" sz="2800" dirty="0"/>
              <a:t>Hood powered air-purifying respirator (PAPR)</a:t>
            </a:r>
            <a:endParaRPr lang="en-US" altLang="en-US" sz="2800" dirty="0"/>
          </a:p>
          <a:p>
            <a:endParaRPr lang="en-US" dirty="0"/>
          </a:p>
          <a:p>
            <a:endParaRPr lang="en-US" dirty="0"/>
          </a:p>
        </p:txBody>
      </p:sp>
      <p:sp>
        <p:nvSpPr>
          <p:cNvPr id="9" name="Content Placeholder 4">
            <a:extLst>
              <a:ext uri="{FF2B5EF4-FFF2-40B4-BE49-F238E27FC236}">
                <a16:creationId xmlns:a16="http://schemas.microsoft.com/office/drawing/2014/main" id="{070D25CA-6D27-9F90-1D0B-93CD5D317AA7}"/>
              </a:ext>
            </a:extLst>
          </p:cNvPr>
          <p:cNvSpPr txBox="1">
            <a:spLocks/>
          </p:cNvSpPr>
          <p:nvPr/>
        </p:nvSpPr>
        <p:spPr bwMode="auto">
          <a:xfrm>
            <a:off x="7094136" y="1350934"/>
            <a:ext cx="5071947" cy="379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Supplied-air respirators</a:t>
            </a:r>
          </a:p>
          <a:p>
            <a:pPr lvl="1"/>
            <a:r>
              <a:rPr lang="en-US" sz="2800" dirty="0"/>
              <a:t>Supplied air respirator</a:t>
            </a:r>
          </a:p>
          <a:p>
            <a:pPr lvl="1"/>
            <a:r>
              <a:rPr lang="en-US" sz="2800" dirty="0"/>
              <a:t>Abrasive blasting continuous flow</a:t>
            </a:r>
          </a:p>
          <a:p>
            <a:pPr lvl="1"/>
            <a:r>
              <a:rPr lang="en-US" sz="2800" dirty="0"/>
              <a:t>Self-contained breathing apparatus (SCBA)</a:t>
            </a:r>
          </a:p>
          <a:p>
            <a:endParaRPr lang="en-US" dirty="0"/>
          </a:p>
          <a:p>
            <a:endParaRPr lang="en-US" dirty="0"/>
          </a:p>
        </p:txBody>
      </p:sp>
      <p:pic>
        <p:nvPicPr>
          <p:cNvPr id="14" name="Picture 13" descr="A picture containing a dust mask.">
            <a:extLst>
              <a:ext uri="{FF2B5EF4-FFF2-40B4-BE49-F238E27FC236}">
                <a16:creationId xmlns:a16="http://schemas.microsoft.com/office/drawing/2014/main" id="{32720BFE-0C8D-C395-1D9D-C9D5CEBEC6E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388257" y="4998407"/>
            <a:ext cx="2349674" cy="1566449"/>
          </a:xfrm>
          <a:prstGeom prst="rect">
            <a:avLst/>
          </a:prstGeom>
        </p:spPr>
      </p:pic>
      <p:pic>
        <p:nvPicPr>
          <p:cNvPr id="8" name="Picture 7" descr="A picture containing a half face respirator">
            <a:extLst>
              <a:ext uri="{FF2B5EF4-FFF2-40B4-BE49-F238E27FC236}">
                <a16:creationId xmlns:a16="http://schemas.microsoft.com/office/drawing/2014/main" id="{4BA5831F-666D-B127-8D62-FFE5A2160767}"/>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011267" y="4998407"/>
            <a:ext cx="2408222" cy="1566449"/>
          </a:xfrm>
          <a:prstGeom prst="rect">
            <a:avLst/>
          </a:prstGeom>
        </p:spPr>
      </p:pic>
      <p:pic>
        <p:nvPicPr>
          <p:cNvPr id="4" name="Picture 3" descr="A picture containing a full face respirator">
            <a:extLst>
              <a:ext uri="{FF2B5EF4-FFF2-40B4-BE49-F238E27FC236}">
                <a16:creationId xmlns:a16="http://schemas.microsoft.com/office/drawing/2014/main" id="{EF9D3B8F-03A3-B47F-B7E3-3C4DC3EBFDB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6761381" y="4998407"/>
            <a:ext cx="1566449" cy="1566449"/>
          </a:xfrm>
          <a:prstGeom prst="rect">
            <a:avLst/>
          </a:prstGeom>
        </p:spPr>
      </p:pic>
      <p:pic>
        <p:nvPicPr>
          <p:cNvPr id="12" name="Picture 11" descr="A picture containing a self contained breathing apparatus (SCBA)">
            <a:extLst>
              <a:ext uri="{FF2B5EF4-FFF2-40B4-BE49-F238E27FC236}">
                <a16:creationId xmlns:a16="http://schemas.microsoft.com/office/drawing/2014/main" id="{648CD120-5529-F9C3-20F6-00DA6BCCD54F}"/>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8601166" y="4998406"/>
            <a:ext cx="2347123" cy="1566449"/>
          </a:xfrm>
          <a:prstGeom prst="rect">
            <a:avLst/>
          </a:prstGeom>
        </p:spPr>
      </p:pic>
    </p:spTree>
    <p:extLst>
      <p:ext uri="{BB962C8B-B14F-4D97-AF65-F5344CB8AC3E}">
        <p14:creationId xmlns:p14="http://schemas.microsoft.com/office/powerpoint/2010/main" val="1135124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p:txBody>
          <a:bodyPr/>
          <a:lstStyle/>
          <a:p>
            <a:r>
              <a:rPr lang="en-US" dirty="0"/>
              <a:t>Respiratory Protection – Use and Care</a:t>
            </a:r>
          </a:p>
        </p:txBody>
      </p:sp>
      <p:sp>
        <p:nvSpPr>
          <p:cNvPr id="3" name="Content Placeholder 2">
            <a:extLst>
              <a:ext uri="{FF2B5EF4-FFF2-40B4-BE49-F238E27FC236}">
                <a16:creationId xmlns:a16="http://schemas.microsoft.com/office/drawing/2014/main" id="{496226AF-DCFE-A508-9BF5-890DDEE23CA5}"/>
              </a:ext>
            </a:extLst>
          </p:cNvPr>
          <p:cNvSpPr>
            <a:spLocks noGrp="1"/>
          </p:cNvSpPr>
          <p:nvPr>
            <p:ph idx="1"/>
          </p:nvPr>
        </p:nvSpPr>
        <p:spPr>
          <a:xfrm>
            <a:off x="560832" y="1929468"/>
            <a:ext cx="7473696" cy="4654212"/>
          </a:xfrm>
        </p:spPr>
        <p:txBody>
          <a:bodyPr/>
          <a:lstStyle/>
          <a:p>
            <a:r>
              <a:rPr lang="en-US" b="1" dirty="0">
                <a:solidFill>
                  <a:srgbClr val="333333"/>
                </a:solidFill>
              </a:rPr>
              <a:t>L</a:t>
            </a:r>
            <a:r>
              <a:rPr lang="en-US" b="1" i="0" dirty="0">
                <a:solidFill>
                  <a:srgbClr val="333333"/>
                </a:solidFill>
                <a:effectLst/>
              </a:rPr>
              <a:t>imitations of the respiratory protection: </a:t>
            </a:r>
          </a:p>
          <a:p>
            <a:pPr lvl="1"/>
            <a:r>
              <a:rPr lang="en-US" altLang="en-US" sz="2800" dirty="0"/>
              <a:t>Air-purifying respirators (APR)</a:t>
            </a:r>
          </a:p>
          <a:p>
            <a:pPr lvl="1"/>
            <a:r>
              <a:rPr lang="en-US" sz="2800" dirty="0"/>
              <a:t>Supplied-air respirators</a:t>
            </a:r>
          </a:p>
          <a:p>
            <a:r>
              <a:rPr lang="en-US" b="1" i="0" dirty="0">
                <a:solidFill>
                  <a:srgbClr val="333333"/>
                </a:solidFill>
                <a:effectLst/>
              </a:rPr>
              <a:t>Inspection: </a:t>
            </a:r>
            <a:r>
              <a:rPr lang="en-US" b="0" i="0" dirty="0">
                <a:solidFill>
                  <a:srgbClr val="333333"/>
                </a:solidFill>
                <a:effectLst/>
              </a:rPr>
              <a:t>How to identify signs of wear such as:</a:t>
            </a:r>
          </a:p>
          <a:p>
            <a:pPr lvl="1">
              <a:spcBef>
                <a:spcPts val="0"/>
              </a:spcBef>
              <a:spcAft>
                <a:spcPts val="0"/>
              </a:spcAft>
            </a:pPr>
            <a:r>
              <a:rPr lang="en-US" sz="2800" dirty="0">
                <a:effectLst/>
                <a:latin typeface="Calibri" panose="020F0502020204030204" pitchFamily="34" charset="0"/>
                <a:ea typeface="Times New Roman" panose="02020603050405020304" pitchFamily="18" charset="0"/>
              </a:rPr>
              <a:t>Cracks, holes, tears, or breaks</a:t>
            </a:r>
            <a:endParaRPr lang="en-US" sz="2800" dirty="0">
              <a:effectLst/>
              <a:latin typeface="Calibri" panose="020F0502020204030204" pitchFamily="34" charset="0"/>
              <a:ea typeface="Calibri" panose="020F0502020204030204" pitchFamily="34" charset="0"/>
            </a:endParaRPr>
          </a:p>
          <a:p>
            <a:pPr lvl="1">
              <a:spcBef>
                <a:spcPts val="0"/>
              </a:spcBef>
              <a:spcAft>
                <a:spcPts val="0"/>
              </a:spcAft>
            </a:pPr>
            <a:r>
              <a:rPr lang="en-US" sz="2800" dirty="0">
                <a:effectLst/>
                <a:latin typeface="Calibri" panose="020F0502020204030204" pitchFamily="34" charset="0"/>
                <a:ea typeface="Times New Roman" panose="02020603050405020304" pitchFamily="18" charset="0"/>
              </a:rPr>
              <a:t>Rippled or distorted facepiece edges</a:t>
            </a:r>
            <a:endParaRPr lang="en-US" sz="2800" dirty="0">
              <a:effectLst/>
              <a:latin typeface="Calibri" panose="020F0502020204030204" pitchFamily="34" charset="0"/>
              <a:ea typeface="Calibri" panose="020F0502020204030204" pitchFamily="34" charset="0"/>
            </a:endParaRPr>
          </a:p>
          <a:p>
            <a:pPr lvl="1">
              <a:spcBef>
                <a:spcPts val="0"/>
              </a:spcBef>
              <a:spcAft>
                <a:spcPts val="0"/>
              </a:spcAft>
            </a:pPr>
            <a:r>
              <a:rPr lang="en-US" sz="2800" dirty="0">
                <a:effectLst/>
                <a:latin typeface="Calibri" panose="020F0502020204030204" pitchFamily="34" charset="0"/>
                <a:ea typeface="Times New Roman" panose="02020603050405020304" pitchFamily="18" charset="0"/>
              </a:rPr>
              <a:t>Fraying or deterioration of head strap/harness</a:t>
            </a:r>
            <a:endParaRPr lang="en-US" b="0" i="0" dirty="0">
              <a:solidFill>
                <a:srgbClr val="333333"/>
              </a:solidFill>
              <a:effectLst/>
            </a:endParaRPr>
          </a:p>
          <a:p>
            <a:r>
              <a:rPr lang="en-US" b="1" i="0" dirty="0">
                <a:solidFill>
                  <a:srgbClr val="333333"/>
                </a:solidFill>
                <a:effectLst/>
              </a:rPr>
              <a:t>Care: </a:t>
            </a:r>
            <a:r>
              <a:rPr lang="en-US" b="0" i="0" dirty="0">
                <a:solidFill>
                  <a:srgbClr val="333333"/>
                </a:solidFill>
                <a:effectLst/>
              </a:rPr>
              <a:t>How to clean and disinfect respiratory protection?</a:t>
            </a:r>
          </a:p>
        </p:txBody>
      </p:sp>
      <p:sp>
        <p:nvSpPr>
          <p:cNvPr id="4" name="Text Placeholder 3">
            <a:extLst>
              <a:ext uri="{FF2B5EF4-FFF2-40B4-BE49-F238E27FC236}">
                <a16:creationId xmlns:a16="http://schemas.microsoft.com/office/drawing/2014/main" id="{FE46D8AC-8010-7CA5-3EA4-224425D28C77}"/>
              </a:ext>
            </a:extLst>
          </p:cNvPr>
          <p:cNvSpPr>
            <a:spLocks noGrp="1"/>
          </p:cNvSpPr>
          <p:nvPr>
            <p:ph type="body" sz="quarter" idx="10"/>
          </p:nvPr>
        </p:nvSpPr>
        <p:spPr>
          <a:xfrm>
            <a:off x="337929" y="1404459"/>
            <a:ext cx="11768727" cy="389508"/>
          </a:xfrm>
        </p:spPr>
        <p:txBody>
          <a:bodyPr/>
          <a:lstStyle/>
          <a:p>
            <a:r>
              <a:rPr lang="en-US" b="1" dirty="0">
                <a:solidFill>
                  <a:srgbClr val="333333"/>
                </a:solidFill>
              </a:rPr>
              <a:t>Training: Use and Care</a:t>
            </a:r>
            <a:endParaRPr lang="en-US" dirty="0"/>
          </a:p>
        </p:txBody>
      </p:sp>
      <p:sp>
        <p:nvSpPr>
          <p:cNvPr id="6" name="TextBox 5">
            <a:extLst>
              <a:ext uri="{FF2B5EF4-FFF2-40B4-BE49-F238E27FC236}">
                <a16:creationId xmlns:a16="http://schemas.microsoft.com/office/drawing/2014/main" id="{DB49F846-365C-5893-6479-6565DA3B27C4}"/>
              </a:ext>
            </a:extLst>
          </p:cNvPr>
          <p:cNvSpPr txBox="1"/>
          <p:nvPr/>
        </p:nvSpPr>
        <p:spPr>
          <a:xfrm>
            <a:off x="8762601" y="1190804"/>
            <a:ext cx="3344055" cy="1477328"/>
          </a:xfrm>
          <a:prstGeom prst="rect">
            <a:avLst/>
          </a:prstGeom>
          <a:noFill/>
        </p:spPr>
        <p:txBody>
          <a:bodyPr wrap="square">
            <a:spAutoFit/>
          </a:bodyPr>
          <a:lstStyle/>
          <a:p>
            <a:r>
              <a:rPr lang="en-US" sz="1800" b="1" i="0" dirty="0">
                <a:solidFill>
                  <a:srgbClr val="EF4A25"/>
                </a:solidFill>
                <a:effectLst/>
              </a:rPr>
              <a:t>Video:</a:t>
            </a:r>
          </a:p>
          <a:p>
            <a:pPr marL="285750" indent="-285750">
              <a:buFont typeface="Arial" panose="020B0604020202020204" pitchFamily="34" charset="0"/>
              <a:buChar char="•"/>
            </a:pPr>
            <a:r>
              <a:rPr lang="en-US" sz="1800" b="1" i="0" dirty="0">
                <a:solidFill>
                  <a:srgbClr val="EF4A25"/>
                </a:solidFill>
                <a:effectLst/>
              </a:rPr>
              <a:t>How to put respiratory protection on properly</a:t>
            </a:r>
          </a:p>
          <a:p>
            <a:pPr marL="285750" indent="-285750">
              <a:buFont typeface="Arial" panose="020B0604020202020204" pitchFamily="34" charset="0"/>
              <a:buChar char="•"/>
            </a:pPr>
            <a:r>
              <a:rPr lang="en-US" sz="1800" b="1" i="0" dirty="0">
                <a:solidFill>
                  <a:srgbClr val="EF4A25"/>
                </a:solidFill>
                <a:effectLst/>
              </a:rPr>
              <a:t>How to adjust respiratory protection</a:t>
            </a:r>
          </a:p>
        </p:txBody>
      </p:sp>
      <p:pic>
        <p:nvPicPr>
          <p:cNvPr id="8" name="Graphic 7" descr="Clapper board indicating there is a video to watch.">
            <a:extLst>
              <a:ext uri="{FF2B5EF4-FFF2-40B4-BE49-F238E27FC236}">
                <a16:creationId xmlns:a16="http://schemas.microsoft.com/office/drawing/2014/main" id="{3ECB4D06-E0BA-076A-0165-BB1B89D427C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85810" y="-30568"/>
            <a:ext cx="914400" cy="914400"/>
          </a:xfrm>
          <a:prstGeom prst="rect">
            <a:avLst/>
          </a:prstGeom>
        </p:spPr>
      </p:pic>
    </p:spTree>
    <p:extLst>
      <p:ext uri="{BB962C8B-B14F-4D97-AF65-F5344CB8AC3E}">
        <p14:creationId xmlns:p14="http://schemas.microsoft.com/office/powerpoint/2010/main" val="40760385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5B2A-809F-9B34-C2B9-1F46929F7526}"/>
              </a:ext>
            </a:extLst>
          </p:cNvPr>
          <p:cNvSpPr>
            <a:spLocks noGrp="1"/>
          </p:cNvSpPr>
          <p:nvPr>
            <p:ph type="title"/>
          </p:nvPr>
        </p:nvSpPr>
        <p:spPr>
          <a:xfrm rot="16200000">
            <a:off x="-3011553" y="3150705"/>
            <a:ext cx="6858002" cy="556591"/>
          </a:xfrm>
        </p:spPr>
        <p:txBody>
          <a:bodyPr>
            <a:noAutofit/>
          </a:bodyPr>
          <a:lstStyle/>
          <a:p>
            <a:r>
              <a:rPr lang="en-US" dirty="0"/>
              <a:t>Let’s Review : Respiratory  Protection</a:t>
            </a:r>
          </a:p>
        </p:txBody>
      </p:sp>
      <p:pic>
        <p:nvPicPr>
          <p:cNvPr id="11" name="Graphic 10" descr="Customer review with solid fill">
            <a:extLst>
              <a:ext uri="{FF2B5EF4-FFF2-40B4-BE49-F238E27FC236}">
                <a16:creationId xmlns:a16="http://schemas.microsoft.com/office/drawing/2014/main" id="{887546AE-8B43-253F-0323-569535BBBB2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16736" y="1176528"/>
            <a:ext cx="3486912" cy="3895344"/>
          </a:xfrm>
          <a:prstGeom prst="rect">
            <a:avLst/>
          </a:prstGeom>
        </p:spPr>
      </p:pic>
      <p:sp>
        <p:nvSpPr>
          <p:cNvPr id="3" name="Content Placeholder 2">
            <a:extLst>
              <a:ext uri="{FF2B5EF4-FFF2-40B4-BE49-F238E27FC236}">
                <a16:creationId xmlns:a16="http://schemas.microsoft.com/office/drawing/2014/main" id="{496226AF-DCFE-A508-9BF5-890DDEE23CA5}"/>
              </a:ext>
            </a:extLst>
          </p:cNvPr>
          <p:cNvSpPr>
            <a:spLocks noGrp="1"/>
          </p:cNvSpPr>
          <p:nvPr>
            <p:ph idx="4294967295"/>
          </p:nvPr>
        </p:nvSpPr>
        <p:spPr>
          <a:xfrm>
            <a:off x="5315776" y="1599629"/>
            <a:ext cx="6437312" cy="4511675"/>
          </a:xfrm>
        </p:spPr>
        <p:txBody>
          <a:bodyPr/>
          <a:lstStyle/>
          <a:p>
            <a:r>
              <a:rPr lang="en-US" b="0" i="0" dirty="0">
                <a:solidFill>
                  <a:srgbClr val="333333"/>
                </a:solidFill>
                <a:effectLst/>
              </a:rPr>
              <a:t>Why </a:t>
            </a:r>
            <a:r>
              <a:rPr lang="en-US" dirty="0">
                <a:solidFill>
                  <a:srgbClr val="333333"/>
                </a:solidFill>
              </a:rPr>
              <a:t>is </a:t>
            </a:r>
            <a:r>
              <a:rPr lang="en-US" b="0" i="0" dirty="0">
                <a:solidFill>
                  <a:srgbClr val="333333"/>
                </a:solidFill>
                <a:effectLst/>
              </a:rPr>
              <a:t>respiratory protection necessary?</a:t>
            </a:r>
          </a:p>
          <a:p>
            <a:r>
              <a:rPr lang="en-US" b="0" i="0" dirty="0">
                <a:solidFill>
                  <a:srgbClr val="333333"/>
                </a:solidFill>
                <a:effectLst/>
              </a:rPr>
              <a:t>Give examp</a:t>
            </a:r>
            <a:r>
              <a:rPr lang="en-US" dirty="0">
                <a:solidFill>
                  <a:srgbClr val="333333"/>
                </a:solidFill>
              </a:rPr>
              <a:t>les of respiratory protection</a:t>
            </a:r>
          </a:p>
          <a:p>
            <a:r>
              <a:rPr lang="en-US" b="0" i="0" dirty="0">
                <a:solidFill>
                  <a:srgbClr val="333333"/>
                </a:solidFill>
                <a:effectLst/>
              </a:rPr>
              <a:t>What are some common confined space hazards that threaten the respiratory tract?</a:t>
            </a:r>
          </a:p>
          <a:p>
            <a:r>
              <a:rPr lang="en-US" b="0" i="0" dirty="0">
                <a:solidFill>
                  <a:srgbClr val="333333"/>
                </a:solidFill>
                <a:effectLst/>
              </a:rPr>
              <a:t>How will respiratory protection protect you from hazards in a confined space?</a:t>
            </a:r>
          </a:p>
        </p:txBody>
      </p:sp>
    </p:spTree>
    <p:extLst>
      <p:ext uri="{BB962C8B-B14F-4D97-AF65-F5344CB8AC3E}">
        <p14:creationId xmlns:p14="http://schemas.microsoft.com/office/powerpoint/2010/main" val="3343332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3DA64-836B-834A-ACBA-D49B1D2E7BCF}"/>
              </a:ext>
            </a:extLst>
          </p:cNvPr>
          <p:cNvSpPr>
            <a:spLocks noGrp="1"/>
          </p:cNvSpPr>
          <p:nvPr>
            <p:ph type="title"/>
          </p:nvPr>
        </p:nvSpPr>
        <p:spPr>
          <a:xfrm>
            <a:off x="0" y="128637"/>
            <a:ext cx="12191999" cy="701731"/>
          </a:xfrm>
        </p:spPr>
        <p:txBody>
          <a:bodyPr>
            <a:noAutofit/>
          </a:bodyPr>
          <a:lstStyle/>
          <a:p>
            <a:r>
              <a:rPr lang="en-US" sz="3600" dirty="0"/>
              <a:t>1926 Subpart E - Personal Protective &amp; Life Saving Equipment</a:t>
            </a:r>
          </a:p>
        </p:txBody>
      </p:sp>
      <p:sp>
        <p:nvSpPr>
          <p:cNvPr id="5" name="Content Placeholder 4">
            <a:extLst>
              <a:ext uri="{FF2B5EF4-FFF2-40B4-BE49-F238E27FC236}">
                <a16:creationId xmlns:a16="http://schemas.microsoft.com/office/drawing/2014/main" id="{DE200037-8738-29A6-F22D-BD60DB8CF0BE}"/>
              </a:ext>
            </a:extLst>
          </p:cNvPr>
          <p:cNvSpPr>
            <a:spLocks noGrp="1"/>
          </p:cNvSpPr>
          <p:nvPr>
            <p:ph idx="1"/>
          </p:nvPr>
        </p:nvSpPr>
        <p:spPr/>
        <p:txBody>
          <a:bodyPr/>
          <a:lstStyle/>
          <a:p>
            <a:r>
              <a:rPr lang="en-US" sz="2800" b="0" i="0" u="none" strike="noStrike" dirty="0">
                <a:solidFill>
                  <a:srgbClr val="003399"/>
                </a:solidFill>
                <a:effectLst/>
                <a:latin typeface="Helvetica Neue"/>
                <a:hlinkClick r:id="rId3" tooltip="1926.104"/>
              </a:rPr>
              <a:t>1926.104 - Safety belts, lifelines, and lanyards</a:t>
            </a:r>
            <a:endParaRPr lang="en-US" sz="2800" b="0" i="0" u="none" strike="noStrike" dirty="0">
              <a:solidFill>
                <a:srgbClr val="003399"/>
              </a:solidFill>
              <a:effectLst/>
              <a:latin typeface="Helvetica Neue"/>
            </a:endParaRPr>
          </a:p>
          <a:p>
            <a:pPr marL="0" indent="0">
              <a:buNone/>
            </a:pPr>
            <a:r>
              <a:rPr lang="en-US" sz="2000" u="none" strike="noStrike" dirty="0">
                <a:solidFill>
                  <a:srgbClr val="333333"/>
                </a:solidFill>
                <a:latin typeface="Helvetica Neue"/>
                <a:hlinkClick r:id="rId3"/>
              </a:rPr>
              <a:t>https://www.osha.gov/laws-regs/regulations/standardnumber/1926/1926.104</a:t>
            </a:r>
            <a:r>
              <a:rPr lang="en-US" sz="2000" u="none" strike="noStrike" dirty="0">
                <a:solidFill>
                  <a:srgbClr val="333333"/>
                </a:solidFill>
                <a:latin typeface="Helvetica Neue"/>
              </a:rPr>
              <a:t> </a:t>
            </a:r>
          </a:p>
          <a:p>
            <a:r>
              <a:rPr lang="en-US" sz="2800" b="0" i="0" u="none" strike="noStrike" dirty="0">
                <a:solidFill>
                  <a:srgbClr val="003399"/>
                </a:solidFill>
                <a:effectLst/>
                <a:latin typeface="Helvetica Neue"/>
                <a:hlinkClick r:id="rId4" tooltip="1926.105"/>
              </a:rPr>
              <a:t>1926.105 - Safety nets</a:t>
            </a:r>
            <a:endParaRPr lang="en-US" sz="2800" b="0" i="0" u="none" strike="noStrike" dirty="0">
              <a:solidFill>
                <a:srgbClr val="003399"/>
              </a:solidFill>
              <a:effectLst/>
              <a:latin typeface="Helvetica Neue"/>
            </a:endParaRPr>
          </a:p>
          <a:p>
            <a:pPr marL="0" indent="0">
              <a:buNone/>
            </a:pPr>
            <a:r>
              <a:rPr lang="en-US" sz="2000" b="0" i="0" u="none" strike="noStrike" dirty="0">
                <a:solidFill>
                  <a:srgbClr val="003399"/>
                </a:solidFill>
                <a:effectLst/>
                <a:latin typeface="Helvetica Neue"/>
                <a:hlinkClick r:id="rId4"/>
              </a:rPr>
              <a:t>https://www.osha.gov/laws-regs/regulations/standardnumber/1926/1926.105</a:t>
            </a:r>
            <a:r>
              <a:rPr lang="en-US" sz="2000" b="0" i="0" u="none" strike="noStrike" dirty="0">
                <a:solidFill>
                  <a:srgbClr val="003399"/>
                </a:solidFill>
                <a:effectLst/>
                <a:latin typeface="Helvetica Neue"/>
              </a:rPr>
              <a:t> </a:t>
            </a:r>
          </a:p>
        </p:txBody>
      </p:sp>
    </p:spTree>
    <p:extLst>
      <p:ext uri="{BB962C8B-B14F-4D97-AF65-F5344CB8AC3E}">
        <p14:creationId xmlns:p14="http://schemas.microsoft.com/office/powerpoint/2010/main" val="29096998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sz="4400" dirty="0"/>
              <a:t>Life Saving Equipment</a:t>
            </a:r>
            <a:endParaRPr lang="en-US" dirty="0"/>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1111044" y="2549012"/>
            <a:ext cx="3421626" cy="2467896"/>
          </a:xfrm>
        </p:spPr>
        <p:txBody>
          <a:bodyPr/>
          <a:lstStyle/>
          <a:p>
            <a:pPr algn="l"/>
            <a:r>
              <a:rPr lang="en-US" b="0" i="0" dirty="0">
                <a:solidFill>
                  <a:srgbClr val="333333"/>
                </a:solidFill>
                <a:effectLst/>
                <a:latin typeface="Helvetica Neue"/>
              </a:rPr>
              <a:t>Lifelines, safety harnesses, and lanyards shall be used only for employee safeguarding</a:t>
            </a:r>
          </a:p>
          <a:p>
            <a:pPr algn="l"/>
            <a:endParaRPr lang="en-US" b="0" i="0" dirty="0">
              <a:solidFill>
                <a:srgbClr val="333333"/>
              </a:solidFill>
              <a:effectLst/>
              <a:latin typeface="Helvetica Neue"/>
            </a:endParaRPr>
          </a:p>
        </p:txBody>
      </p:sp>
      <p:pic>
        <p:nvPicPr>
          <p:cNvPr id="6" name="Picture 5" descr="A picture containing a harness and lanyard.">
            <a:extLst>
              <a:ext uri="{FF2B5EF4-FFF2-40B4-BE49-F238E27FC236}">
                <a16:creationId xmlns:a16="http://schemas.microsoft.com/office/drawing/2014/main" id="{F647AFB5-A77D-81D1-240C-3935D1DA2BC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345858" y="1270219"/>
            <a:ext cx="7538225" cy="5025483"/>
          </a:xfrm>
          <a:prstGeom prst="rect">
            <a:avLst/>
          </a:prstGeom>
        </p:spPr>
      </p:pic>
    </p:spTree>
    <p:extLst>
      <p:ext uri="{BB962C8B-B14F-4D97-AF65-F5344CB8AC3E}">
        <p14:creationId xmlns:p14="http://schemas.microsoft.com/office/powerpoint/2010/main" val="2192281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sz="4400" dirty="0"/>
              <a:t>What is a Lifeline</a:t>
            </a:r>
            <a:endParaRPr lang="en-US" dirty="0"/>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748990" y="1353014"/>
            <a:ext cx="10980894" cy="5025483"/>
          </a:xfrm>
        </p:spPr>
        <p:txBody>
          <a:bodyPr/>
          <a:lstStyle/>
          <a:p>
            <a:pPr algn="l"/>
            <a:r>
              <a:rPr lang="en-US" b="0" i="0" dirty="0">
                <a:solidFill>
                  <a:srgbClr val="333333"/>
                </a:solidFill>
                <a:effectLst/>
                <a:latin typeface="Helvetica Neue"/>
              </a:rPr>
              <a:t>A lifeline is a component consisting of a flexible line for connection to an anchorage at one end to hang vertically (vertical lifeline) or for connection to anchorages at both ends to stretch horizontally (horizontal lifeline), and which serves as a means for connecting other components of a Personal Fall Arrest System (PFAS) to the anchorage</a:t>
            </a:r>
          </a:p>
          <a:p>
            <a:pPr algn="l"/>
            <a:endParaRPr lang="en-US" b="0" i="0" dirty="0">
              <a:solidFill>
                <a:srgbClr val="333333"/>
              </a:solidFill>
              <a:effectLst/>
              <a:latin typeface="Helvetica Neue"/>
            </a:endParaRPr>
          </a:p>
        </p:txBody>
      </p:sp>
    </p:spTree>
    <p:extLst>
      <p:ext uri="{BB962C8B-B14F-4D97-AF65-F5344CB8AC3E}">
        <p14:creationId xmlns:p14="http://schemas.microsoft.com/office/powerpoint/2010/main" val="13799717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46F96-0623-F831-7D7E-7DB57FF0AB23}"/>
              </a:ext>
            </a:extLst>
          </p:cNvPr>
          <p:cNvSpPr>
            <a:spLocks noGrp="1"/>
          </p:cNvSpPr>
          <p:nvPr>
            <p:ph type="title"/>
          </p:nvPr>
        </p:nvSpPr>
        <p:spPr/>
        <p:txBody>
          <a:bodyPr/>
          <a:lstStyle/>
          <a:p>
            <a:r>
              <a:rPr lang="en-US" b="1" dirty="0"/>
              <a:t>Worker Rights &amp; Employer Responsibilities </a:t>
            </a:r>
          </a:p>
        </p:txBody>
      </p:sp>
      <p:pic>
        <p:nvPicPr>
          <p:cNvPr id="5" name="Picture 4" descr="Poster titled, &quot;Job Safety and Health, It's the Law!&quot; distributed by OSHA.">
            <a:extLst>
              <a:ext uri="{FF2B5EF4-FFF2-40B4-BE49-F238E27FC236}">
                <a16:creationId xmlns:a16="http://schemas.microsoft.com/office/drawing/2014/main" id="{48A3AA00-DA5E-2D34-7C48-85E64F1086D7}"/>
              </a:ext>
            </a:extLst>
          </p:cNvPr>
          <p:cNvPicPr>
            <a:picLocks noChangeAspect="1"/>
          </p:cNvPicPr>
          <p:nvPr/>
        </p:nvPicPr>
        <p:blipFill>
          <a:blip r:embed="rId3"/>
          <a:stretch>
            <a:fillRect/>
          </a:stretch>
        </p:blipFill>
        <p:spPr>
          <a:xfrm>
            <a:off x="3130671" y="988953"/>
            <a:ext cx="5930658" cy="5686492"/>
          </a:xfrm>
          <a:prstGeom prst="rect">
            <a:avLst/>
          </a:prstGeom>
        </p:spPr>
      </p:pic>
    </p:spTree>
    <p:extLst>
      <p:ext uri="{BB962C8B-B14F-4D97-AF65-F5344CB8AC3E}">
        <p14:creationId xmlns:p14="http://schemas.microsoft.com/office/powerpoint/2010/main" val="39761628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sz="4400" dirty="0"/>
              <a:t>Life Saving Equipment </a:t>
            </a:r>
            <a:r>
              <a:rPr lang="en-US" dirty="0"/>
              <a:t>(continued)</a:t>
            </a:r>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748990" y="1353014"/>
            <a:ext cx="10604810" cy="5025483"/>
          </a:xfrm>
        </p:spPr>
        <p:txBody>
          <a:bodyPr/>
          <a:lstStyle/>
          <a:p>
            <a:pPr algn="l"/>
            <a:r>
              <a:rPr lang="en-US" b="0" i="0" dirty="0">
                <a:solidFill>
                  <a:srgbClr val="333333"/>
                </a:solidFill>
                <a:effectLst/>
                <a:latin typeface="Helvetica Neue"/>
              </a:rPr>
              <a:t>Any lifeline, safety harness, or lanyard actually subjected to in-service loading, as distinguished from static load testing, shall be immediately removed from service and shall not be used again for employee safeguarding </a:t>
            </a:r>
          </a:p>
          <a:p>
            <a:pPr algn="l"/>
            <a:r>
              <a:rPr lang="en-US" b="0" i="0" dirty="0">
                <a:solidFill>
                  <a:srgbClr val="333333"/>
                </a:solidFill>
                <a:effectLst/>
                <a:latin typeface="Helvetica Neue"/>
              </a:rPr>
              <a:t>Lifelines shall be secured above the point of operation to an anchorage or structural member capable of supporting a minimum dead weight of 5,400 pounds</a:t>
            </a:r>
            <a:endParaRPr lang="en-US" dirty="0"/>
          </a:p>
        </p:txBody>
      </p:sp>
    </p:spTree>
    <p:extLst>
      <p:ext uri="{BB962C8B-B14F-4D97-AF65-F5344CB8AC3E}">
        <p14:creationId xmlns:p14="http://schemas.microsoft.com/office/powerpoint/2010/main" val="2097414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dirty="0"/>
              <a:t>Lifelines</a:t>
            </a:r>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748990" y="1353014"/>
            <a:ext cx="5789462" cy="5025483"/>
          </a:xfrm>
        </p:spPr>
        <p:txBody>
          <a:bodyPr/>
          <a:lstStyle/>
          <a:p>
            <a:pPr algn="l"/>
            <a:r>
              <a:rPr lang="en-US" b="0" i="0" dirty="0">
                <a:solidFill>
                  <a:srgbClr val="333333"/>
                </a:solidFill>
                <a:effectLst/>
                <a:latin typeface="Helvetica Neue"/>
              </a:rPr>
              <a:t>Lifelines used in areas where the lifeline may be subjected to cutting or abrasion (example rock scaling operation), shall be a minimum of 7</a:t>
            </a:r>
            <a:r>
              <a:rPr lang="en-US" dirty="0">
                <a:solidFill>
                  <a:srgbClr val="333333"/>
                </a:solidFill>
                <a:latin typeface="Helvetica Neue"/>
              </a:rPr>
              <a:t>/8</a:t>
            </a:r>
            <a:r>
              <a:rPr lang="en-US" b="0" i="0" dirty="0">
                <a:solidFill>
                  <a:srgbClr val="333333"/>
                </a:solidFill>
                <a:effectLst/>
                <a:latin typeface="Helvetica Neue"/>
              </a:rPr>
              <a:t> -inch wire core manila rope</a:t>
            </a:r>
          </a:p>
          <a:p>
            <a:pPr algn="l"/>
            <a:r>
              <a:rPr lang="en-US" b="0" i="0" dirty="0">
                <a:solidFill>
                  <a:srgbClr val="333333"/>
                </a:solidFill>
                <a:effectLst/>
                <a:latin typeface="Helvetica Neue"/>
              </a:rPr>
              <a:t>For all other lifeline applications, a minimum of 3</a:t>
            </a:r>
            <a:r>
              <a:rPr lang="en-US" dirty="0">
                <a:solidFill>
                  <a:srgbClr val="333333"/>
                </a:solidFill>
                <a:latin typeface="Helvetica Neue"/>
              </a:rPr>
              <a:t>/4</a:t>
            </a:r>
            <a:r>
              <a:rPr lang="en-US" b="0" i="0" dirty="0">
                <a:solidFill>
                  <a:srgbClr val="333333"/>
                </a:solidFill>
                <a:effectLst/>
                <a:latin typeface="Helvetica Neue"/>
              </a:rPr>
              <a:t> -inch manila or equivalent, with a minimum breaking strength of 5,000 pounds, shall be used</a:t>
            </a:r>
          </a:p>
          <a:p>
            <a:pPr algn="l"/>
            <a:endParaRPr lang="en-US" b="0" i="0" dirty="0">
              <a:solidFill>
                <a:srgbClr val="333333"/>
              </a:solidFill>
              <a:effectLst/>
              <a:latin typeface="Helvetica Neue"/>
            </a:endParaRPr>
          </a:p>
          <a:p>
            <a:endParaRPr lang="en-US" dirty="0"/>
          </a:p>
        </p:txBody>
      </p:sp>
      <p:pic>
        <p:nvPicPr>
          <p:cNvPr id="6" name="Picture 5" descr="A picture containing manila rope&#10;&#10;">
            <a:extLst>
              <a:ext uri="{FF2B5EF4-FFF2-40B4-BE49-F238E27FC236}">
                <a16:creationId xmlns:a16="http://schemas.microsoft.com/office/drawing/2014/main" id="{B6989DCD-83DE-CA77-1679-7EA329B5BB0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rot="5400000">
            <a:off x="6933627" y="2403363"/>
            <a:ext cx="5970013" cy="2939260"/>
          </a:xfrm>
          <a:prstGeom prst="rect">
            <a:avLst/>
          </a:prstGeom>
        </p:spPr>
      </p:pic>
    </p:spTree>
    <p:extLst>
      <p:ext uri="{BB962C8B-B14F-4D97-AF65-F5344CB8AC3E}">
        <p14:creationId xmlns:p14="http://schemas.microsoft.com/office/powerpoint/2010/main" val="3211237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dirty="0"/>
              <a:t>Safety Belt Lanyards</a:t>
            </a:r>
          </a:p>
        </p:txBody>
      </p:sp>
      <p:pic>
        <p:nvPicPr>
          <p:cNvPr id="7" name="Picture 6" descr="A person wearing a safety vest with harness and lanyard">
            <a:extLst>
              <a:ext uri="{FF2B5EF4-FFF2-40B4-BE49-F238E27FC236}">
                <a16:creationId xmlns:a16="http://schemas.microsoft.com/office/drawing/2014/main" id="{E9E443A0-8500-5645-48FC-F6708F737D1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508793" y="1092324"/>
            <a:ext cx="2010697" cy="3016046"/>
          </a:xfrm>
          <a:prstGeom prst="rect">
            <a:avLst/>
          </a:prstGeom>
        </p:spPr>
      </p:pic>
      <p:pic>
        <p:nvPicPr>
          <p:cNvPr id="9" name="Picture 8" descr="A picture containing a close up of green rope">
            <a:extLst>
              <a:ext uri="{FF2B5EF4-FFF2-40B4-BE49-F238E27FC236}">
                <a16:creationId xmlns:a16="http://schemas.microsoft.com/office/drawing/2014/main" id="{4E7154EA-F8B9-3863-B10B-7B5D4F6FA48B}"/>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17279" y="4423196"/>
            <a:ext cx="2993726" cy="2245295"/>
          </a:xfrm>
          <a:prstGeom prst="rect">
            <a:avLst/>
          </a:prstGeom>
        </p:spPr>
      </p:pic>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a:xfrm>
            <a:off x="5473750" y="2137045"/>
            <a:ext cx="5700971" cy="3408798"/>
          </a:xfrm>
        </p:spPr>
        <p:txBody>
          <a:bodyPr/>
          <a:lstStyle/>
          <a:p>
            <a:pPr algn="l"/>
            <a:r>
              <a:rPr lang="en-US" b="0" i="0" dirty="0">
                <a:solidFill>
                  <a:srgbClr val="333333"/>
                </a:solidFill>
                <a:effectLst/>
                <a:latin typeface="Helvetica Neue"/>
              </a:rPr>
              <a:t>Safety belt lanyard shall be a minimum of 1</a:t>
            </a:r>
            <a:r>
              <a:rPr lang="en-US" dirty="0">
                <a:solidFill>
                  <a:srgbClr val="333333"/>
                </a:solidFill>
                <a:latin typeface="Helvetica Neue"/>
              </a:rPr>
              <a:t>/2</a:t>
            </a:r>
            <a:r>
              <a:rPr lang="en-US" b="0" i="0" dirty="0">
                <a:solidFill>
                  <a:srgbClr val="333333"/>
                </a:solidFill>
                <a:effectLst/>
                <a:latin typeface="Helvetica Neue"/>
              </a:rPr>
              <a:t> -inch nylon, or equivalent, with a maximum length to provide for a fall of no greater than 6 feet </a:t>
            </a:r>
          </a:p>
          <a:p>
            <a:pPr algn="l"/>
            <a:r>
              <a:rPr lang="en-US" b="0" i="0" dirty="0">
                <a:solidFill>
                  <a:srgbClr val="333333"/>
                </a:solidFill>
                <a:effectLst/>
                <a:latin typeface="Helvetica Neue"/>
              </a:rPr>
              <a:t>The rope shall have a nominal breaking strength of 5,400 pounds</a:t>
            </a:r>
          </a:p>
          <a:p>
            <a:pPr algn="l"/>
            <a:endParaRPr lang="en-US" b="0" i="0" dirty="0">
              <a:solidFill>
                <a:srgbClr val="333333"/>
              </a:solidFill>
              <a:effectLst/>
              <a:latin typeface="Helvetica Neue"/>
            </a:endParaRPr>
          </a:p>
          <a:p>
            <a:endParaRPr lang="en-US" dirty="0"/>
          </a:p>
        </p:txBody>
      </p:sp>
    </p:spTree>
    <p:extLst>
      <p:ext uri="{BB962C8B-B14F-4D97-AF65-F5344CB8AC3E}">
        <p14:creationId xmlns:p14="http://schemas.microsoft.com/office/powerpoint/2010/main" val="14234278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28C75-90AA-0ECC-1F3A-6C2C58622255}"/>
              </a:ext>
            </a:extLst>
          </p:cNvPr>
          <p:cNvSpPr>
            <a:spLocks noGrp="1"/>
          </p:cNvSpPr>
          <p:nvPr>
            <p:ph type="title"/>
          </p:nvPr>
        </p:nvSpPr>
        <p:spPr/>
        <p:txBody>
          <a:bodyPr/>
          <a:lstStyle/>
          <a:p>
            <a:r>
              <a:rPr lang="en-US" dirty="0"/>
              <a:t>Safety Belts and Lanyards</a:t>
            </a:r>
          </a:p>
        </p:txBody>
      </p:sp>
      <p:sp>
        <p:nvSpPr>
          <p:cNvPr id="3" name="Content Placeholder 2">
            <a:extLst>
              <a:ext uri="{FF2B5EF4-FFF2-40B4-BE49-F238E27FC236}">
                <a16:creationId xmlns:a16="http://schemas.microsoft.com/office/drawing/2014/main" id="{AD465093-DAEB-29D2-5630-9BDD14B6C3DE}"/>
              </a:ext>
            </a:extLst>
          </p:cNvPr>
          <p:cNvSpPr>
            <a:spLocks noGrp="1"/>
          </p:cNvSpPr>
          <p:nvPr>
            <p:ph idx="1"/>
          </p:nvPr>
        </p:nvSpPr>
        <p:spPr/>
        <p:txBody>
          <a:bodyPr/>
          <a:lstStyle/>
          <a:p>
            <a:pPr algn="l"/>
            <a:r>
              <a:rPr lang="en-US" dirty="0">
                <a:solidFill>
                  <a:srgbClr val="333333"/>
                </a:solidFill>
                <a:latin typeface="Helvetica Neue"/>
              </a:rPr>
              <a:t>S</a:t>
            </a:r>
            <a:r>
              <a:rPr lang="en-US" b="0" i="0" dirty="0">
                <a:solidFill>
                  <a:srgbClr val="333333"/>
                </a:solidFill>
                <a:effectLst/>
                <a:latin typeface="Helvetica Neue"/>
              </a:rPr>
              <a:t>afety belt and lanyard hardware shall be drop forged or pressed steel, cadmium plated in accordance with type 1, Class B plating specified in Federal Specification QQ-P-416. Surface shall be smooth and free of sharp edges.</a:t>
            </a:r>
          </a:p>
          <a:p>
            <a:pPr algn="l"/>
            <a:r>
              <a:rPr lang="en-US" dirty="0">
                <a:solidFill>
                  <a:srgbClr val="333333"/>
                </a:solidFill>
                <a:latin typeface="Helvetica Neue"/>
              </a:rPr>
              <a:t>S</a:t>
            </a:r>
            <a:r>
              <a:rPr lang="en-US" b="0" i="0" dirty="0">
                <a:solidFill>
                  <a:srgbClr val="333333"/>
                </a:solidFill>
                <a:effectLst/>
                <a:latin typeface="Helvetica Neue"/>
              </a:rPr>
              <a:t>afety belt and lanyard hardware, except rivets, shall be capable of withstanding a tensile loading of 4,000 pounds without cracking, breaking, or taking a permanent deformation</a:t>
            </a:r>
          </a:p>
          <a:p>
            <a:endParaRPr lang="en-US" dirty="0"/>
          </a:p>
        </p:txBody>
      </p:sp>
    </p:spTree>
    <p:extLst>
      <p:ext uri="{BB962C8B-B14F-4D97-AF65-F5344CB8AC3E}">
        <p14:creationId xmlns:p14="http://schemas.microsoft.com/office/powerpoint/2010/main" val="16897182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p:txBody>
          <a:bodyPr/>
          <a:lstStyle/>
          <a:p>
            <a:r>
              <a:rPr lang="en-US" dirty="0"/>
              <a:t>Safety Net Requirements </a:t>
            </a:r>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a:xfrm>
            <a:off x="748990" y="1353014"/>
            <a:ext cx="6222081" cy="5025483"/>
          </a:xfrm>
        </p:spPr>
        <p:txBody>
          <a:bodyPr/>
          <a:lstStyle/>
          <a:p>
            <a:pPr algn="l"/>
            <a:r>
              <a:rPr lang="en-US" b="0" i="0" dirty="0">
                <a:solidFill>
                  <a:srgbClr val="333333"/>
                </a:solidFill>
                <a:effectLst/>
                <a:latin typeface="Helvetica Neue"/>
              </a:rPr>
              <a:t>Safety nets shall be provided when workplaces are more than 25 feet above the ground or water surface, or other surfaces where the use of ladders, scaffolds, catch platforms, temporary floors, safety lines, or safety belts is impractical</a:t>
            </a:r>
          </a:p>
          <a:p>
            <a:pPr algn="l"/>
            <a:r>
              <a:rPr lang="en-US" b="0" i="0" dirty="0">
                <a:solidFill>
                  <a:srgbClr val="333333"/>
                </a:solidFill>
                <a:effectLst/>
                <a:latin typeface="Helvetica Neue"/>
              </a:rPr>
              <a:t>Where safety net protection is required, operations shall not be undertaken until the net is in place and has been tested</a:t>
            </a:r>
          </a:p>
          <a:p>
            <a:endParaRPr lang="en-US" dirty="0"/>
          </a:p>
        </p:txBody>
      </p:sp>
      <p:pic>
        <p:nvPicPr>
          <p:cNvPr id="6" name="Picture 5" descr="A picture containing a construction safety net on the side of a building.">
            <a:extLst>
              <a:ext uri="{FF2B5EF4-FFF2-40B4-BE49-F238E27FC236}">
                <a16:creationId xmlns:a16="http://schemas.microsoft.com/office/drawing/2014/main" id="{558A7F2C-ACB6-5F15-AC38-ECA24E13357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225625" y="1917338"/>
            <a:ext cx="4534985" cy="3023323"/>
          </a:xfrm>
          <a:prstGeom prst="rect">
            <a:avLst/>
          </a:prstGeom>
        </p:spPr>
      </p:pic>
    </p:spTree>
    <p:extLst>
      <p:ext uri="{BB962C8B-B14F-4D97-AF65-F5344CB8AC3E}">
        <p14:creationId xmlns:p14="http://schemas.microsoft.com/office/powerpoint/2010/main" val="29493208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p:txBody>
          <a:bodyPr/>
          <a:lstStyle/>
          <a:p>
            <a:r>
              <a:rPr lang="en-US" dirty="0"/>
              <a:t>Safety Net Requirements (continued)</a:t>
            </a:r>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p:txBody>
          <a:bodyPr/>
          <a:lstStyle/>
          <a:p>
            <a:pPr algn="l"/>
            <a:r>
              <a:rPr lang="en-US" b="0" i="0" dirty="0">
                <a:solidFill>
                  <a:srgbClr val="333333"/>
                </a:solidFill>
                <a:effectLst/>
                <a:latin typeface="Helvetica Neue"/>
              </a:rPr>
              <a:t>Nets shall extend 8 feet beyond the edge of the work surface where employees are exposed and shall be installed as close under the work surface as practical, but in no case more than 25 feet below such work surface </a:t>
            </a:r>
          </a:p>
          <a:p>
            <a:pPr algn="l"/>
            <a:r>
              <a:rPr lang="en-US" b="0" i="0" dirty="0">
                <a:solidFill>
                  <a:srgbClr val="333333"/>
                </a:solidFill>
                <a:effectLst/>
                <a:latin typeface="Helvetica Neue"/>
              </a:rPr>
              <a:t>Nets shall be hung with sufficient clearance to prevent user's contact with the surfaces or structures below. Such clearances shall be determined by impact load testing.</a:t>
            </a:r>
          </a:p>
          <a:p>
            <a:pPr algn="l"/>
            <a:r>
              <a:rPr lang="en-US" b="0" i="0" dirty="0">
                <a:solidFill>
                  <a:srgbClr val="333333"/>
                </a:solidFill>
                <a:effectLst/>
                <a:latin typeface="Helvetica Neue"/>
              </a:rPr>
              <a:t>It is intended that only one level of nets be required for bridge construction</a:t>
            </a:r>
          </a:p>
          <a:p>
            <a:endParaRPr lang="en-US" dirty="0"/>
          </a:p>
        </p:txBody>
      </p:sp>
    </p:spTree>
    <p:extLst>
      <p:ext uri="{BB962C8B-B14F-4D97-AF65-F5344CB8AC3E}">
        <p14:creationId xmlns:p14="http://schemas.microsoft.com/office/powerpoint/2010/main" val="41704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p:txBody>
          <a:bodyPr/>
          <a:lstStyle/>
          <a:p>
            <a:r>
              <a:rPr lang="en-US" dirty="0"/>
              <a:t>Safety Nets</a:t>
            </a:r>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a:xfrm>
            <a:off x="748990" y="1353014"/>
            <a:ext cx="5834690" cy="5025483"/>
          </a:xfrm>
        </p:spPr>
        <p:txBody>
          <a:bodyPr/>
          <a:lstStyle/>
          <a:p>
            <a:pPr algn="l"/>
            <a:r>
              <a:rPr lang="en-US" b="0" i="0" dirty="0">
                <a:solidFill>
                  <a:srgbClr val="333333"/>
                </a:solidFill>
                <a:effectLst/>
                <a:latin typeface="Helvetica Neue"/>
              </a:rPr>
              <a:t>The mesh size of nets shall not exceed 6 inches by 6 inches</a:t>
            </a:r>
          </a:p>
          <a:p>
            <a:pPr algn="l"/>
            <a:r>
              <a:rPr lang="en-US" b="0" i="0" dirty="0">
                <a:solidFill>
                  <a:srgbClr val="333333"/>
                </a:solidFill>
                <a:effectLst/>
                <a:latin typeface="Helvetica Neue"/>
              </a:rPr>
              <a:t> All nets shall meet accepted performance standards of 17,500 foot-pounds minimum impact resistance as determined and certified by the manufacturers and shall bear a label of proof test </a:t>
            </a:r>
          </a:p>
          <a:p>
            <a:endParaRPr lang="en-US" dirty="0"/>
          </a:p>
        </p:txBody>
      </p:sp>
      <p:pic>
        <p:nvPicPr>
          <p:cNvPr id="8" name="Picture 7" descr="A picture containing a safety net with 6x6 squares">
            <a:extLst>
              <a:ext uri="{FF2B5EF4-FFF2-40B4-BE49-F238E27FC236}">
                <a16:creationId xmlns:a16="http://schemas.microsoft.com/office/drawing/2014/main" id="{C320E9B8-0887-02AF-6318-C78FC45254D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3260" y="1813560"/>
            <a:ext cx="4846320" cy="3230880"/>
          </a:xfrm>
          <a:prstGeom prst="rect">
            <a:avLst/>
          </a:prstGeom>
        </p:spPr>
      </p:pic>
    </p:spTree>
    <p:extLst>
      <p:ext uri="{BB962C8B-B14F-4D97-AF65-F5344CB8AC3E}">
        <p14:creationId xmlns:p14="http://schemas.microsoft.com/office/powerpoint/2010/main" val="9360308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9B7D7-062C-B820-DC65-DB816EA7EF6C}"/>
              </a:ext>
            </a:extLst>
          </p:cNvPr>
          <p:cNvSpPr>
            <a:spLocks noGrp="1"/>
          </p:cNvSpPr>
          <p:nvPr>
            <p:ph type="title"/>
          </p:nvPr>
        </p:nvSpPr>
        <p:spPr/>
        <p:txBody>
          <a:bodyPr/>
          <a:lstStyle/>
          <a:p>
            <a:r>
              <a:rPr lang="en-US" dirty="0"/>
              <a:t>Safety Nets (continued) </a:t>
            </a:r>
          </a:p>
        </p:txBody>
      </p:sp>
      <p:sp>
        <p:nvSpPr>
          <p:cNvPr id="3" name="Content Placeholder 2">
            <a:extLst>
              <a:ext uri="{FF2B5EF4-FFF2-40B4-BE49-F238E27FC236}">
                <a16:creationId xmlns:a16="http://schemas.microsoft.com/office/drawing/2014/main" id="{66475580-675A-8D7E-5BF7-D114A76BC429}"/>
              </a:ext>
            </a:extLst>
          </p:cNvPr>
          <p:cNvSpPr>
            <a:spLocks noGrp="1"/>
          </p:cNvSpPr>
          <p:nvPr>
            <p:ph idx="1"/>
          </p:nvPr>
        </p:nvSpPr>
        <p:spPr>
          <a:xfrm>
            <a:off x="748991" y="1353014"/>
            <a:ext cx="5897616" cy="5025483"/>
          </a:xfrm>
        </p:spPr>
        <p:txBody>
          <a:bodyPr/>
          <a:lstStyle/>
          <a:p>
            <a:r>
              <a:rPr lang="en-US" b="0" i="0" dirty="0">
                <a:solidFill>
                  <a:srgbClr val="333333"/>
                </a:solidFill>
                <a:effectLst/>
                <a:latin typeface="Helvetica Neue"/>
              </a:rPr>
              <a:t>Edge ropes shall provide a minimum breaking strength of 5,000 pounds</a:t>
            </a:r>
          </a:p>
          <a:p>
            <a:pPr algn="l"/>
            <a:r>
              <a:rPr lang="en-US" b="0" i="0" dirty="0">
                <a:solidFill>
                  <a:srgbClr val="333333"/>
                </a:solidFill>
                <a:effectLst/>
                <a:latin typeface="Helvetica Neue"/>
              </a:rPr>
              <a:t>Forged steel safety hooks or shackles shall be used to fasten the net to its supports</a:t>
            </a:r>
          </a:p>
          <a:p>
            <a:pPr algn="l"/>
            <a:r>
              <a:rPr lang="en-US" b="0" i="0" dirty="0">
                <a:solidFill>
                  <a:srgbClr val="333333"/>
                </a:solidFill>
                <a:effectLst/>
                <a:latin typeface="Helvetica Neue"/>
              </a:rPr>
              <a:t>Connections between net panels shall develop the full strength of the net</a:t>
            </a:r>
          </a:p>
          <a:p>
            <a:endParaRPr lang="en-US" dirty="0"/>
          </a:p>
        </p:txBody>
      </p:sp>
      <p:pic>
        <p:nvPicPr>
          <p:cNvPr id="5" name="Picture 4" descr="A high angle view of a building under construction with a safety net">
            <a:extLst>
              <a:ext uri="{FF2B5EF4-FFF2-40B4-BE49-F238E27FC236}">
                <a16:creationId xmlns:a16="http://schemas.microsoft.com/office/drawing/2014/main" id="{4F4B4A96-1807-E9A6-B717-D4E2AFE632FF}"/>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32351" y="1883400"/>
            <a:ext cx="4636800" cy="3091200"/>
          </a:xfrm>
          <a:prstGeom prst="rect">
            <a:avLst/>
          </a:prstGeom>
        </p:spPr>
      </p:pic>
    </p:spTree>
    <p:extLst>
      <p:ext uri="{BB962C8B-B14F-4D97-AF65-F5344CB8AC3E}">
        <p14:creationId xmlns:p14="http://schemas.microsoft.com/office/powerpoint/2010/main" val="31072103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4CBED-2B01-2B29-FF4A-F8E0113F3236}"/>
              </a:ext>
            </a:extLst>
          </p:cNvPr>
          <p:cNvSpPr>
            <a:spLocks noGrp="1"/>
          </p:cNvSpPr>
          <p:nvPr>
            <p:ph type="title"/>
          </p:nvPr>
        </p:nvSpPr>
        <p:spPr>
          <a:xfrm>
            <a:off x="748990" y="-701731"/>
            <a:ext cx="10604810" cy="701731"/>
          </a:xfrm>
        </p:spPr>
        <p:txBody>
          <a:bodyPr vert="horz" wrap="square" lIns="91440" tIns="45720" rIns="91440" bIns="45720" numCol="1" anchor="b" anchorCtr="0" compatLnSpc="1">
            <a:prstTxWarp prst="textNoShape">
              <a:avLst/>
            </a:prstTxWarp>
            <a:normAutofit/>
          </a:bodyPr>
          <a:lstStyle/>
          <a:p>
            <a:r>
              <a:rPr lang="en-US" dirty="0"/>
              <a:t>Behavior Based Safety</a:t>
            </a:r>
          </a:p>
        </p:txBody>
      </p:sp>
      <p:sp>
        <p:nvSpPr>
          <p:cNvPr id="3" name="Content Placeholder 2">
            <a:extLst>
              <a:ext uri="{FF2B5EF4-FFF2-40B4-BE49-F238E27FC236}">
                <a16:creationId xmlns:a16="http://schemas.microsoft.com/office/drawing/2014/main" id="{5E61F5EE-267C-1D5F-44E1-809575456DE9}"/>
              </a:ext>
            </a:extLst>
          </p:cNvPr>
          <p:cNvSpPr>
            <a:spLocks noGrp="1"/>
          </p:cNvSpPr>
          <p:nvPr>
            <p:ph idx="1"/>
          </p:nvPr>
        </p:nvSpPr>
        <p:spPr>
          <a:xfrm>
            <a:off x="748990" y="2390079"/>
            <a:ext cx="10604810" cy="701731"/>
          </a:xfrm>
        </p:spPr>
        <p:txBody>
          <a:bodyPr/>
          <a:lstStyle/>
          <a:p>
            <a:pPr marL="0" indent="0" algn="ctr">
              <a:buNone/>
            </a:pPr>
            <a:r>
              <a:rPr lang="en-US" sz="4400" b="1" i="0" u="none" strike="noStrike" dirty="0">
                <a:solidFill>
                  <a:srgbClr val="003399"/>
                </a:solidFill>
                <a:effectLst/>
                <a:latin typeface="+mj-lt"/>
              </a:rPr>
              <a:t>Behavior-Based Safety </a:t>
            </a:r>
            <a:endParaRPr lang="en-US" sz="3200" b="1" dirty="0">
              <a:latin typeface="+mj-lt"/>
            </a:endParaRPr>
          </a:p>
        </p:txBody>
      </p:sp>
    </p:spTree>
    <p:extLst>
      <p:ext uri="{BB962C8B-B14F-4D97-AF65-F5344CB8AC3E}">
        <p14:creationId xmlns:p14="http://schemas.microsoft.com/office/powerpoint/2010/main" val="3342656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94656-82AC-47BC-8465-5F577E63E24A}"/>
              </a:ext>
            </a:extLst>
          </p:cNvPr>
          <p:cNvSpPr>
            <a:spLocks noGrp="1"/>
          </p:cNvSpPr>
          <p:nvPr>
            <p:ph type="title"/>
          </p:nvPr>
        </p:nvSpPr>
        <p:spPr/>
        <p:txBody>
          <a:bodyPr>
            <a:normAutofit/>
          </a:bodyPr>
          <a:lstStyle/>
          <a:p>
            <a:r>
              <a:rPr lang="en-US" dirty="0"/>
              <a:t>What is a Behavior-Based Safety Program (BBS) </a:t>
            </a:r>
          </a:p>
        </p:txBody>
      </p:sp>
      <p:sp>
        <p:nvSpPr>
          <p:cNvPr id="3" name="Content Placeholder 2">
            <a:extLst>
              <a:ext uri="{FF2B5EF4-FFF2-40B4-BE49-F238E27FC236}">
                <a16:creationId xmlns:a16="http://schemas.microsoft.com/office/drawing/2014/main" id="{14109CF5-1D21-62F4-8CC9-CFD7B00C91E0}"/>
              </a:ext>
            </a:extLst>
          </p:cNvPr>
          <p:cNvSpPr>
            <a:spLocks noGrp="1"/>
          </p:cNvSpPr>
          <p:nvPr>
            <p:ph idx="1"/>
          </p:nvPr>
        </p:nvSpPr>
        <p:spPr/>
        <p:txBody>
          <a:bodyPr/>
          <a:lstStyle/>
          <a:p>
            <a:pPr marL="0" indent="0">
              <a:buNone/>
            </a:pPr>
            <a:r>
              <a:rPr lang="en-US" dirty="0"/>
              <a:t>The Behavior-Based Safety (BBS) program: </a:t>
            </a:r>
          </a:p>
          <a:p>
            <a:r>
              <a:rPr lang="en-US" dirty="0"/>
              <a:t>Takes in consideration of people’s attitudes, beliefs and feelings about safety at the workplace, and unearths the root causes of potential hazards and unsafe behaviors</a:t>
            </a:r>
          </a:p>
          <a:p>
            <a:r>
              <a:rPr lang="en-US" dirty="0"/>
              <a:t>People are the most valuable resource</a:t>
            </a:r>
          </a:p>
          <a:p>
            <a:r>
              <a:rPr lang="en-US" dirty="0"/>
              <a:t>People need the knowledge and confidence to make the right safety decisions</a:t>
            </a:r>
          </a:p>
          <a:p>
            <a:endParaRPr lang="en-US" dirty="0"/>
          </a:p>
          <a:p>
            <a:endParaRPr lang="en-US" dirty="0"/>
          </a:p>
        </p:txBody>
      </p:sp>
    </p:spTree>
    <p:extLst>
      <p:ext uri="{BB962C8B-B14F-4D97-AF65-F5344CB8AC3E}">
        <p14:creationId xmlns:p14="http://schemas.microsoft.com/office/powerpoint/2010/main" val="4090726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9E42-33FF-C21B-A41D-3D55BB8B14D8}"/>
              </a:ext>
            </a:extLst>
          </p:cNvPr>
          <p:cNvSpPr>
            <a:spLocks noGrp="1"/>
          </p:cNvSpPr>
          <p:nvPr>
            <p:ph type="title"/>
          </p:nvPr>
        </p:nvSpPr>
        <p:spPr/>
        <p:txBody>
          <a:bodyPr/>
          <a:lstStyle/>
          <a:p>
            <a:r>
              <a:rPr lang="en-US" b="1" dirty="0"/>
              <a:t>OSHA’s Whistleblower Protection Program</a:t>
            </a:r>
          </a:p>
        </p:txBody>
      </p:sp>
      <p:sp>
        <p:nvSpPr>
          <p:cNvPr id="3" name="Content Placeholder 2">
            <a:extLst>
              <a:ext uri="{FF2B5EF4-FFF2-40B4-BE49-F238E27FC236}">
                <a16:creationId xmlns:a16="http://schemas.microsoft.com/office/drawing/2014/main" id="{C4B8BEA9-5F2F-9DB7-5F68-FF895D95584D}"/>
              </a:ext>
            </a:extLst>
          </p:cNvPr>
          <p:cNvSpPr>
            <a:spLocks noGrp="1"/>
          </p:cNvSpPr>
          <p:nvPr>
            <p:ph idx="1"/>
          </p:nvPr>
        </p:nvSpPr>
        <p:spPr>
          <a:xfrm>
            <a:off x="748989" y="1353014"/>
            <a:ext cx="9683037" cy="5025483"/>
          </a:xfrm>
        </p:spPr>
        <p:txBody>
          <a:bodyPr/>
          <a:lstStyle/>
          <a:p>
            <a:pPr marL="0" indent="0">
              <a:buNone/>
            </a:pPr>
            <a:r>
              <a:rPr lang="en-US" dirty="0"/>
              <a:t>An employer cannot retaliate against you for exercising your rights under the Department of Labor’s whistleblower protection laws.</a:t>
            </a:r>
          </a:p>
          <a:p>
            <a:pPr marL="0" indent="0">
              <a:buNone/>
            </a:pPr>
            <a:endParaRPr lang="en-US" dirty="0"/>
          </a:p>
        </p:txBody>
      </p:sp>
      <p:pic>
        <p:nvPicPr>
          <p:cNvPr id="8" name="Picture 7" descr="Qr code&#10;&#10;https://www.osha.gov/sites/default/files/publications/OSHA3638.pdf">
            <a:extLst>
              <a:ext uri="{FF2B5EF4-FFF2-40B4-BE49-F238E27FC236}">
                <a16:creationId xmlns:a16="http://schemas.microsoft.com/office/drawing/2014/main" id="{C10487A1-E71B-A321-4361-F65675191C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2284" y="5888746"/>
            <a:ext cx="752674" cy="752674"/>
          </a:xfrm>
          <a:prstGeom prst="rect">
            <a:avLst/>
          </a:prstGeom>
        </p:spPr>
      </p:pic>
      <p:sp>
        <p:nvSpPr>
          <p:cNvPr id="7" name="TextBox 6">
            <a:extLst>
              <a:ext uri="{FF2B5EF4-FFF2-40B4-BE49-F238E27FC236}">
                <a16:creationId xmlns:a16="http://schemas.microsoft.com/office/drawing/2014/main" id="{FF971E19-B4BE-9B5F-A27C-CBFA72B7EEA3}"/>
              </a:ext>
            </a:extLst>
          </p:cNvPr>
          <p:cNvSpPr txBox="1"/>
          <p:nvPr/>
        </p:nvSpPr>
        <p:spPr>
          <a:xfrm>
            <a:off x="1204958" y="6265083"/>
            <a:ext cx="7050042" cy="369332"/>
          </a:xfrm>
          <a:prstGeom prst="rect">
            <a:avLst/>
          </a:prstGeom>
          <a:noFill/>
        </p:spPr>
        <p:txBody>
          <a:bodyPr wrap="square">
            <a:spAutoFit/>
          </a:bodyPr>
          <a:lstStyle/>
          <a:p>
            <a:r>
              <a:rPr lang="en-US" dirty="0">
                <a:solidFill>
                  <a:schemeClr val="accent2"/>
                </a:solidFill>
              </a:rPr>
              <a:t>https://www.osha.gov/sites/default/files/publications/OSHA3638.pdf</a:t>
            </a:r>
          </a:p>
        </p:txBody>
      </p:sp>
    </p:spTree>
    <p:extLst>
      <p:ext uri="{BB962C8B-B14F-4D97-AF65-F5344CB8AC3E}">
        <p14:creationId xmlns:p14="http://schemas.microsoft.com/office/powerpoint/2010/main" val="7100604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C74D4-1293-5CE4-D419-74C3648078BD}"/>
              </a:ext>
            </a:extLst>
          </p:cNvPr>
          <p:cNvSpPr>
            <a:spLocks noGrp="1"/>
          </p:cNvSpPr>
          <p:nvPr>
            <p:ph type="title"/>
          </p:nvPr>
        </p:nvSpPr>
        <p:spPr/>
        <p:txBody>
          <a:bodyPr/>
          <a:lstStyle/>
          <a:p>
            <a:r>
              <a:rPr lang="en-US" dirty="0"/>
              <a:t>Employer’s Role </a:t>
            </a:r>
          </a:p>
        </p:txBody>
      </p:sp>
      <p:sp>
        <p:nvSpPr>
          <p:cNvPr id="3" name="Content Placeholder 2">
            <a:extLst>
              <a:ext uri="{FF2B5EF4-FFF2-40B4-BE49-F238E27FC236}">
                <a16:creationId xmlns:a16="http://schemas.microsoft.com/office/drawing/2014/main" id="{AA6768FB-7651-7C39-1B77-12AE4D54D539}"/>
              </a:ext>
            </a:extLst>
          </p:cNvPr>
          <p:cNvSpPr>
            <a:spLocks noGrp="1"/>
          </p:cNvSpPr>
          <p:nvPr>
            <p:ph idx="1"/>
          </p:nvPr>
        </p:nvSpPr>
        <p:spPr/>
        <p:txBody>
          <a:bodyPr/>
          <a:lstStyle/>
          <a:p>
            <a:r>
              <a:rPr lang="en-US" dirty="0"/>
              <a:t>Commitment to safety and health</a:t>
            </a:r>
          </a:p>
          <a:p>
            <a:r>
              <a:rPr lang="en-US" dirty="0"/>
              <a:t>Promote a cooperative atmosphere between (employer) management and employees</a:t>
            </a:r>
          </a:p>
          <a:p>
            <a:r>
              <a:rPr lang="en-US" dirty="0"/>
              <a:t>Allocate resources</a:t>
            </a:r>
          </a:p>
          <a:p>
            <a:r>
              <a:rPr lang="en-US" dirty="0"/>
              <a:t>Provide motivation, direction, and actions</a:t>
            </a:r>
          </a:p>
          <a:p>
            <a:endParaRPr lang="en-US" dirty="0"/>
          </a:p>
          <a:p>
            <a:endParaRPr lang="en-US" dirty="0"/>
          </a:p>
        </p:txBody>
      </p:sp>
      <p:pic>
        <p:nvPicPr>
          <p:cNvPr id="5" name="Picture 4" descr="An image that highlights the words &quot;Work Safety&quot;">
            <a:extLst>
              <a:ext uri="{FF2B5EF4-FFF2-40B4-BE49-F238E27FC236}">
                <a16:creationId xmlns:a16="http://schemas.microsoft.com/office/drawing/2014/main" id="{11519903-7084-C32D-5FFC-7F5243CA0EF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649498" y="2747751"/>
            <a:ext cx="4050406" cy="2871383"/>
          </a:xfrm>
          <a:prstGeom prst="rect">
            <a:avLst/>
          </a:prstGeom>
        </p:spPr>
      </p:pic>
    </p:spTree>
    <p:extLst>
      <p:ext uri="{BB962C8B-B14F-4D97-AF65-F5344CB8AC3E}">
        <p14:creationId xmlns:p14="http://schemas.microsoft.com/office/powerpoint/2010/main" val="32843238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a:t>Behavior-Based Safety </a:t>
            </a:r>
          </a:p>
        </p:txBody>
      </p:sp>
      <p:graphicFrame>
        <p:nvGraphicFramePr>
          <p:cNvPr id="4" name="Diagram 3" descr="Diagram depicting double sided arrows that point from goals, to buy in participation, to positive feedback. These are the components of behavior based safety.">
            <a:extLst>
              <a:ext uri="{FF2B5EF4-FFF2-40B4-BE49-F238E27FC236}">
                <a16:creationId xmlns:a16="http://schemas.microsoft.com/office/drawing/2014/main" id="{A8452531-6F00-B1BB-1964-1B2A0BED4F4B}"/>
              </a:ext>
            </a:extLst>
          </p:cNvPr>
          <p:cNvGraphicFramePr/>
          <p:nvPr>
            <p:extLst>
              <p:ext uri="{D42A27DB-BD31-4B8C-83A1-F6EECF244321}">
                <p14:modId xmlns:p14="http://schemas.microsoft.com/office/powerpoint/2010/main" val="3148153864"/>
              </p:ext>
            </p:extLst>
          </p:nvPr>
        </p:nvGraphicFramePr>
        <p:xfrm>
          <a:off x="2634387" y="1549048"/>
          <a:ext cx="7357807" cy="46740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62DDB48-3378-7611-AF8B-69D5868EBFA8}"/>
              </a:ext>
            </a:extLst>
          </p:cNvPr>
          <p:cNvSpPr txBox="1"/>
          <p:nvPr/>
        </p:nvSpPr>
        <p:spPr>
          <a:xfrm>
            <a:off x="5398022" y="3617982"/>
            <a:ext cx="1830538" cy="1569660"/>
          </a:xfrm>
          <a:prstGeom prst="rect">
            <a:avLst/>
          </a:prstGeom>
          <a:noFill/>
        </p:spPr>
        <p:txBody>
          <a:bodyPr wrap="square">
            <a:spAutoFit/>
          </a:bodyPr>
          <a:lstStyle/>
          <a:p>
            <a:pPr algn="ctr"/>
            <a:r>
              <a:rPr lang="en-US" sz="2400" dirty="0"/>
              <a:t>Components of </a:t>
            </a:r>
          </a:p>
          <a:p>
            <a:pPr algn="ctr"/>
            <a:r>
              <a:rPr lang="en-US" sz="2400" dirty="0"/>
              <a:t>behavior-based safety </a:t>
            </a:r>
          </a:p>
        </p:txBody>
      </p:sp>
    </p:spTree>
    <p:extLst>
      <p:ext uri="{BB962C8B-B14F-4D97-AF65-F5344CB8AC3E}">
        <p14:creationId xmlns:p14="http://schemas.microsoft.com/office/powerpoint/2010/main" val="126824907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a:t>Goals </a:t>
            </a:r>
          </a:p>
        </p:txBody>
      </p:sp>
      <p:sp>
        <p:nvSpPr>
          <p:cNvPr id="3" name="Content Placeholder 2">
            <a:extLst>
              <a:ext uri="{FF2B5EF4-FFF2-40B4-BE49-F238E27FC236}">
                <a16:creationId xmlns:a16="http://schemas.microsoft.com/office/drawing/2014/main" id="{38F21E1D-60EB-CA42-CB32-215B83D63853}"/>
              </a:ext>
            </a:extLst>
          </p:cNvPr>
          <p:cNvSpPr>
            <a:spLocks noGrp="1"/>
          </p:cNvSpPr>
          <p:nvPr>
            <p:ph idx="1"/>
          </p:nvPr>
        </p:nvSpPr>
        <p:spPr/>
        <p:txBody>
          <a:bodyPr/>
          <a:lstStyle/>
          <a:p>
            <a:r>
              <a:rPr lang="en-US" dirty="0"/>
              <a:t>Set SMART monthly goals</a:t>
            </a:r>
          </a:p>
          <a:p>
            <a:r>
              <a:rPr lang="en-US" dirty="0"/>
              <a:t>Incentivize when goals are met</a:t>
            </a:r>
          </a:p>
        </p:txBody>
      </p:sp>
    </p:spTree>
    <p:extLst>
      <p:ext uri="{BB962C8B-B14F-4D97-AF65-F5344CB8AC3E}">
        <p14:creationId xmlns:p14="http://schemas.microsoft.com/office/powerpoint/2010/main" val="376240789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a:t>Buy-in Participation</a:t>
            </a:r>
          </a:p>
        </p:txBody>
      </p:sp>
      <p:sp>
        <p:nvSpPr>
          <p:cNvPr id="3" name="Content Placeholder 2">
            <a:extLst>
              <a:ext uri="{FF2B5EF4-FFF2-40B4-BE49-F238E27FC236}">
                <a16:creationId xmlns:a16="http://schemas.microsoft.com/office/drawing/2014/main" id="{38F21E1D-60EB-CA42-CB32-215B83D63853}"/>
              </a:ext>
            </a:extLst>
          </p:cNvPr>
          <p:cNvSpPr>
            <a:spLocks noGrp="1"/>
          </p:cNvSpPr>
          <p:nvPr>
            <p:ph idx="1"/>
          </p:nvPr>
        </p:nvSpPr>
        <p:spPr/>
        <p:txBody>
          <a:bodyPr/>
          <a:lstStyle/>
          <a:p>
            <a:r>
              <a:rPr lang="en-US" dirty="0"/>
              <a:t>Commitment from senior managers</a:t>
            </a:r>
          </a:p>
          <a:p>
            <a:r>
              <a:rPr lang="en-US" dirty="0"/>
              <a:t>Lead by example </a:t>
            </a:r>
          </a:p>
          <a:p>
            <a:r>
              <a:rPr lang="en-US" dirty="0"/>
              <a:t>Consistency – getting the same information into everyone’s hands</a:t>
            </a:r>
          </a:p>
          <a:p>
            <a:r>
              <a:rPr lang="en-US" dirty="0"/>
              <a:t>Timeliness - share at the appropriate time</a:t>
            </a:r>
          </a:p>
          <a:p>
            <a:r>
              <a:rPr lang="en-US" dirty="0"/>
              <a:t>Simplicity - mindset</a:t>
            </a:r>
          </a:p>
        </p:txBody>
      </p:sp>
    </p:spTree>
    <p:extLst>
      <p:ext uri="{BB962C8B-B14F-4D97-AF65-F5344CB8AC3E}">
        <p14:creationId xmlns:p14="http://schemas.microsoft.com/office/powerpoint/2010/main" val="35511367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C693-5364-5F02-8857-2C5CCA360DBB}"/>
              </a:ext>
            </a:extLst>
          </p:cNvPr>
          <p:cNvSpPr>
            <a:spLocks noGrp="1"/>
          </p:cNvSpPr>
          <p:nvPr>
            <p:ph type="title"/>
          </p:nvPr>
        </p:nvSpPr>
        <p:spPr/>
        <p:txBody>
          <a:bodyPr/>
          <a:lstStyle/>
          <a:p>
            <a:r>
              <a:rPr lang="en-US" dirty="0"/>
              <a:t>Positive Feedback </a:t>
            </a:r>
          </a:p>
        </p:txBody>
      </p:sp>
      <p:sp>
        <p:nvSpPr>
          <p:cNvPr id="3" name="Content Placeholder 2">
            <a:extLst>
              <a:ext uri="{FF2B5EF4-FFF2-40B4-BE49-F238E27FC236}">
                <a16:creationId xmlns:a16="http://schemas.microsoft.com/office/drawing/2014/main" id="{38F21E1D-60EB-CA42-CB32-215B83D63853}"/>
              </a:ext>
            </a:extLst>
          </p:cNvPr>
          <p:cNvSpPr>
            <a:spLocks noGrp="1"/>
          </p:cNvSpPr>
          <p:nvPr>
            <p:ph idx="1"/>
          </p:nvPr>
        </p:nvSpPr>
        <p:spPr/>
        <p:txBody>
          <a:bodyPr/>
          <a:lstStyle/>
          <a:p>
            <a:r>
              <a:rPr lang="en-US" dirty="0"/>
              <a:t>Reward system for smart safety decisions and practices</a:t>
            </a:r>
          </a:p>
          <a:p>
            <a:r>
              <a:rPr lang="en-US" dirty="0"/>
              <a:t>Contributes to a positive workplace</a:t>
            </a:r>
          </a:p>
          <a:p>
            <a:r>
              <a:rPr lang="en-US" dirty="0"/>
              <a:t>Helps to see the good in others </a:t>
            </a:r>
          </a:p>
          <a:p>
            <a:r>
              <a:rPr lang="en-US" dirty="0"/>
              <a:t>Promotes employee engagement and safety culture </a:t>
            </a:r>
          </a:p>
          <a:p>
            <a:r>
              <a:rPr lang="en-US" dirty="0"/>
              <a:t>Focus more on best work (choices)</a:t>
            </a:r>
          </a:p>
          <a:p>
            <a:endParaRPr lang="en-US" dirty="0"/>
          </a:p>
        </p:txBody>
      </p:sp>
    </p:spTree>
    <p:extLst>
      <p:ext uri="{BB962C8B-B14F-4D97-AF65-F5344CB8AC3E}">
        <p14:creationId xmlns:p14="http://schemas.microsoft.com/office/powerpoint/2010/main" val="15828228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08348-079A-5635-3E0C-899E08F2A8D3}"/>
              </a:ext>
            </a:extLst>
          </p:cNvPr>
          <p:cNvSpPr>
            <a:spLocks noGrp="1"/>
          </p:cNvSpPr>
          <p:nvPr>
            <p:ph type="title"/>
          </p:nvPr>
        </p:nvSpPr>
        <p:spPr/>
        <p:txBody>
          <a:bodyPr/>
          <a:lstStyle/>
          <a:p>
            <a:r>
              <a:rPr lang="en-US" dirty="0"/>
              <a:t>Definition: Safety Culture</a:t>
            </a:r>
          </a:p>
        </p:txBody>
      </p:sp>
      <p:pic>
        <p:nvPicPr>
          <p:cNvPr id="4" name="Picture 3" descr="ACSNI Human Factors Study Group&#10;Third report: Organizing for safety&#10;Presented by Health and Safety Commission (HSC)">
            <a:extLst>
              <a:ext uri="{FF2B5EF4-FFF2-40B4-BE49-F238E27FC236}">
                <a16:creationId xmlns:a16="http://schemas.microsoft.com/office/drawing/2014/main" id="{0DFC56E2-70B6-469B-BC7B-1973542E810B}"/>
              </a:ext>
            </a:extLst>
          </p:cNvPr>
          <p:cNvPicPr>
            <a:picLocks noChangeAspect="1"/>
          </p:cNvPicPr>
          <p:nvPr/>
        </p:nvPicPr>
        <p:blipFill>
          <a:blip r:embed="rId3">
            <a:alphaModFix/>
          </a:blip>
          <a:stretch>
            <a:fillRect/>
          </a:stretch>
        </p:blipFill>
        <p:spPr>
          <a:xfrm>
            <a:off x="980819" y="1052052"/>
            <a:ext cx="10230362" cy="54372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667EA34B-61E5-45F4-0988-1F9FA647D4DE}"/>
              </a:ext>
            </a:extLst>
          </p:cNvPr>
          <p:cNvSpPr txBox="1"/>
          <p:nvPr/>
        </p:nvSpPr>
        <p:spPr>
          <a:xfrm>
            <a:off x="3077497" y="2274536"/>
            <a:ext cx="8062451" cy="4153829"/>
          </a:xfrm>
          <a:prstGeom prst="rect">
            <a:avLst/>
          </a:prstGeom>
          <a:noFill/>
        </p:spPr>
        <p:txBody>
          <a:bodyPr wrap="square">
            <a:spAutoFit/>
          </a:bodyPr>
          <a:lstStyle/>
          <a:p>
            <a:pPr marL="0" marR="0" indent="0">
              <a:lnSpc>
                <a:spcPct val="130000"/>
              </a:lnSpc>
              <a:spcBef>
                <a:spcPts val="0"/>
              </a:spcBef>
              <a:spcAft>
                <a:spcPts val="800"/>
              </a:spcAft>
              <a:buNone/>
            </a:pPr>
            <a:r>
              <a:rPr lang="en-US" sz="2000" i="1" dirty="0">
                <a:effectLst/>
                <a:latin typeface="Helvetica" panose="020B0604020202020204" pitchFamily="34" charset="0"/>
                <a:ea typeface="Times New Roman" panose="02020603050405020304" pitchFamily="18" charset="0"/>
                <a:cs typeface="Times New Roman" panose="02020603050405020304" pitchFamily="18" charset="0"/>
              </a:rPr>
              <a:t>“The </a:t>
            </a:r>
            <a:r>
              <a:rPr lang="en-US" sz="2000" dirty="0">
                <a:effectLst/>
                <a:latin typeface="Helvetica" panose="020B0604020202020204" pitchFamily="34" charset="0"/>
                <a:ea typeface="Times New Roman" panose="02020603050405020304" pitchFamily="18" charset="0"/>
                <a:cs typeface="Times New Roman" panose="02020603050405020304" pitchFamily="18" charset="0"/>
              </a:rPr>
              <a:t>safety</a:t>
            </a:r>
            <a:r>
              <a:rPr lang="en-US" sz="2000" i="1" dirty="0">
                <a:effectLst/>
                <a:latin typeface="Helvetica" panose="020B0604020202020204" pitchFamily="34" charset="0"/>
                <a:ea typeface="Times New Roman" panose="02020603050405020304" pitchFamily="18" charset="0"/>
                <a:cs typeface="Times New Roman" panose="02020603050405020304" pitchFamily="18" charset="0"/>
              </a:rPr>
              <a:t> culture of an organization is the product of individual and group values, attitudes, perceptions, competencies, and patterns of behavior that determine the commitment to, and the style and proficiency of, an organization’s health and safety management. Organizations with a positive safety culture are characterized by communications founded on mutual trust, by shared perceptions of the importance of safety and by confidence in the efficacy of preventive measures.”</a:t>
            </a:r>
            <a:endParaRPr lang="en-US" sz="2000" dirty="0">
              <a:effectLst/>
              <a:latin typeface="Century Schoolbook" panose="02040604050505020304" pitchFamily="18" charset="0"/>
              <a:ea typeface="Times New Roman" panose="02020603050405020304" pitchFamily="18" charset="0"/>
              <a:cs typeface="Times New Roman" panose="02020603050405020304" pitchFamily="18" charset="0"/>
            </a:endParaRPr>
          </a:p>
          <a:p>
            <a:pPr marL="0" marR="0" indent="0">
              <a:lnSpc>
                <a:spcPct val="130000"/>
              </a:lnSpc>
              <a:spcBef>
                <a:spcPts val="0"/>
              </a:spcBef>
              <a:spcAft>
                <a:spcPts val="800"/>
              </a:spcAft>
              <a:buNone/>
            </a:pPr>
            <a:r>
              <a:rPr lang="en-US" sz="2000" b="1" i="1" dirty="0">
                <a:effectLst/>
                <a:latin typeface="Helvetica" panose="020B0604020202020204" pitchFamily="34" charset="0"/>
                <a:ea typeface="Times New Roman" panose="02020603050405020304" pitchFamily="18" charset="0"/>
                <a:cs typeface="Times New Roman" panose="02020603050405020304" pitchFamily="18" charset="0"/>
              </a:rPr>
              <a:t>ACSNI Human Factors Study Group: Third report - Organizing for safety HSE Books 1993</a:t>
            </a:r>
            <a:endParaRPr lang="en-US" sz="2000" dirty="0">
              <a:effectLst/>
              <a:latin typeface="Century Schoolbook" panose="020406040505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7815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7DD17-0199-B108-33BD-70C49E1C83E5}"/>
              </a:ext>
            </a:extLst>
          </p:cNvPr>
          <p:cNvSpPr>
            <a:spLocks noGrp="1"/>
          </p:cNvSpPr>
          <p:nvPr>
            <p:ph type="title"/>
          </p:nvPr>
        </p:nvSpPr>
        <p:spPr/>
        <p:txBody>
          <a:bodyPr/>
          <a:lstStyle/>
          <a:p>
            <a:r>
              <a:rPr lang="en-US" dirty="0"/>
              <a:t>Benefits of a Safety Culture </a:t>
            </a:r>
          </a:p>
        </p:txBody>
      </p:sp>
      <p:sp>
        <p:nvSpPr>
          <p:cNvPr id="3" name="Content Placeholder 2">
            <a:extLst>
              <a:ext uri="{FF2B5EF4-FFF2-40B4-BE49-F238E27FC236}">
                <a16:creationId xmlns:a16="http://schemas.microsoft.com/office/drawing/2014/main" id="{BF3095F9-7CC7-B5A6-0316-0563FEFEF1CE}"/>
              </a:ext>
            </a:extLst>
          </p:cNvPr>
          <p:cNvSpPr>
            <a:spLocks noGrp="1"/>
          </p:cNvSpPr>
          <p:nvPr>
            <p:ph idx="1"/>
          </p:nvPr>
        </p:nvSpPr>
        <p:spPr/>
        <p:txBody>
          <a:bodyPr/>
          <a:lstStyle/>
          <a:p>
            <a:r>
              <a:rPr lang="en-US" dirty="0"/>
              <a:t>Commitment to safety and health </a:t>
            </a:r>
          </a:p>
          <a:p>
            <a:r>
              <a:rPr lang="en-US" dirty="0"/>
              <a:t>Cooperative atmosphere between management and employees</a:t>
            </a:r>
          </a:p>
          <a:p>
            <a:r>
              <a:rPr lang="en-US" dirty="0"/>
              <a:t>Improvements in product, process, and quality</a:t>
            </a:r>
          </a:p>
          <a:p>
            <a:r>
              <a:rPr lang="en-US" dirty="0"/>
              <a:t>Better workplace morale</a:t>
            </a:r>
          </a:p>
          <a:p>
            <a:r>
              <a:rPr lang="en-US" dirty="0"/>
              <a:t>Improved recruitment and retention</a:t>
            </a:r>
          </a:p>
          <a:p>
            <a:r>
              <a:rPr lang="en-US" dirty="0"/>
              <a:t>A more favorable image and reputation</a:t>
            </a:r>
          </a:p>
          <a:p>
            <a:endParaRPr lang="en-US" dirty="0"/>
          </a:p>
        </p:txBody>
      </p:sp>
    </p:spTree>
    <p:extLst>
      <p:ext uri="{BB962C8B-B14F-4D97-AF65-F5344CB8AC3E}">
        <p14:creationId xmlns:p14="http://schemas.microsoft.com/office/powerpoint/2010/main" val="42614682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F20B8-D088-3604-710F-D42A6103AD43}"/>
              </a:ext>
            </a:extLst>
          </p:cNvPr>
          <p:cNvSpPr>
            <a:spLocks noGrp="1"/>
          </p:cNvSpPr>
          <p:nvPr>
            <p:ph type="title"/>
          </p:nvPr>
        </p:nvSpPr>
        <p:spPr/>
        <p:txBody>
          <a:bodyPr/>
          <a:lstStyle/>
          <a:p>
            <a:r>
              <a:rPr lang="en-US" dirty="0"/>
              <a:t>Core Elements for Safety Culture</a:t>
            </a:r>
          </a:p>
        </p:txBody>
      </p:sp>
      <p:sp>
        <p:nvSpPr>
          <p:cNvPr id="3" name="Content Placeholder 2">
            <a:extLst>
              <a:ext uri="{FF2B5EF4-FFF2-40B4-BE49-F238E27FC236}">
                <a16:creationId xmlns:a16="http://schemas.microsoft.com/office/drawing/2014/main" id="{8174A616-FC63-CD2B-8F50-57B2F2F24D3A}"/>
              </a:ext>
            </a:extLst>
          </p:cNvPr>
          <p:cNvSpPr>
            <a:spLocks noGrp="1"/>
          </p:cNvSpPr>
          <p:nvPr>
            <p:ph idx="1"/>
          </p:nvPr>
        </p:nvSpPr>
        <p:spPr/>
        <p:txBody>
          <a:bodyPr/>
          <a:lstStyle/>
          <a:p>
            <a:r>
              <a:rPr lang="en-US" dirty="0"/>
              <a:t>Management commitment</a:t>
            </a:r>
          </a:p>
          <a:p>
            <a:r>
              <a:rPr lang="en-US" dirty="0"/>
              <a:t>Worker involvement </a:t>
            </a:r>
          </a:p>
          <a:p>
            <a:r>
              <a:rPr lang="en-US" dirty="0"/>
              <a:t>Supervisor leadership </a:t>
            </a:r>
          </a:p>
          <a:p>
            <a:r>
              <a:rPr lang="en-US" dirty="0"/>
              <a:t>Hazard identification and control</a:t>
            </a:r>
          </a:p>
          <a:p>
            <a:r>
              <a:rPr lang="en-US" dirty="0"/>
              <a:t>Training </a:t>
            </a:r>
          </a:p>
          <a:p>
            <a:r>
              <a:rPr lang="en-US" dirty="0"/>
              <a:t>Continuous improvement</a:t>
            </a:r>
          </a:p>
          <a:p>
            <a:pPr marL="0" indent="0">
              <a:buNone/>
            </a:pPr>
            <a:endParaRPr lang="en-US" dirty="0"/>
          </a:p>
        </p:txBody>
      </p:sp>
      <p:pic>
        <p:nvPicPr>
          <p:cNvPr id="5" name="Picture 4" descr="A picture containing a safety vest that reads, &quot;Stop work if unsafe&quot;.">
            <a:extLst>
              <a:ext uri="{FF2B5EF4-FFF2-40B4-BE49-F238E27FC236}">
                <a16:creationId xmlns:a16="http://schemas.microsoft.com/office/drawing/2014/main" id="{C27C8738-DD7A-2A9D-C12F-88F9A2A7798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837680" y="1775490"/>
            <a:ext cx="4958034" cy="3307019"/>
          </a:xfrm>
          <a:prstGeom prst="rect">
            <a:avLst/>
          </a:prstGeom>
        </p:spPr>
      </p:pic>
    </p:spTree>
    <p:extLst>
      <p:ext uri="{BB962C8B-B14F-4D97-AF65-F5344CB8AC3E}">
        <p14:creationId xmlns:p14="http://schemas.microsoft.com/office/powerpoint/2010/main" val="50308430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DADC-E130-A58F-E082-77050A9E132B}"/>
              </a:ext>
            </a:extLst>
          </p:cNvPr>
          <p:cNvSpPr>
            <a:spLocks noGrp="1"/>
          </p:cNvSpPr>
          <p:nvPr>
            <p:ph type="title"/>
          </p:nvPr>
        </p:nvSpPr>
        <p:spPr/>
        <p:txBody>
          <a:bodyPr/>
          <a:lstStyle/>
          <a:p>
            <a:r>
              <a:rPr lang="en-US" dirty="0"/>
              <a:t>Techniques to Promote Safety Culture</a:t>
            </a:r>
          </a:p>
        </p:txBody>
      </p:sp>
      <p:sp>
        <p:nvSpPr>
          <p:cNvPr id="3" name="Content Placeholder 2">
            <a:extLst>
              <a:ext uri="{FF2B5EF4-FFF2-40B4-BE49-F238E27FC236}">
                <a16:creationId xmlns:a16="http://schemas.microsoft.com/office/drawing/2014/main" id="{592BE47B-1AB7-4B4D-7EB1-54E8A3CB9E71}"/>
              </a:ext>
            </a:extLst>
          </p:cNvPr>
          <p:cNvSpPr>
            <a:spLocks noGrp="1"/>
          </p:cNvSpPr>
          <p:nvPr>
            <p:ph idx="1"/>
          </p:nvPr>
        </p:nvSpPr>
        <p:spPr/>
        <p:txBody>
          <a:bodyPr/>
          <a:lstStyle/>
          <a:p>
            <a:r>
              <a:rPr lang="en-US" dirty="0"/>
              <a:t>Positive attitude</a:t>
            </a:r>
          </a:p>
          <a:p>
            <a:r>
              <a:rPr lang="en-US" dirty="0"/>
              <a:t>Participation</a:t>
            </a:r>
          </a:p>
          <a:p>
            <a:r>
              <a:rPr lang="en-US" dirty="0"/>
              <a:t>Ownership </a:t>
            </a:r>
          </a:p>
          <a:p>
            <a:r>
              <a:rPr lang="en-US" dirty="0"/>
              <a:t>Flexibility </a:t>
            </a:r>
          </a:p>
          <a:p>
            <a:r>
              <a:rPr lang="en-US" dirty="0"/>
              <a:t>Technology</a:t>
            </a:r>
          </a:p>
        </p:txBody>
      </p:sp>
    </p:spTree>
    <p:extLst>
      <p:ext uri="{BB962C8B-B14F-4D97-AF65-F5344CB8AC3E}">
        <p14:creationId xmlns:p14="http://schemas.microsoft.com/office/powerpoint/2010/main" val="896346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4667266-EC13-DD94-81DB-CC304293718A}"/>
              </a:ext>
            </a:extLst>
          </p:cNvPr>
          <p:cNvSpPr txBox="1">
            <a:spLocks noGrp="1"/>
          </p:cNvSpPr>
          <p:nvPr>
            <p:ph type="title" idx="4294967295"/>
          </p:nvPr>
        </p:nvSpPr>
        <p:spPr bwMode="auto">
          <a:xfrm>
            <a:off x="596590" y="87642"/>
            <a:ext cx="10604810" cy="701731"/>
          </a:xfrm>
          <a:prstGeom prst="rect">
            <a:avLst/>
          </a:prstGeom>
          <a:noFill/>
          <a:ln>
            <a:noFill/>
            <a:prstDash/>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rtl="0" eaLnBrk="0" fontAlgn="base" hangingPunct="0">
              <a:lnSpc>
                <a:spcPct val="90000"/>
              </a:lnSpc>
              <a:spcBef>
                <a:spcPct val="0"/>
              </a:spcBef>
              <a:spcAft>
                <a:spcPct val="0"/>
              </a:spcAft>
              <a:defRPr sz="4400" kern="1200">
                <a:solidFill>
                  <a:schemeClr val="bg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ea typeface="+mj-ea"/>
                <a:cs typeface="+mj-cs"/>
              </a:rPr>
              <a:t>Behavior-Based Safety and Safety Culture </a:t>
            </a:r>
          </a:p>
        </p:txBody>
      </p:sp>
      <p:sp>
        <p:nvSpPr>
          <p:cNvPr id="3" name="Content Placeholder 2">
            <a:extLst>
              <a:ext uri="{FF2B5EF4-FFF2-40B4-BE49-F238E27FC236}">
                <a16:creationId xmlns:a16="http://schemas.microsoft.com/office/drawing/2014/main" id="{6603FD23-10FF-5D24-79DB-269934283140}"/>
              </a:ext>
            </a:extLst>
          </p:cNvPr>
          <p:cNvSpPr>
            <a:spLocks noGrp="1"/>
          </p:cNvSpPr>
          <p:nvPr>
            <p:ph idx="1"/>
          </p:nvPr>
        </p:nvSpPr>
        <p:spPr/>
        <p:txBody>
          <a:bodyPr/>
          <a:lstStyle/>
          <a:p>
            <a:r>
              <a:rPr lang="en-US" dirty="0"/>
              <a:t>Safety culture does not happen by accident and is not one size fits all </a:t>
            </a:r>
          </a:p>
          <a:p>
            <a:r>
              <a:rPr lang="en-US" dirty="0"/>
              <a:t>Safety culture is determined by how people feel, what people do, and the organization’s safety policies and procedures (Cooper, 2000)</a:t>
            </a:r>
          </a:p>
          <a:p>
            <a:r>
              <a:rPr lang="en-US" dirty="0"/>
              <a:t>An established behavior - based safety (BBS) program in construction is a powerful tool to improve the safety culture within a company</a:t>
            </a:r>
          </a:p>
          <a:p>
            <a:endParaRPr lang="en-US" dirty="0"/>
          </a:p>
          <a:p>
            <a:endParaRPr lang="en-US" dirty="0"/>
          </a:p>
          <a:p>
            <a:endParaRPr lang="en-US" dirty="0"/>
          </a:p>
        </p:txBody>
      </p:sp>
    </p:spTree>
    <p:extLst>
      <p:ext uri="{BB962C8B-B14F-4D97-AF65-F5344CB8AC3E}">
        <p14:creationId xmlns:p14="http://schemas.microsoft.com/office/powerpoint/2010/main" val="236234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9E42-33FF-C21B-A41D-3D55BB8B14D8}"/>
              </a:ext>
            </a:extLst>
          </p:cNvPr>
          <p:cNvSpPr>
            <a:spLocks noGrp="1"/>
          </p:cNvSpPr>
          <p:nvPr>
            <p:ph type="title"/>
          </p:nvPr>
        </p:nvSpPr>
        <p:spPr/>
        <p:txBody>
          <a:bodyPr/>
          <a:lstStyle/>
          <a:p>
            <a:pPr marL="0" indent="0">
              <a:buNone/>
            </a:pPr>
            <a:r>
              <a:rPr lang="en-US" b="1" dirty="0"/>
              <a:t>What is Retaliation?</a:t>
            </a:r>
          </a:p>
        </p:txBody>
      </p:sp>
      <p:sp>
        <p:nvSpPr>
          <p:cNvPr id="3" name="Content Placeholder 2">
            <a:extLst>
              <a:ext uri="{FF2B5EF4-FFF2-40B4-BE49-F238E27FC236}">
                <a16:creationId xmlns:a16="http://schemas.microsoft.com/office/drawing/2014/main" id="{C4B8BEA9-5F2F-9DB7-5F68-FF895D95584D}"/>
              </a:ext>
            </a:extLst>
          </p:cNvPr>
          <p:cNvSpPr>
            <a:spLocks noGrp="1"/>
          </p:cNvSpPr>
          <p:nvPr>
            <p:ph idx="1"/>
          </p:nvPr>
        </p:nvSpPr>
        <p:spPr>
          <a:xfrm>
            <a:off x="538385" y="1179066"/>
            <a:ext cx="11139090" cy="5025483"/>
          </a:xfrm>
        </p:spPr>
        <p:txBody>
          <a:bodyPr/>
          <a:lstStyle/>
          <a:p>
            <a:r>
              <a:rPr lang="en-US" sz="2400" dirty="0"/>
              <a:t>Retaliation occurs when an employer (through a manager, supervisor, or administrator) fires an employee or takes any other type of adverse action against an employee for engaging in protected activity.</a:t>
            </a:r>
          </a:p>
          <a:p>
            <a:pPr lvl="1"/>
            <a:r>
              <a:rPr lang="en-US" dirty="0"/>
              <a:t>Retaliation includes such actions as:</a:t>
            </a:r>
          </a:p>
          <a:p>
            <a:pPr lvl="2"/>
            <a:r>
              <a:rPr lang="en-US" sz="2400" dirty="0"/>
              <a:t>Firing</a:t>
            </a:r>
          </a:p>
          <a:p>
            <a:pPr lvl="2"/>
            <a:r>
              <a:rPr lang="en-US" sz="2400" dirty="0"/>
              <a:t>Laying off</a:t>
            </a:r>
          </a:p>
          <a:p>
            <a:pPr lvl="2"/>
            <a:r>
              <a:rPr lang="en-US" sz="2400" dirty="0"/>
              <a:t>Demoting</a:t>
            </a:r>
          </a:p>
          <a:p>
            <a:pPr lvl="2"/>
            <a:r>
              <a:rPr lang="en-US" sz="2400" dirty="0"/>
              <a:t>Denying overtime or promotion</a:t>
            </a:r>
          </a:p>
          <a:p>
            <a:pPr lvl="2"/>
            <a:r>
              <a:rPr lang="en-US" sz="2400" dirty="0"/>
              <a:t>Reducing pay or hours</a:t>
            </a:r>
          </a:p>
          <a:p>
            <a:r>
              <a:rPr lang="en-US" sz="2400" dirty="0"/>
              <a:t>An adverse action is an action which would dissuade a reasonable employee from raising a concern about a possible violation or engaging in other related protected activity. </a:t>
            </a:r>
          </a:p>
        </p:txBody>
      </p:sp>
      <p:pic>
        <p:nvPicPr>
          <p:cNvPr id="8" name="Picture 7" descr="Qr code&#10;&#10;https://www.osha.gov/sites/default/files/publications/OSHA3638.pdf">
            <a:extLst>
              <a:ext uri="{FF2B5EF4-FFF2-40B4-BE49-F238E27FC236}">
                <a16:creationId xmlns:a16="http://schemas.microsoft.com/office/drawing/2014/main" id="{41FCB629-F4B3-6E59-643D-A579C97B114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2284" y="5888746"/>
            <a:ext cx="752674" cy="752674"/>
          </a:xfrm>
          <a:prstGeom prst="rect">
            <a:avLst/>
          </a:prstGeom>
        </p:spPr>
      </p:pic>
      <p:sp>
        <p:nvSpPr>
          <p:cNvPr id="9" name="TextBox 8">
            <a:extLst>
              <a:ext uri="{FF2B5EF4-FFF2-40B4-BE49-F238E27FC236}">
                <a16:creationId xmlns:a16="http://schemas.microsoft.com/office/drawing/2014/main" id="{46AE6441-757F-210A-EB8E-4FB67B592CBD}"/>
              </a:ext>
            </a:extLst>
          </p:cNvPr>
          <p:cNvSpPr txBox="1"/>
          <p:nvPr/>
        </p:nvSpPr>
        <p:spPr>
          <a:xfrm>
            <a:off x="1204958" y="6265083"/>
            <a:ext cx="7050042" cy="369332"/>
          </a:xfrm>
          <a:prstGeom prst="rect">
            <a:avLst/>
          </a:prstGeom>
          <a:noFill/>
        </p:spPr>
        <p:txBody>
          <a:bodyPr wrap="square">
            <a:spAutoFit/>
          </a:bodyPr>
          <a:lstStyle/>
          <a:p>
            <a:r>
              <a:rPr lang="en-US" dirty="0">
                <a:solidFill>
                  <a:schemeClr val="accent2"/>
                </a:solidFill>
              </a:rPr>
              <a:t>https://www.osha.gov/sites/default/files/publications/OSHA3638.pdf</a:t>
            </a:r>
          </a:p>
        </p:txBody>
      </p:sp>
    </p:spTree>
    <p:extLst>
      <p:ext uri="{BB962C8B-B14F-4D97-AF65-F5344CB8AC3E}">
        <p14:creationId xmlns:p14="http://schemas.microsoft.com/office/powerpoint/2010/main" val="32735690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B435EA-3E29-1F30-931B-3E121994D10D}"/>
              </a:ext>
            </a:extLst>
          </p:cNvPr>
          <p:cNvSpPr>
            <a:spLocks noGrp="1"/>
          </p:cNvSpPr>
          <p:nvPr>
            <p:ph type="title"/>
          </p:nvPr>
        </p:nvSpPr>
        <p:spPr/>
        <p:txBody>
          <a:bodyPr/>
          <a:lstStyle/>
          <a:p>
            <a:r>
              <a:rPr lang="en-US" b="1" dirty="0"/>
              <a:t>Applicable Regulations </a:t>
            </a:r>
          </a:p>
        </p:txBody>
      </p:sp>
      <p:sp>
        <p:nvSpPr>
          <p:cNvPr id="3" name="Content Placeholder 2">
            <a:extLst>
              <a:ext uri="{FF2B5EF4-FFF2-40B4-BE49-F238E27FC236}">
                <a16:creationId xmlns:a16="http://schemas.microsoft.com/office/drawing/2014/main" id="{F62D9342-7E18-2472-64AD-AAA8A5ED1612}"/>
              </a:ext>
            </a:extLst>
          </p:cNvPr>
          <p:cNvSpPr>
            <a:spLocks noGrp="1"/>
          </p:cNvSpPr>
          <p:nvPr>
            <p:ph idx="1"/>
          </p:nvPr>
        </p:nvSpPr>
        <p:spPr>
          <a:xfrm>
            <a:off x="748990" y="1075268"/>
            <a:ext cx="10604810" cy="5303230"/>
          </a:xfrm>
        </p:spPr>
        <p:txBody>
          <a:bodyPr/>
          <a:lstStyle/>
          <a:p>
            <a:pPr algn="l">
              <a:buFont typeface="Arial" panose="020B0604020202020204" pitchFamily="34" charset="0"/>
              <a:buChar char="•"/>
            </a:pPr>
            <a:r>
              <a:rPr lang="en-US" b="0" i="0" u="sng" dirty="0">
                <a:solidFill>
                  <a:srgbClr val="000000"/>
                </a:solidFill>
                <a:effectLst/>
                <a:hlinkClick r:id="rId2" tooltip="1926 Subpart C"/>
              </a:rPr>
              <a:t>1926 Subpart C - General Safety and Health Provisions</a:t>
            </a:r>
            <a:endParaRPr lang="en-US" b="0" i="0" dirty="0">
              <a:solidFill>
                <a:srgbClr val="333333"/>
              </a:solidFill>
              <a:effectLst/>
            </a:endParaRPr>
          </a:p>
          <a:p>
            <a:pPr marL="457200" lvl="1" indent="0">
              <a:buNone/>
            </a:pPr>
            <a:r>
              <a:rPr lang="en-US" sz="2000" u="sng" dirty="0">
                <a:solidFill>
                  <a:srgbClr val="333333"/>
                </a:solidFill>
                <a:hlinkClick r:id="rId3" tooltip="1926.28"/>
              </a:rPr>
              <a:t>https://www.osha.gov/laws-regs/regulations/standardnumber/1926/1926SubpartC </a:t>
            </a:r>
          </a:p>
          <a:p>
            <a:pPr marL="457200" lvl="1" indent="0">
              <a:buNone/>
            </a:pPr>
            <a:r>
              <a:rPr lang="en-US" sz="2800" b="0" i="0" u="sng" dirty="0">
                <a:solidFill>
                  <a:srgbClr val="000000"/>
                </a:solidFill>
                <a:effectLst/>
                <a:hlinkClick r:id="rId3" tooltip="1926.28"/>
              </a:rPr>
              <a:t>1926.28 - Personal Protective Equipment</a:t>
            </a:r>
            <a:r>
              <a:rPr lang="en-US" sz="2800" b="0" i="0" u="sng" dirty="0">
                <a:solidFill>
                  <a:srgbClr val="000000"/>
                </a:solidFill>
                <a:effectLst/>
              </a:rPr>
              <a:t> </a:t>
            </a:r>
          </a:p>
          <a:p>
            <a:pPr marL="457200" lvl="1" indent="0">
              <a:buNone/>
            </a:pPr>
            <a:r>
              <a:rPr lang="en-US" sz="2000" b="0" i="0" dirty="0">
                <a:solidFill>
                  <a:srgbClr val="333333"/>
                </a:solidFill>
                <a:effectLst/>
                <a:hlinkClick r:id="rId3"/>
              </a:rPr>
              <a:t>https://www.osha.gov/laws-regs/regulations/standardnumber/1926/1926.28</a:t>
            </a:r>
            <a:r>
              <a:rPr lang="en-US" sz="2000" b="0" i="0" dirty="0">
                <a:solidFill>
                  <a:srgbClr val="333333"/>
                </a:solidFill>
                <a:effectLst/>
              </a:rPr>
              <a:t> </a:t>
            </a:r>
          </a:p>
          <a:p>
            <a:pPr lvl="1"/>
            <a:r>
              <a:rPr lang="en-US" sz="2800" b="0" i="1" dirty="0">
                <a:solidFill>
                  <a:srgbClr val="333333"/>
                </a:solidFill>
                <a:effectLst/>
              </a:rPr>
              <a:t>The employer is responsible for requiring the wearing of appropriate personal protective equipment in all operations where there is an exposure to hazardous conditions or where the need for using such equipment to reduce the hazards to the employees.</a:t>
            </a:r>
          </a:p>
          <a:p>
            <a:pPr lvl="1"/>
            <a:endParaRPr lang="en-US" sz="2800" b="0" i="1" dirty="0">
              <a:solidFill>
                <a:srgbClr val="333333"/>
              </a:solidFill>
              <a:effectLst/>
            </a:endParaRPr>
          </a:p>
          <a:p>
            <a:r>
              <a:rPr lang="en-US" b="0" i="0" u="sng" dirty="0">
                <a:solidFill>
                  <a:srgbClr val="000000"/>
                </a:solidFill>
                <a:effectLst/>
                <a:hlinkClick r:id="rId4" tooltip="1926 Subpart E"/>
              </a:rPr>
              <a:t>1926 Subpart E - Personal Protective and Life Saving Equipment</a:t>
            </a:r>
            <a:endParaRPr lang="en-US" b="0" i="0" u="sng" dirty="0">
              <a:solidFill>
                <a:srgbClr val="000000"/>
              </a:solidFill>
              <a:effectLst/>
            </a:endParaRPr>
          </a:p>
          <a:p>
            <a:pPr marL="0" indent="0">
              <a:buNone/>
            </a:pPr>
            <a:r>
              <a:rPr lang="en-US" sz="2000" b="0" i="0" u="sng" dirty="0">
                <a:solidFill>
                  <a:srgbClr val="000000"/>
                </a:solidFill>
                <a:effectLst/>
                <a:hlinkClick r:id="rId4"/>
              </a:rPr>
              <a:t>https://www.osha.gov/laws-regs/regulations/standardnumber/1926/1926SubpartE</a:t>
            </a:r>
            <a:r>
              <a:rPr lang="en-US" sz="2000" b="0" i="0" u="sng" dirty="0">
                <a:solidFill>
                  <a:srgbClr val="000000"/>
                </a:solidFill>
                <a:effectLst/>
              </a:rPr>
              <a:t> </a:t>
            </a:r>
          </a:p>
          <a:p>
            <a:r>
              <a:rPr lang="en-US" b="0" i="0" u="sng" dirty="0">
                <a:solidFill>
                  <a:srgbClr val="000000"/>
                </a:solidFill>
                <a:effectLst/>
                <a:hlinkClick r:id="rId5" tooltip="1926 Subpart AA"/>
              </a:rPr>
              <a:t>1926 Subpart AA - Confined Spaces in Construction</a:t>
            </a:r>
            <a:endParaRPr lang="en-US" b="0" i="0" u="sng" dirty="0">
              <a:solidFill>
                <a:srgbClr val="000000"/>
              </a:solidFill>
              <a:effectLst/>
            </a:endParaRPr>
          </a:p>
          <a:p>
            <a:pPr marL="0" indent="0">
              <a:buNone/>
            </a:pPr>
            <a:r>
              <a:rPr lang="en-US" sz="2000" b="0" i="0" dirty="0">
                <a:solidFill>
                  <a:srgbClr val="333333"/>
                </a:solidFill>
                <a:effectLst/>
                <a:hlinkClick r:id="rId5"/>
              </a:rPr>
              <a:t>https://www.osha.gov/laws-regs/regulations/standardnumber/1926/1926SubpartAA</a:t>
            </a:r>
            <a:r>
              <a:rPr lang="en-US" sz="2000" b="0" i="0" dirty="0">
                <a:solidFill>
                  <a:srgbClr val="333333"/>
                </a:solidFill>
                <a:effectLst/>
              </a:rPr>
              <a:t> </a:t>
            </a:r>
          </a:p>
          <a:p>
            <a:endParaRPr lang="en-US" dirty="0"/>
          </a:p>
        </p:txBody>
      </p:sp>
    </p:spTree>
    <p:extLst>
      <p:ext uri="{BB962C8B-B14F-4D97-AF65-F5344CB8AC3E}">
        <p14:creationId xmlns:p14="http://schemas.microsoft.com/office/powerpoint/2010/main" val="2085293120"/>
      </p:ext>
    </p:extLst>
  </p:cSld>
  <p:clrMapOvr>
    <a:masterClrMapping/>
  </p:clrMapOvr>
</p:sld>
</file>

<file path=ppt/theme/theme1.xml><?xml version="1.0" encoding="utf-8"?>
<a:theme xmlns:a="http://schemas.openxmlformats.org/drawingml/2006/main" name="1_Office Theme">
  <a:themeElements>
    <a:clrScheme name="OSHA">
      <a:dk1>
        <a:srgbClr val="000000"/>
      </a:dk1>
      <a:lt1>
        <a:srgbClr val="FFFFFF"/>
      </a:lt1>
      <a:dk2>
        <a:srgbClr val="A3ACB2"/>
      </a:dk2>
      <a:lt2>
        <a:srgbClr val="FFFFFF"/>
      </a:lt2>
      <a:accent1>
        <a:srgbClr val="36495B"/>
      </a:accent1>
      <a:accent2>
        <a:srgbClr val="066DA7"/>
      </a:accent2>
      <a:accent3>
        <a:srgbClr val="A3ACB2"/>
      </a:accent3>
      <a:accent4>
        <a:srgbClr val="457734"/>
      </a:accent4>
      <a:accent5>
        <a:srgbClr val="DAB100"/>
      </a:accent5>
      <a:accent6>
        <a:srgbClr val="4E1878"/>
      </a:accent6>
      <a:hlink>
        <a:srgbClr val="066DA7"/>
      </a:hlink>
      <a:folHlink>
        <a:srgbClr val="A3AC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astewater_ppt_template" id="{AE4F9293-4784-994F-B5CC-A3622B0E47AF}" vid="{5ADB5806-0E4F-3042-BE3D-BB703D59A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6191</TotalTime>
  <Words>6417</Words>
  <Application>Microsoft Office PowerPoint</Application>
  <PresentationFormat>Widescreen</PresentationFormat>
  <Paragraphs>653</Paragraphs>
  <Slides>79</Slides>
  <Notes>67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79</vt:i4>
      </vt:variant>
    </vt:vector>
  </HeadingPairs>
  <TitlesOfParts>
    <vt:vector size="90" baseType="lpstr">
      <vt:lpstr>-apple-system</vt:lpstr>
      <vt:lpstr>Arial</vt:lpstr>
      <vt:lpstr>Calibri</vt:lpstr>
      <vt:lpstr>Calibri Light</vt:lpstr>
      <vt:lpstr>Century Schoolbook</vt:lpstr>
      <vt:lpstr>Helvetica</vt:lpstr>
      <vt:lpstr>Helvetica Neue</vt:lpstr>
      <vt:lpstr>Nunito Sans</vt:lpstr>
      <vt:lpstr>Tahoma</vt:lpstr>
      <vt:lpstr>1_Office Theme</vt:lpstr>
      <vt:lpstr>Chart</vt:lpstr>
      <vt:lpstr>Personal Protective Equipment (PPE)  for Workers in Construction Industry Who Enter Confined Spaces</vt:lpstr>
      <vt:lpstr>Harwood Grant Disclaimer</vt:lpstr>
      <vt:lpstr>Introduction </vt:lpstr>
      <vt:lpstr>Objectives</vt:lpstr>
      <vt:lpstr>OSHA</vt:lpstr>
      <vt:lpstr>Worker Rights &amp; Employer Responsibilities </vt:lpstr>
      <vt:lpstr>OSHA’s Whistleblower Protection Program</vt:lpstr>
      <vt:lpstr>What is Retaliation?</vt:lpstr>
      <vt:lpstr>Applicable Regulations </vt:lpstr>
      <vt:lpstr>Definitions</vt:lpstr>
      <vt:lpstr>Criteria for Personal Protective Equipment (PPE)</vt:lpstr>
      <vt:lpstr>Employee - Owned Equipment </vt:lpstr>
      <vt:lpstr>Design of the Equipment </vt:lpstr>
      <vt:lpstr>Payment for Protective Equipment - Requirements</vt:lpstr>
      <vt:lpstr>Payment for Protective Equipment</vt:lpstr>
      <vt:lpstr>Payment for Protective Equipment (continued)</vt:lpstr>
      <vt:lpstr>Training </vt:lpstr>
      <vt:lpstr>Recognizing Hazards and Protecting Employees </vt:lpstr>
      <vt:lpstr>Hazards </vt:lpstr>
      <vt:lpstr>1926 Subpart E  </vt:lpstr>
      <vt:lpstr>1926 Subpart E - Personal Protective and Life Saving Equipment</vt:lpstr>
      <vt:lpstr>1926.96 Foot Protection</vt:lpstr>
      <vt:lpstr>Foot Protection - Hazards</vt:lpstr>
      <vt:lpstr>Foot Protection - Examples</vt:lpstr>
      <vt:lpstr>Foot Protection Use and Care</vt:lpstr>
      <vt:lpstr>Let’s Review : Foot Protection</vt:lpstr>
      <vt:lpstr>1926.100 - Head Protection</vt:lpstr>
      <vt:lpstr>Head Protection – Common Hazards</vt:lpstr>
      <vt:lpstr>Head Protection - Examples</vt:lpstr>
      <vt:lpstr>Head Protection (continued)</vt:lpstr>
      <vt:lpstr>Head Protection - Classifications</vt:lpstr>
      <vt:lpstr>Head Protection – Classifications (continued)</vt:lpstr>
      <vt:lpstr>Head Protection – Use and Care</vt:lpstr>
      <vt:lpstr>Let’s Review : Head Protection</vt:lpstr>
      <vt:lpstr>1916.101-Hearing Protection</vt:lpstr>
      <vt:lpstr>Table D-2 - Permissible Noise Exposures</vt:lpstr>
      <vt:lpstr>Hearing Protection</vt:lpstr>
      <vt:lpstr>Hearing Protection - Examples</vt:lpstr>
      <vt:lpstr>Hearing Protection – Use and Care</vt:lpstr>
      <vt:lpstr>Let’s Review : Hearing Protection</vt:lpstr>
      <vt:lpstr>1926.102- Eye and Face Protection</vt:lpstr>
      <vt:lpstr>1926.102- Eye and Face Protection (continued)</vt:lpstr>
      <vt:lpstr>Eye and Face Protection</vt:lpstr>
      <vt:lpstr>Eye and Face Protection - Criteria</vt:lpstr>
      <vt:lpstr>Eye and Face Protection – Radiant Energy</vt:lpstr>
      <vt:lpstr>Eye and Face Protection – Laser Protection</vt:lpstr>
      <vt:lpstr>Eye and Face Protection – Laser Protection (continued)</vt:lpstr>
      <vt:lpstr>Eye and Face Protection – Common Hazards</vt:lpstr>
      <vt:lpstr>Eye and Face Protection – Examples of PPE</vt:lpstr>
      <vt:lpstr>Eye and Face Protection – Use and Care</vt:lpstr>
      <vt:lpstr>Let’s Review : Eye  and Face Protection</vt:lpstr>
      <vt:lpstr>1926.103- Respiratory Protection</vt:lpstr>
      <vt:lpstr>Respiratory Protection</vt:lpstr>
      <vt:lpstr>Respiratory Protection – Examples of PPE</vt:lpstr>
      <vt:lpstr>Respiratory Protection – Use and Care</vt:lpstr>
      <vt:lpstr>Let’s Review : Respiratory  Protection</vt:lpstr>
      <vt:lpstr>1926 Subpart E - Personal Protective &amp; Life Saving Equipment</vt:lpstr>
      <vt:lpstr>Life Saving Equipment</vt:lpstr>
      <vt:lpstr>What is a Lifeline</vt:lpstr>
      <vt:lpstr>Life Saving Equipment (continued)</vt:lpstr>
      <vt:lpstr>Lifelines</vt:lpstr>
      <vt:lpstr>Safety Belt Lanyards</vt:lpstr>
      <vt:lpstr>Safety Belts and Lanyards</vt:lpstr>
      <vt:lpstr>Safety Net Requirements </vt:lpstr>
      <vt:lpstr>Safety Net Requirements (continued)</vt:lpstr>
      <vt:lpstr>Safety Nets</vt:lpstr>
      <vt:lpstr>Safety Nets (continued) </vt:lpstr>
      <vt:lpstr>Behavior Based Safety</vt:lpstr>
      <vt:lpstr>What is a Behavior-Based Safety Program (BBS) </vt:lpstr>
      <vt:lpstr>Employer’s Role </vt:lpstr>
      <vt:lpstr>Behavior-Based Safety </vt:lpstr>
      <vt:lpstr>Goals </vt:lpstr>
      <vt:lpstr>Buy-in Participation</vt:lpstr>
      <vt:lpstr>Positive Feedback </vt:lpstr>
      <vt:lpstr>Definition: Safety Culture</vt:lpstr>
      <vt:lpstr>Benefits of a Safety Culture </vt:lpstr>
      <vt:lpstr>Core Elements for Safety Culture</vt:lpstr>
      <vt:lpstr>Techniques to Promote Safety Culture</vt:lpstr>
      <vt:lpstr>Behavior-Based Safety and Safety Culture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Mercado,Cindy</dc:creator>
  <cp:lastModifiedBy>Hamilton,Melissa</cp:lastModifiedBy>
  <cp:revision>93</cp:revision>
  <dcterms:created xsi:type="dcterms:W3CDTF">2022-12-13T14:24:59Z</dcterms:created>
  <dcterms:modified xsi:type="dcterms:W3CDTF">2023-12-14T17:53:02Z</dcterms:modified>
</cp:coreProperties>
</file>